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2"/>
  </p:notesMasterIdLst>
  <p:sldIdLst>
    <p:sldId id="256" r:id="rId2"/>
    <p:sldId id="257" r:id="rId3"/>
    <p:sldId id="263" r:id="rId4"/>
    <p:sldId id="258" r:id="rId5"/>
    <p:sldId id="259" r:id="rId6"/>
    <p:sldId id="260" r:id="rId7"/>
    <p:sldId id="261" r:id="rId8"/>
    <p:sldId id="262" r:id="rId9"/>
    <p:sldId id="264" r:id="rId10"/>
    <p:sldId id="265" r:id="rId11"/>
    <p:sldId id="266" r:id="rId12"/>
    <p:sldId id="268" r:id="rId13"/>
    <p:sldId id="267" r:id="rId14"/>
    <p:sldId id="269" r:id="rId15"/>
    <p:sldId id="270" r:id="rId16"/>
    <p:sldId id="271" r:id="rId17"/>
    <p:sldId id="272" r:id="rId18"/>
    <p:sldId id="274" r:id="rId19"/>
    <p:sldId id="275" r:id="rId20"/>
    <p:sldId id="273" r:id="rId21"/>
  </p:sldIdLst>
  <p:sldSz cx="9144000" cy="6858000" type="screen4x3"/>
  <p:notesSz cx="6858000" cy="9144000"/>
  <p:embeddedFontLst>
    <p:embeddedFont>
      <p:font typeface="Century Gothic" panose="020B050202020202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opperplate Gothic Bold" panose="020E0705020206020404" pitchFamily="34" charset="0"/>
      <p:regular r:id="rId31"/>
    </p:embeddedFont>
    <p:embeddedFont>
      <p:font typeface="Arial Rounded MT Bold" panose="020F0704030504030204" pitchFamily="34" charset="0"/>
      <p:regular r:id="rId32"/>
    </p:embeddedFont>
  </p:embeddedFont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4294967295" orient="horz" pos="2160" userDrawn="1">
          <p15:clr>
            <a:srgbClr val="A4A3A4"/>
          </p15:clr>
        </p15:guide>
        <p15:guide id="4294967295"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1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51" d="100"/>
          <a:sy n="51" d="100"/>
        </p:scale>
        <p:origin x="987" y="39"/>
      </p:cViewPr>
      <p:guideLst>
        <p:guide orient="horz" pos="2160"/>
        <p:guide pos="2880"/>
      </p:guideLst>
    </p:cSldViewPr>
  </p:slideViewPr>
  <p:notesTextViewPr>
    <p:cViewPr>
      <p:scale>
        <a:sx n="1" d="1"/>
        <a:sy n="1" d="1"/>
      </p:scale>
      <p:origin x="0" y="0"/>
    </p:cViewPr>
  </p:notesTextViewPr>
  <p:sorterViewPr>
    <p:cViewPr varScale="1">
      <p:scale>
        <a:sx n="1" d="1"/>
        <a:sy n="1" d="1"/>
      </p:scale>
      <p:origin x="0" y="-46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7C80A-CC52-456B-94E9-A99F8D80786F}" type="datetimeFigureOut">
              <a:rPr lang="en-US" smtClean="0"/>
              <a:t>7/13/2015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7C6E0-D081-4513-B870-787F722523BB}" type="slidenum">
              <a:rPr lang="en-US" smtClean="0"/>
              <a:t>‹#›</a:t>
            </a:fld>
            <a:endParaRPr lang="en-US"/>
          </a:p>
        </p:txBody>
      </p:sp>
    </p:spTree>
    <p:extLst>
      <p:ext uri="{BB962C8B-B14F-4D97-AF65-F5344CB8AC3E}">
        <p14:creationId xmlns:p14="http://schemas.microsoft.com/office/powerpoint/2010/main" val="11325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7C6E0-D081-4513-B870-787F722523BB}" type="slidenum">
              <a:rPr lang="en-US" smtClean="0"/>
              <a:t>10</a:t>
            </a:fld>
            <a:endParaRPr lang="en-US"/>
          </a:p>
        </p:txBody>
      </p:sp>
    </p:spTree>
    <p:extLst>
      <p:ext uri="{BB962C8B-B14F-4D97-AF65-F5344CB8AC3E}">
        <p14:creationId xmlns:p14="http://schemas.microsoft.com/office/powerpoint/2010/main" val="3813599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solidFill>
                  <a:schemeClr val="tx1">
                    <a:tint val="75000"/>
                  </a:schemeClr>
                </a:solidFill>
              </a:defRPr>
            </a:lvl1pPr>
            <a:lvl2pPr marL="414726" indent="0" algn="ctr">
              <a:buNone/>
              <a:defRPr>
                <a:solidFill>
                  <a:schemeClr val="tx1">
                    <a:tint val="75000"/>
                  </a:schemeClr>
                </a:solidFill>
              </a:defRPr>
            </a:lvl2pPr>
            <a:lvl3pPr marL="829452" indent="0" algn="ctr">
              <a:buNone/>
              <a:defRPr>
                <a:solidFill>
                  <a:schemeClr val="tx1">
                    <a:tint val="75000"/>
                  </a:schemeClr>
                </a:solidFill>
              </a:defRPr>
            </a:lvl3pPr>
            <a:lvl4pPr marL="1244178" indent="0" algn="ctr">
              <a:buNone/>
              <a:defRPr>
                <a:solidFill>
                  <a:schemeClr val="tx1">
                    <a:tint val="75000"/>
                  </a:schemeClr>
                </a:solidFill>
              </a:defRPr>
            </a:lvl4pPr>
            <a:lvl5pPr marL="1658904" indent="0" algn="ctr">
              <a:buNone/>
              <a:defRPr>
                <a:solidFill>
                  <a:schemeClr val="tx1">
                    <a:tint val="75000"/>
                  </a:schemeClr>
                </a:solidFill>
              </a:defRPr>
            </a:lvl5pPr>
            <a:lvl6pPr marL="2073631" indent="0" algn="ctr">
              <a:buNone/>
              <a:defRPr>
                <a:solidFill>
                  <a:schemeClr val="tx1">
                    <a:tint val="75000"/>
                  </a:schemeClr>
                </a:solidFill>
              </a:defRPr>
            </a:lvl6pPr>
            <a:lvl7pPr marL="2488357" indent="0" algn="ctr">
              <a:buNone/>
              <a:defRPr>
                <a:solidFill>
                  <a:schemeClr val="tx1">
                    <a:tint val="75000"/>
                  </a:schemeClr>
                </a:solidFill>
              </a:defRPr>
            </a:lvl7pPr>
            <a:lvl8pPr marL="2903083" indent="0" algn="ctr">
              <a:buNone/>
              <a:defRPr>
                <a:solidFill>
                  <a:schemeClr val="tx1">
                    <a:tint val="75000"/>
                  </a:schemeClr>
                </a:solidFill>
              </a:defRPr>
            </a:lvl8pPr>
            <a:lvl9pPr marL="33178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2"/>
          <p:cNvSpPr txBox="1">
            <a:spLocks noGrp="1"/>
          </p:cNvSpPr>
          <p:nvPr>
            <p:ph type="dt" sz="half" idx="10"/>
          </p:nvPr>
        </p:nvSpPr>
        <p:spPr>
          <a:ln/>
        </p:spPr>
        <p:txBody>
          <a:bodyPr/>
          <a:lstStyle>
            <a:lvl1pPr>
              <a:defRPr/>
            </a:lvl1pPr>
          </a:lstStyle>
          <a:p>
            <a:pPr>
              <a:defRPr/>
            </a:pPr>
            <a:fld id="{45171B27-A658-42F1-886B-D84AC06A2BD3}" type="datetimeFigureOut">
              <a:rPr lang="en-US"/>
              <a:pPr>
                <a:defRPr/>
              </a:pPr>
              <a:t>7/13/2015</a:t>
            </a:fld>
            <a:endParaRPr/>
          </a:p>
        </p:txBody>
      </p:sp>
      <p:sp>
        <p:nvSpPr>
          <p:cNvPr id="5" name="Footer Placeholder 3"/>
          <p:cNvSpPr txBox="1">
            <a:spLocks noGrp="1"/>
          </p:cNvSpPr>
          <p:nvPr>
            <p:ph type="ftr" sz="quarter" idx="11"/>
          </p:nvPr>
        </p:nvSpPr>
        <p:spPr>
          <a:ln/>
        </p:spPr>
        <p:txBody>
          <a:bodyPr/>
          <a:lstStyle>
            <a:lvl1pPr>
              <a:defRPr/>
            </a:lvl1pPr>
          </a:lstStyle>
          <a:p>
            <a:pPr>
              <a:defRPr/>
            </a:pPr>
            <a:endParaRPr/>
          </a:p>
        </p:txBody>
      </p:sp>
      <p:sp>
        <p:nvSpPr>
          <p:cNvPr id="6" name="Slide Number Placeholder 4"/>
          <p:cNvSpPr txBox="1">
            <a:spLocks noGrp="1"/>
          </p:cNvSpPr>
          <p:nvPr>
            <p:ph type="sldNum" sz="quarter" idx="12"/>
          </p:nvPr>
        </p:nvSpPr>
        <p:spPr>
          <a:ln/>
        </p:spPr>
        <p:txBody>
          <a:bodyPr/>
          <a:lstStyle>
            <a:lvl1pPr>
              <a:defRPr/>
            </a:lvl1pPr>
          </a:lstStyle>
          <a:p>
            <a:fld id="{3F3D5580-1EFF-4760-A8BD-2F145AD83390}" type="slidenum">
              <a:rPr lang="en-US" altLang="en-US"/>
              <a:pPr/>
              <a:t>‹#›</a:t>
            </a:fld>
            <a:endParaRPr lang="en-US" altLang="en-US"/>
          </a:p>
        </p:txBody>
      </p:sp>
    </p:spTree>
    <p:extLst>
      <p:ext uri="{BB962C8B-B14F-4D97-AF65-F5344CB8AC3E}">
        <p14:creationId xmlns:p14="http://schemas.microsoft.com/office/powerpoint/2010/main" val="19302134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txBox="1">
            <a:spLocks noGrp="1"/>
          </p:cNvSpPr>
          <p:nvPr>
            <p:ph type="dt" sz="half" idx="10"/>
          </p:nvPr>
        </p:nvSpPr>
        <p:spPr>
          <a:ln/>
        </p:spPr>
        <p:txBody>
          <a:bodyPr/>
          <a:lstStyle>
            <a:lvl1pPr>
              <a:defRPr/>
            </a:lvl1pPr>
          </a:lstStyle>
          <a:p>
            <a:pPr>
              <a:defRPr/>
            </a:pPr>
            <a:fld id="{45622B13-FC2B-4E77-B0CB-F1FA93C61A2F}" type="datetimeFigureOut">
              <a:rPr lang="en-US"/>
              <a:pPr>
                <a:defRPr/>
              </a:pPr>
              <a:t>7/13/2015</a:t>
            </a:fld>
            <a:endParaRPr/>
          </a:p>
        </p:txBody>
      </p:sp>
      <p:sp>
        <p:nvSpPr>
          <p:cNvPr id="5" name="Footer Placeholder 3"/>
          <p:cNvSpPr txBox="1">
            <a:spLocks noGrp="1"/>
          </p:cNvSpPr>
          <p:nvPr>
            <p:ph type="ftr" sz="quarter" idx="11"/>
          </p:nvPr>
        </p:nvSpPr>
        <p:spPr>
          <a:ln/>
        </p:spPr>
        <p:txBody>
          <a:bodyPr/>
          <a:lstStyle>
            <a:lvl1pPr>
              <a:defRPr/>
            </a:lvl1pPr>
          </a:lstStyle>
          <a:p>
            <a:pPr>
              <a:defRPr/>
            </a:pPr>
            <a:endParaRPr/>
          </a:p>
        </p:txBody>
      </p:sp>
      <p:sp>
        <p:nvSpPr>
          <p:cNvPr id="6" name="Slide Number Placeholder 4"/>
          <p:cNvSpPr txBox="1">
            <a:spLocks noGrp="1"/>
          </p:cNvSpPr>
          <p:nvPr>
            <p:ph type="sldNum" sz="quarter" idx="12"/>
          </p:nvPr>
        </p:nvSpPr>
        <p:spPr>
          <a:ln/>
        </p:spPr>
        <p:txBody>
          <a:bodyPr/>
          <a:lstStyle>
            <a:lvl1pPr>
              <a:defRPr/>
            </a:lvl1pPr>
          </a:lstStyle>
          <a:p>
            <a:fld id="{19E4E083-8F0D-47C6-BFA7-F14E8AF6B723}" type="slidenum">
              <a:rPr lang="en-US" altLang="en-US"/>
              <a:pPr/>
              <a:t>‹#›</a:t>
            </a:fld>
            <a:endParaRPr lang="en-US" altLang="en-US"/>
          </a:p>
        </p:txBody>
      </p:sp>
    </p:spTree>
    <p:extLst>
      <p:ext uri="{BB962C8B-B14F-4D97-AF65-F5344CB8AC3E}">
        <p14:creationId xmlns:p14="http://schemas.microsoft.com/office/powerpoint/2010/main" val="38022870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60" y="76329"/>
            <a:ext cx="2056320" cy="582109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0" y="76329"/>
            <a:ext cx="6035040" cy="58210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txBox="1">
            <a:spLocks noGrp="1"/>
          </p:cNvSpPr>
          <p:nvPr>
            <p:ph type="dt" sz="half" idx="10"/>
          </p:nvPr>
        </p:nvSpPr>
        <p:spPr>
          <a:ln/>
        </p:spPr>
        <p:txBody>
          <a:bodyPr/>
          <a:lstStyle>
            <a:lvl1pPr>
              <a:defRPr/>
            </a:lvl1pPr>
          </a:lstStyle>
          <a:p>
            <a:pPr>
              <a:defRPr/>
            </a:pPr>
            <a:fld id="{C4A76101-415B-4604-BAB6-AF034CA7248B}" type="datetimeFigureOut">
              <a:rPr lang="en-US"/>
              <a:pPr>
                <a:defRPr/>
              </a:pPr>
              <a:t>7/13/2015</a:t>
            </a:fld>
            <a:endParaRPr/>
          </a:p>
        </p:txBody>
      </p:sp>
      <p:sp>
        <p:nvSpPr>
          <p:cNvPr id="5" name="Footer Placeholder 3"/>
          <p:cNvSpPr txBox="1">
            <a:spLocks noGrp="1"/>
          </p:cNvSpPr>
          <p:nvPr>
            <p:ph type="ftr" sz="quarter" idx="11"/>
          </p:nvPr>
        </p:nvSpPr>
        <p:spPr>
          <a:ln/>
        </p:spPr>
        <p:txBody>
          <a:bodyPr/>
          <a:lstStyle>
            <a:lvl1pPr>
              <a:defRPr/>
            </a:lvl1pPr>
          </a:lstStyle>
          <a:p>
            <a:pPr>
              <a:defRPr/>
            </a:pPr>
            <a:endParaRPr/>
          </a:p>
        </p:txBody>
      </p:sp>
      <p:sp>
        <p:nvSpPr>
          <p:cNvPr id="6" name="Slide Number Placeholder 4"/>
          <p:cNvSpPr txBox="1">
            <a:spLocks noGrp="1"/>
          </p:cNvSpPr>
          <p:nvPr>
            <p:ph type="sldNum" sz="quarter" idx="12"/>
          </p:nvPr>
        </p:nvSpPr>
        <p:spPr>
          <a:ln/>
        </p:spPr>
        <p:txBody>
          <a:bodyPr/>
          <a:lstStyle>
            <a:lvl1pPr>
              <a:defRPr/>
            </a:lvl1pPr>
          </a:lstStyle>
          <a:p>
            <a:fld id="{E0470C7B-F159-4F84-810F-0FFF331D9FCE}" type="slidenum">
              <a:rPr lang="en-US" altLang="en-US"/>
              <a:pPr/>
              <a:t>‹#›</a:t>
            </a:fld>
            <a:endParaRPr lang="en-US" altLang="en-US"/>
          </a:p>
        </p:txBody>
      </p:sp>
    </p:spTree>
    <p:extLst>
      <p:ext uri="{BB962C8B-B14F-4D97-AF65-F5344CB8AC3E}">
        <p14:creationId xmlns:p14="http://schemas.microsoft.com/office/powerpoint/2010/main" val="11589848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txBox="1">
            <a:spLocks noGrp="1"/>
          </p:cNvSpPr>
          <p:nvPr>
            <p:ph type="dt" sz="half" idx="10"/>
          </p:nvPr>
        </p:nvSpPr>
        <p:spPr>
          <a:ln/>
        </p:spPr>
        <p:txBody>
          <a:bodyPr/>
          <a:lstStyle>
            <a:lvl1pPr>
              <a:defRPr/>
            </a:lvl1pPr>
          </a:lstStyle>
          <a:p>
            <a:pPr>
              <a:defRPr/>
            </a:pPr>
            <a:fld id="{406240D4-D489-4DCB-B9EC-756FF474C0F6}" type="datetimeFigureOut">
              <a:rPr lang="en-US"/>
              <a:pPr>
                <a:defRPr/>
              </a:pPr>
              <a:t>7/13/2015</a:t>
            </a:fld>
            <a:endParaRPr/>
          </a:p>
        </p:txBody>
      </p:sp>
      <p:sp>
        <p:nvSpPr>
          <p:cNvPr id="5" name="Footer Placeholder 3"/>
          <p:cNvSpPr txBox="1">
            <a:spLocks noGrp="1"/>
          </p:cNvSpPr>
          <p:nvPr>
            <p:ph type="ftr" sz="quarter" idx="11"/>
          </p:nvPr>
        </p:nvSpPr>
        <p:spPr>
          <a:ln/>
        </p:spPr>
        <p:txBody>
          <a:bodyPr/>
          <a:lstStyle>
            <a:lvl1pPr>
              <a:defRPr/>
            </a:lvl1pPr>
          </a:lstStyle>
          <a:p>
            <a:pPr>
              <a:defRPr/>
            </a:pPr>
            <a:endParaRPr/>
          </a:p>
        </p:txBody>
      </p:sp>
      <p:sp>
        <p:nvSpPr>
          <p:cNvPr id="6" name="Slide Number Placeholder 4"/>
          <p:cNvSpPr txBox="1">
            <a:spLocks noGrp="1"/>
          </p:cNvSpPr>
          <p:nvPr>
            <p:ph type="sldNum" sz="quarter" idx="12"/>
          </p:nvPr>
        </p:nvSpPr>
        <p:spPr>
          <a:ln/>
        </p:spPr>
        <p:txBody>
          <a:bodyPr/>
          <a:lstStyle>
            <a:lvl1pPr>
              <a:defRPr/>
            </a:lvl1pPr>
          </a:lstStyle>
          <a:p>
            <a:fld id="{356CE53B-2C26-4E25-853A-5317503249D1}" type="slidenum">
              <a:rPr lang="en-US" altLang="en-US"/>
              <a:pPr/>
              <a:t>‹#›</a:t>
            </a:fld>
            <a:endParaRPr lang="en-US" altLang="en-US"/>
          </a:p>
        </p:txBody>
      </p:sp>
    </p:spTree>
    <p:extLst>
      <p:ext uri="{BB962C8B-B14F-4D97-AF65-F5344CB8AC3E}">
        <p14:creationId xmlns:p14="http://schemas.microsoft.com/office/powerpoint/2010/main" val="280665506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solidFill>
                  <a:schemeClr val="tx1">
                    <a:tint val="75000"/>
                  </a:schemeClr>
                </a:solidFill>
              </a:defRPr>
            </a:lvl1pPr>
            <a:lvl2pPr marL="414726" indent="0">
              <a:buNone/>
              <a:defRPr sz="1600">
                <a:solidFill>
                  <a:schemeClr val="tx1">
                    <a:tint val="75000"/>
                  </a:schemeClr>
                </a:solidFill>
              </a:defRPr>
            </a:lvl2pPr>
            <a:lvl3pPr marL="829452" indent="0">
              <a:buNone/>
              <a:defRPr sz="1500">
                <a:solidFill>
                  <a:schemeClr val="tx1">
                    <a:tint val="75000"/>
                  </a:schemeClr>
                </a:solidFill>
              </a:defRPr>
            </a:lvl3pPr>
            <a:lvl4pPr marL="1244178" indent="0">
              <a:buNone/>
              <a:defRPr sz="1300">
                <a:solidFill>
                  <a:schemeClr val="tx1">
                    <a:tint val="75000"/>
                  </a:schemeClr>
                </a:solidFill>
              </a:defRPr>
            </a:lvl4pPr>
            <a:lvl5pPr marL="1658904" indent="0">
              <a:buNone/>
              <a:defRPr sz="1300">
                <a:solidFill>
                  <a:schemeClr val="tx1">
                    <a:tint val="75000"/>
                  </a:schemeClr>
                </a:solidFill>
              </a:defRPr>
            </a:lvl5pPr>
            <a:lvl6pPr marL="2073631" indent="0">
              <a:buNone/>
              <a:defRPr sz="1300">
                <a:solidFill>
                  <a:schemeClr val="tx1">
                    <a:tint val="75000"/>
                  </a:schemeClr>
                </a:solidFill>
              </a:defRPr>
            </a:lvl6pPr>
            <a:lvl7pPr marL="2488357" indent="0">
              <a:buNone/>
              <a:defRPr sz="1300">
                <a:solidFill>
                  <a:schemeClr val="tx1">
                    <a:tint val="75000"/>
                  </a:schemeClr>
                </a:solidFill>
              </a:defRPr>
            </a:lvl7pPr>
            <a:lvl8pPr marL="2903083" indent="0">
              <a:buNone/>
              <a:defRPr sz="1300">
                <a:solidFill>
                  <a:schemeClr val="tx1">
                    <a:tint val="75000"/>
                  </a:schemeClr>
                </a:solidFill>
              </a:defRPr>
            </a:lvl8pPr>
            <a:lvl9pPr marL="3317809" indent="0">
              <a:buNone/>
              <a:defRPr sz="1300">
                <a:solidFill>
                  <a:schemeClr val="tx1">
                    <a:tint val="75000"/>
                  </a:schemeClr>
                </a:solidFill>
              </a:defRPr>
            </a:lvl9pPr>
          </a:lstStyle>
          <a:p>
            <a:pPr lvl="0"/>
            <a:r>
              <a:rPr lang="en-US" smtClean="0"/>
              <a:t>Click to edit Master text styles</a:t>
            </a:r>
          </a:p>
        </p:txBody>
      </p:sp>
      <p:sp>
        <p:nvSpPr>
          <p:cNvPr id="4" name="Date Placeholder 2"/>
          <p:cNvSpPr txBox="1">
            <a:spLocks noGrp="1"/>
          </p:cNvSpPr>
          <p:nvPr>
            <p:ph type="dt" sz="half" idx="10"/>
          </p:nvPr>
        </p:nvSpPr>
        <p:spPr>
          <a:ln/>
        </p:spPr>
        <p:txBody>
          <a:bodyPr/>
          <a:lstStyle>
            <a:lvl1pPr>
              <a:defRPr/>
            </a:lvl1pPr>
          </a:lstStyle>
          <a:p>
            <a:pPr>
              <a:defRPr/>
            </a:pPr>
            <a:fld id="{D8E9EF6C-4CC5-40E9-8DB4-88C75028677F}" type="datetimeFigureOut">
              <a:rPr lang="en-US"/>
              <a:pPr>
                <a:defRPr/>
              </a:pPr>
              <a:t>7/13/2015</a:t>
            </a:fld>
            <a:endParaRPr/>
          </a:p>
        </p:txBody>
      </p:sp>
      <p:sp>
        <p:nvSpPr>
          <p:cNvPr id="5" name="Footer Placeholder 3"/>
          <p:cNvSpPr txBox="1">
            <a:spLocks noGrp="1"/>
          </p:cNvSpPr>
          <p:nvPr>
            <p:ph type="ftr" sz="quarter" idx="11"/>
          </p:nvPr>
        </p:nvSpPr>
        <p:spPr>
          <a:ln/>
        </p:spPr>
        <p:txBody>
          <a:bodyPr/>
          <a:lstStyle>
            <a:lvl1pPr>
              <a:defRPr/>
            </a:lvl1pPr>
          </a:lstStyle>
          <a:p>
            <a:pPr>
              <a:defRPr/>
            </a:pPr>
            <a:endParaRPr/>
          </a:p>
        </p:txBody>
      </p:sp>
      <p:sp>
        <p:nvSpPr>
          <p:cNvPr id="6" name="Slide Number Placeholder 4"/>
          <p:cNvSpPr txBox="1">
            <a:spLocks noGrp="1"/>
          </p:cNvSpPr>
          <p:nvPr>
            <p:ph type="sldNum" sz="quarter" idx="12"/>
          </p:nvPr>
        </p:nvSpPr>
        <p:spPr>
          <a:ln/>
        </p:spPr>
        <p:txBody>
          <a:bodyPr/>
          <a:lstStyle>
            <a:lvl1pPr>
              <a:defRPr/>
            </a:lvl1pPr>
          </a:lstStyle>
          <a:p>
            <a:fld id="{79A3926B-2607-45FB-8F46-8872471782CD}" type="slidenum">
              <a:rPr lang="en-US" altLang="en-US"/>
              <a:pPr/>
              <a:t>‹#›</a:t>
            </a:fld>
            <a:endParaRPr lang="en-US" altLang="en-US"/>
          </a:p>
        </p:txBody>
      </p:sp>
    </p:spTree>
    <p:extLst>
      <p:ext uri="{BB962C8B-B14F-4D97-AF65-F5344CB8AC3E}">
        <p14:creationId xmlns:p14="http://schemas.microsoft.com/office/powerpoint/2010/main" val="258195430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371024"/>
            <a:ext cx="404496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680" y="1371024"/>
            <a:ext cx="404640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txBox="1">
            <a:spLocks noGrp="1"/>
          </p:cNvSpPr>
          <p:nvPr>
            <p:ph type="dt" sz="half" idx="10"/>
          </p:nvPr>
        </p:nvSpPr>
        <p:spPr>
          <a:ln/>
        </p:spPr>
        <p:txBody>
          <a:bodyPr/>
          <a:lstStyle>
            <a:lvl1pPr>
              <a:defRPr/>
            </a:lvl1pPr>
          </a:lstStyle>
          <a:p>
            <a:pPr>
              <a:defRPr/>
            </a:pPr>
            <a:fld id="{9666ED6B-28F9-45EC-A0D2-CBEAC2FF1812}" type="datetimeFigureOut">
              <a:rPr lang="en-US"/>
              <a:pPr>
                <a:defRPr/>
              </a:pPr>
              <a:t>7/13/2015</a:t>
            </a:fld>
            <a:endParaRPr/>
          </a:p>
        </p:txBody>
      </p:sp>
      <p:sp>
        <p:nvSpPr>
          <p:cNvPr id="6" name="Footer Placeholder 3"/>
          <p:cNvSpPr txBox="1">
            <a:spLocks noGrp="1"/>
          </p:cNvSpPr>
          <p:nvPr>
            <p:ph type="ftr" sz="quarter" idx="11"/>
          </p:nvPr>
        </p:nvSpPr>
        <p:spPr>
          <a:ln/>
        </p:spPr>
        <p:txBody>
          <a:bodyPr/>
          <a:lstStyle>
            <a:lvl1pPr>
              <a:defRPr/>
            </a:lvl1pPr>
          </a:lstStyle>
          <a:p>
            <a:pPr>
              <a:defRPr/>
            </a:pPr>
            <a:endParaRPr/>
          </a:p>
        </p:txBody>
      </p:sp>
      <p:sp>
        <p:nvSpPr>
          <p:cNvPr id="7" name="Slide Number Placeholder 4"/>
          <p:cNvSpPr txBox="1">
            <a:spLocks noGrp="1"/>
          </p:cNvSpPr>
          <p:nvPr>
            <p:ph type="sldNum" sz="quarter" idx="12"/>
          </p:nvPr>
        </p:nvSpPr>
        <p:spPr>
          <a:ln/>
        </p:spPr>
        <p:txBody>
          <a:bodyPr/>
          <a:lstStyle>
            <a:lvl1pPr>
              <a:defRPr/>
            </a:lvl1pPr>
          </a:lstStyle>
          <a:p>
            <a:fld id="{1C17A300-9D6E-4A45-B7B9-7CCD2C9E70D2}" type="slidenum">
              <a:rPr lang="en-US" altLang="en-US"/>
              <a:pPr/>
              <a:t>‹#›</a:t>
            </a:fld>
            <a:endParaRPr lang="en-US" altLang="en-US"/>
          </a:p>
        </p:txBody>
      </p:sp>
    </p:spTree>
    <p:extLst>
      <p:ext uri="{BB962C8B-B14F-4D97-AF65-F5344CB8AC3E}">
        <p14:creationId xmlns:p14="http://schemas.microsoft.com/office/powerpoint/2010/main" val="42887755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txBox="1">
            <a:spLocks noGrp="1"/>
          </p:cNvSpPr>
          <p:nvPr>
            <p:ph type="dt" sz="half" idx="10"/>
          </p:nvPr>
        </p:nvSpPr>
        <p:spPr>
          <a:ln/>
        </p:spPr>
        <p:txBody>
          <a:bodyPr/>
          <a:lstStyle>
            <a:lvl1pPr>
              <a:defRPr/>
            </a:lvl1pPr>
          </a:lstStyle>
          <a:p>
            <a:pPr>
              <a:defRPr/>
            </a:pPr>
            <a:fld id="{3DB8C301-CD03-4CD2-A661-422119B7ACBD}" type="datetimeFigureOut">
              <a:rPr lang="en-US"/>
              <a:pPr>
                <a:defRPr/>
              </a:pPr>
              <a:t>7/13/2015</a:t>
            </a:fld>
            <a:endParaRPr/>
          </a:p>
        </p:txBody>
      </p:sp>
      <p:sp>
        <p:nvSpPr>
          <p:cNvPr id="8" name="Footer Placeholder 3"/>
          <p:cNvSpPr txBox="1">
            <a:spLocks noGrp="1"/>
          </p:cNvSpPr>
          <p:nvPr>
            <p:ph type="ftr" sz="quarter" idx="11"/>
          </p:nvPr>
        </p:nvSpPr>
        <p:spPr>
          <a:ln/>
        </p:spPr>
        <p:txBody>
          <a:bodyPr/>
          <a:lstStyle>
            <a:lvl1pPr>
              <a:defRPr/>
            </a:lvl1pPr>
          </a:lstStyle>
          <a:p>
            <a:pPr>
              <a:defRPr/>
            </a:pPr>
            <a:endParaRPr/>
          </a:p>
        </p:txBody>
      </p:sp>
      <p:sp>
        <p:nvSpPr>
          <p:cNvPr id="9" name="Slide Number Placeholder 4"/>
          <p:cNvSpPr txBox="1">
            <a:spLocks noGrp="1"/>
          </p:cNvSpPr>
          <p:nvPr>
            <p:ph type="sldNum" sz="quarter" idx="12"/>
          </p:nvPr>
        </p:nvSpPr>
        <p:spPr>
          <a:ln/>
        </p:spPr>
        <p:txBody>
          <a:bodyPr/>
          <a:lstStyle>
            <a:lvl1pPr>
              <a:defRPr/>
            </a:lvl1pPr>
          </a:lstStyle>
          <a:p>
            <a:fld id="{4EEF1DDD-6E8C-439A-BB3C-A877212664E0}" type="slidenum">
              <a:rPr lang="en-US" altLang="en-US"/>
              <a:pPr/>
              <a:t>‹#›</a:t>
            </a:fld>
            <a:endParaRPr lang="en-US" altLang="en-US"/>
          </a:p>
        </p:txBody>
      </p:sp>
    </p:spTree>
    <p:extLst>
      <p:ext uri="{BB962C8B-B14F-4D97-AF65-F5344CB8AC3E}">
        <p14:creationId xmlns:p14="http://schemas.microsoft.com/office/powerpoint/2010/main" val="37713604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txBox="1">
            <a:spLocks noGrp="1"/>
          </p:cNvSpPr>
          <p:nvPr>
            <p:ph type="dt" sz="half" idx="10"/>
          </p:nvPr>
        </p:nvSpPr>
        <p:spPr>
          <a:ln/>
        </p:spPr>
        <p:txBody>
          <a:bodyPr/>
          <a:lstStyle>
            <a:lvl1pPr>
              <a:defRPr/>
            </a:lvl1pPr>
          </a:lstStyle>
          <a:p>
            <a:pPr>
              <a:defRPr/>
            </a:pPr>
            <a:fld id="{1AA5BB70-8B40-4D15-AE2C-1E0CF298A20F}" type="datetimeFigureOut">
              <a:rPr lang="en-US"/>
              <a:pPr>
                <a:defRPr/>
              </a:pPr>
              <a:t>7/13/2015</a:t>
            </a:fld>
            <a:endParaRPr/>
          </a:p>
        </p:txBody>
      </p:sp>
      <p:sp>
        <p:nvSpPr>
          <p:cNvPr id="4" name="Footer Placeholder 3"/>
          <p:cNvSpPr txBox="1">
            <a:spLocks noGrp="1"/>
          </p:cNvSpPr>
          <p:nvPr>
            <p:ph type="ftr" sz="quarter" idx="11"/>
          </p:nvPr>
        </p:nvSpPr>
        <p:spPr>
          <a:ln/>
        </p:spPr>
        <p:txBody>
          <a:bodyPr/>
          <a:lstStyle>
            <a:lvl1pPr>
              <a:defRPr/>
            </a:lvl1pPr>
          </a:lstStyle>
          <a:p>
            <a:pPr>
              <a:defRPr/>
            </a:pPr>
            <a:endParaRPr/>
          </a:p>
        </p:txBody>
      </p:sp>
      <p:sp>
        <p:nvSpPr>
          <p:cNvPr id="5" name="Slide Number Placeholder 4"/>
          <p:cNvSpPr txBox="1">
            <a:spLocks noGrp="1"/>
          </p:cNvSpPr>
          <p:nvPr>
            <p:ph type="sldNum" sz="quarter" idx="12"/>
          </p:nvPr>
        </p:nvSpPr>
        <p:spPr>
          <a:ln/>
        </p:spPr>
        <p:txBody>
          <a:bodyPr/>
          <a:lstStyle>
            <a:lvl1pPr>
              <a:defRPr/>
            </a:lvl1pPr>
          </a:lstStyle>
          <a:p>
            <a:fld id="{B28A477E-E0FA-4C04-893E-5C7034DC8CE7}" type="slidenum">
              <a:rPr lang="en-US" altLang="en-US"/>
              <a:pPr/>
              <a:t>‹#›</a:t>
            </a:fld>
            <a:endParaRPr lang="en-US" altLang="en-US"/>
          </a:p>
        </p:txBody>
      </p:sp>
    </p:spTree>
    <p:extLst>
      <p:ext uri="{BB962C8B-B14F-4D97-AF65-F5344CB8AC3E}">
        <p14:creationId xmlns:p14="http://schemas.microsoft.com/office/powerpoint/2010/main" val="3214588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txBox="1">
            <a:spLocks noGrp="1"/>
          </p:cNvSpPr>
          <p:nvPr>
            <p:ph type="dt" sz="half" idx="10"/>
          </p:nvPr>
        </p:nvSpPr>
        <p:spPr>
          <a:ln/>
        </p:spPr>
        <p:txBody>
          <a:bodyPr/>
          <a:lstStyle>
            <a:lvl1pPr>
              <a:defRPr/>
            </a:lvl1pPr>
          </a:lstStyle>
          <a:p>
            <a:pPr>
              <a:defRPr/>
            </a:pPr>
            <a:fld id="{A87A2FC0-CC2E-4DBB-9211-E9FD88C2A327}" type="datetimeFigureOut">
              <a:rPr lang="en-US"/>
              <a:pPr>
                <a:defRPr/>
              </a:pPr>
              <a:t>7/13/2015</a:t>
            </a:fld>
            <a:endParaRPr/>
          </a:p>
        </p:txBody>
      </p:sp>
      <p:sp>
        <p:nvSpPr>
          <p:cNvPr id="3" name="Footer Placeholder 3"/>
          <p:cNvSpPr txBox="1">
            <a:spLocks noGrp="1"/>
          </p:cNvSpPr>
          <p:nvPr>
            <p:ph type="ftr" sz="quarter" idx="11"/>
          </p:nvPr>
        </p:nvSpPr>
        <p:spPr>
          <a:ln/>
        </p:spPr>
        <p:txBody>
          <a:bodyPr/>
          <a:lstStyle>
            <a:lvl1pPr>
              <a:defRPr/>
            </a:lvl1pPr>
          </a:lstStyle>
          <a:p>
            <a:pPr>
              <a:defRPr/>
            </a:pPr>
            <a:endParaRPr/>
          </a:p>
        </p:txBody>
      </p:sp>
      <p:sp>
        <p:nvSpPr>
          <p:cNvPr id="4" name="Slide Number Placeholder 4"/>
          <p:cNvSpPr txBox="1">
            <a:spLocks noGrp="1"/>
          </p:cNvSpPr>
          <p:nvPr>
            <p:ph type="sldNum" sz="quarter" idx="12"/>
          </p:nvPr>
        </p:nvSpPr>
        <p:spPr>
          <a:ln/>
        </p:spPr>
        <p:txBody>
          <a:bodyPr/>
          <a:lstStyle>
            <a:lvl1pPr>
              <a:defRPr/>
            </a:lvl1pPr>
          </a:lstStyle>
          <a:p>
            <a:fld id="{ABC818DA-6BB5-4F4F-8AAB-F0F1A540E538}" type="slidenum">
              <a:rPr lang="en-US" altLang="en-US"/>
              <a:pPr/>
              <a:t>‹#›</a:t>
            </a:fld>
            <a:endParaRPr lang="en-US" altLang="en-US"/>
          </a:p>
        </p:txBody>
      </p:sp>
    </p:spTree>
    <p:extLst>
      <p:ext uri="{BB962C8B-B14F-4D97-AF65-F5344CB8AC3E}">
        <p14:creationId xmlns:p14="http://schemas.microsoft.com/office/powerpoint/2010/main" val="9338115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Date Placeholder 2"/>
          <p:cNvSpPr txBox="1">
            <a:spLocks noGrp="1"/>
          </p:cNvSpPr>
          <p:nvPr>
            <p:ph type="dt" sz="half" idx="10"/>
          </p:nvPr>
        </p:nvSpPr>
        <p:spPr>
          <a:ln/>
        </p:spPr>
        <p:txBody>
          <a:bodyPr/>
          <a:lstStyle>
            <a:lvl1pPr>
              <a:defRPr/>
            </a:lvl1pPr>
          </a:lstStyle>
          <a:p>
            <a:pPr>
              <a:defRPr/>
            </a:pPr>
            <a:fld id="{294ED851-19D2-461C-B105-50F7273964C7}" type="datetimeFigureOut">
              <a:rPr lang="en-US"/>
              <a:pPr>
                <a:defRPr/>
              </a:pPr>
              <a:t>7/13/2015</a:t>
            </a:fld>
            <a:endParaRPr/>
          </a:p>
        </p:txBody>
      </p:sp>
      <p:sp>
        <p:nvSpPr>
          <p:cNvPr id="6" name="Footer Placeholder 3"/>
          <p:cNvSpPr txBox="1">
            <a:spLocks noGrp="1"/>
          </p:cNvSpPr>
          <p:nvPr>
            <p:ph type="ftr" sz="quarter" idx="11"/>
          </p:nvPr>
        </p:nvSpPr>
        <p:spPr>
          <a:ln/>
        </p:spPr>
        <p:txBody>
          <a:bodyPr/>
          <a:lstStyle>
            <a:lvl1pPr>
              <a:defRPr/>
            </a:lvl1pPr>
          </a:lstStyle>
          <a:p>
            <a:pPr>
              <a:defRPr/>
            </a:pPr>
            <a:endParaRPr/>
          </a:p>
        </p:txBody>
      </p:sp>
      <p:sp>
        <p:nvSpPr>
          <p:cNvPr id="7" name="Slide Number Placeholder 4"/>
          <p:cNvSpPr txBox="1">
            <a:spLocks noGrp="1"/>
          </p:cNvSpPr>
          <p:nvPr>
            <p:ph type="sldNum" sz="quarter" idx="12"/>
          </p:nvPr>
        </p:nvSpPr>
        <p:spPr>
          <a:ln/>
        </p:spPr>
        <p:txBody>
          <a:bodyPr/>
          <a:lstStyle>
            <a:lvl1pPr>
              <a:defRPr/>
            </a:lvl1pPr>
          </a:lstStyle>
          <a:p>
            <a:fld id="{E7649E25-F4C8-429D-BBE9-5CAD3D66CFF5}" type="slidenum">
              <a:rPr lang="en-US" altLang="en-US"/>
              <a:pPr/>
              <a:t>‹#›</a:t>
            </a:fld>
            <a:endParaRPr lang="en-US" altLang="en-US"/>
          </a:p>
        </p:txBody>
      </p:sp>
    </p:spTree>
    <p:extLst>
      <p:ext uri="{BB962C8B-B14F-4D97-AF65-F5344CB8AC3E}">
        <p14:creationId xmlns:p14="http://schemas.microsoft.com/office/powerpoint/2010/main" val="38248560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Date Placeholder 2"/>
          <p:cNvSpPr txBox="1">
            <a:spLocks noGrp="1"/>
          </p:cNvSpPr>
          <p:nvPr>
            <p:ph type="dt" sz="half" idx="10"/>
          </p:nvPr>
        </p:nvSpPr>
        <p:spPr>
          <a:ln/>
        </p:spPr>
        <p:txBody>
          <a:bodyPr/>
          <a:lstStyle>
            <a:lvl1pPr>
              <a:defRPr/>
            </a:lvl1pPr>
          </a:lstStyle>
          <a:p>
            <a:pPr>
              <a:defRPr/>
            </a:pPr>
            <a:fld id="{4D82CBE2-7F2C-4850-B79E-0ADF6E64F820}" type="datetimeFigureOut">
              <a:rPr lang="en-US"/>
              <a:pPr>
                <a:defRPr/>
              </a:pPr>
              <a:t>7/13/2015</a:t>
            </a:fld>
            <a:endParaRPr/>
          </a:p>
        </p:txBody>
      </p:sp>
      <p:sp>
        <p:nvSpPr>
          <p:cNvPr id="6" name="Footer Placeholder 3"/>
          <p:cNvSpPr txBox="1">
            <a:spLocks noGrp="1"/>
          </p:cNvSpPr>
          <p:nvPr>
            <p:ph type="ftr" sz="quarter" idx="11"/>
          </p:nvPr>
        </p:nvSpPr>
        <p:spPr>
          <a:ln/>
        </p:spPr>
        <p:txBody>
          <a:bodyPr/>
          <a:lstStyle>
            <a:lvl1pPr>
              <a:defRPr/>
            </a:lvl1pPr>
          </a:lstStyle>
          <a:p>
            <a:pPr>
              <a:defRPr/>
            </a:pPr>
            <a:endParaRPr/>
          </a:p>
        </p:txBody>
      </p:sp>
      <p:sp>
        <p:nvSpPr>
          <p:cNvPr id="7" name="Slide Number Placeholder 4"/>
          <p:cNvSpPr txBox="1">
            <a:spLocks noGrp="1"/>
          </p:cNvSpPr>
          <p:nvPr>
            <p:ph type="sldNum" sz="quarter" idx="12"/>
          </p:nvPr>
        </p:nvSpPr>
        <p:spPr>
          <a:ln/>
        </p:spPr>
        <p:txBody>
          <a:bodyPr/>
          <a:lstStyle>
            <a:lvl1pPr>
              <a:defRPr/>
            </a:lvl1pPr>
          </a:lstStyle>
          <a:p>
            <a:fld id="{F2E6D51D-785A-40B6-A515-805E0C6B1433}" type="slidenum">
              <a:rPr lang="en-US" altLang="en-US"/>
              <a:pPr/>
              <a:t>‹#›</a:t>
            </a:fld>
            <a:endParaRPr lang="en-US" altLang="en-US"/>
          </a:p>
        </p:txBody>
      </p:sp>
    </p:spTree>
    <p:extLst>
      <p:ext uri="{BB962C8B-B14F-4D97-AF65-F5344CB8AC3E}">
        <p14:creationId xmlns:p14="http://schemas.microsoft.com/office/powerpoint/2010/main" val="42601203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Placeholder 1"/>
          <p:cNvSpPr txBox="1">
            <a:spLocks noGrp="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Date Placeholder 2"/>
          <p:cNvSpPr txBox="1">
            <a:spLocks noGrp="1"/>
          </p:cNvSpPr>
          <p:nvPr>
            <p:ph type="dt" sz="half" idx="2"/>
          </p:nvPr>
        </p:nvSpPr>
        <p:spPr>
          <a:xfrm>
            <a:off x="457200" y="6245225"/>
            <a:ext cx="2133600" cy="476250"/>
          </a:xfrm>
          <a:prstGeom prst="rect">
            <a:avLst/>
          </a:prstGeom>
          <a:noFill/>
          <a:ln>
            <a:noFill/>
          </a:ln>
        </p:spPr>
        <p:txBody>
          <a:bodyPr wrap="square" lIns="81639" tIns="42452" rIns="81639" bIns="42452" anchor="t" anchorCtr="0"/>
          <a:lstStyle>
            <a:lvl1pPr marL="0" marR="0" lvl="0" indent="0" algn="l" rtl="0" fontAlgn="auto" hangingPunct="1">
              <a:lnSpc>
                <a:spcPct val="100000"/>
              </a:lnSpc>
              <a:spcBef>
                <a:spcPts val="0"/>
              </a:spcBef>
              <a:spcAft>
                <a:spcPts val="0"/>
              </a:spcAft>
              <a:buNone/>
              <a:tabLst>
                <a:tab pos="0" algn="l"/>
                <a:tab pos="829452" algn="l"/>
                <a:tab pos="1658904" algn="l"/>
                <a:tab pos="2488356" algn="l"/>
                <a:tab pos="3317809" algn="l"/>
                <a:tab pos="4147261" algn="l"/>
                <a:tab pos="4976713" algn="l"/>
                <a:tab pos="5806165" algn="l"/>
                <a:tab pos="6635618" algn="l"/>
                <a:tab pos="7465070" algn="l"/>
                <a:tab pos="8294522" algn="l"/>
                <a:tab pos="9123975" algn="l"/>
              </a:tabLst>
              <a:defRPr lang="en-US" sz="1300" b="0" i="0" u="none" strike="noStrike" baseline="0">
                <a:solidFill>
                  <a:srgbClr val="000000"/>
                </a:solidFill>
                <a:latin typeface="Arial" pitchFamily="18"/>
                <a:ea typeface="Arial" pitchFamily="2"/>
                <a:cs typeface="Arial" pitchFamily="2"/>
              </a:defRPr>
            </a:lvl1pPr>
          </a:lstStyle>
          <a:p>
            <a:pPr>
              <a:defRPr/>
            </a:pPr>
            <a:fld id="{A7DD82A4-6D0C-4D54-858C-07EE8B7406A7}" type="datetimeFigureOut">
              <a:rPr lang="en-US"/>
              <a:pPr>
                <a:defRPr/>
              </a:pPr>
              <a:t>7/13/2015</a:t>
            </a:fld>
            <a:endParaRPr/>
          </a:p>
        </p:txBody>
      </p:sp>
      <p:sp>
        <p:nvSpPr>
          <p:cNvPr id="4" name="Footer Placeholder 3"/>
          <p:cNvSpPr txBox="1">
            <a:spLocks noGrp="1"/>
          </p:cNvSpPr>
          <p:nvPr>
            <p:ph type="ftr" sz="quarter" idx="3"/>
          </p:nvPr>
        </p:nvSpPr>
        <p:spPr>
          <a:xfrm>
            <a:off x="3124200" y="6245225"/>
            <a:ext cx="2895600" cy="476250"/>
          </a:xfrm>
          <a:prstGeom prst="rect">
            <a:avLst/>
          </a:prstGeom>
          <a:noFill/>
          <a:ln>
            <a:noFill/>
          </a:ln>
        </p:spPr>
        <p:txBody>
          <a:bodyPr wrap="square" lIns="81639" tIns="42452" rIns="81639" bIns="42452" anchor="t" anchorCtr="0"/>
          <a:lstStyle>
            <a:lvl1pPr marL="0" marR="0" lvl="0" indent="0" algn="ctr" rtl="0" fontAlgn="auto" hangingPunct="1">
              <a:lnSpc>
                <a:spcPct val="100000"/>
              </a:lnSpc>
              <a:spcBef>
                <a:spcPts val="0"/>
              </a:spcBef>
              <a:spcAft>
                <a:spcPts val="0"/>
              </a:spcAft>
              <a:buNone/>
              <a:tabLst>
                <a:tab pos="0" algn="l"/>
                <a:tab pos="829452" algn="l"/>
                <a:tab pos="1658904" algn="l"/>
                <a:tab pos="2488356" algn="l"/>
                <a:tab pos="3317809" algn="l"/>
                <a:tab pos="4147261" algn="l"/>
                <a:tab pos="4976713" algn="l"/>
                <a:tab pos="5806165" algn="l"/>
                <a:tab pos="6635618" algn="l"/>
                <a:tab pos="7465070" algn="l"/>
                <a:tab pos="8294522" algn="l"/>
                <a:tab pos="9123975" algn="l"/>
              </a:tabLst>
              <a:defRPr lang="en-US" sz="1300" b="0" i="0" u="none" strike="noStrike" baseline="0">
                <a:solidFill>
                  <a:srgbClr val="000000"/>
                </a:solidFill>
                <a:latin typeface="Arial" pitchFamily="18"/>
                <a:ea typeface="Arial" pitchFamily="2"/>
                <a:cs typeface="Arial" pitchFamily="2"/>
              </a:defRPr>
            </a:lvl1pPr>
          </a:lstStyle>
          <a:p>
            <a:pPr>
              <a:defRPr/>
            </a:pPr>
            <a:endParaRPr/>
          </a:p>
        </p:txBody>
      </p:sp>
      <p:sp>
        <p:nvSpPr>
          <p:cNvPr id="5" name="Slide Number Placeholder 4"/>
          <p:cNvSpPr txBox="1">
            <a:spLocks noGrp="1"/>
          </p:cNvSpPr>
          <p:nvPr>
            <p:ph type="sldNum" sz="quarter" idx="4"/>
          </p:nvPr>
        </p:nvSpPr>
        <p:spPr>
          <a:xfrm>
            <a:off x="6551613" y="6245225"/>
            <a:ext cx="2133600" cy="476250"/>
          </a:xfrm>
          <a:prstGeom prst="rect">
            <a:avLst/>
          </a:prstGeom>
          <a:noFill/>
          <a:ln>
            <a:noFill/>
          </a:ln>
        </p:spPr>
        <p:txBody>
          <a:bodyPr vert="horz" wrap="square" lIns="81639" tIns="42452" rIns="81639" bIns="42452" numCol="1" anchor="t" anchorCtr="0" compatLnSpc="1">
            <a:prstTxWarp prst="textNoShape">
              <a:avLst/>
            </a:prstTxWarp>
          </a:bodyPr>
          <a:lstStyle>
            <a:lvl1pPr algn="r">
              <a:defRPr sz="1300">
                <a:solidFill>
                  <a:srgbClr val="000000"/>
                </a:solidFill>
              </a:defRPr>
            </a:lvl1pPr>
          </a:lstStyle>
          <a:p>
            <a:fld id="{0F38734F-9223-4B15-A724-0C6D67A51AF2}" type="slidenum">
              <a:rPr lang="en-US" altLang="en-US"/>
              <a:pPr/>
              <a:t>‹#›</a:t>
            </a:fld>
            <a:endParaRPr lang="en-US" altLang="en-US"/>
          </a:p>
        </p:txBody>
      </p:sp>
      <p:sp>
        <p:nvSpPr>
          <p:cNvPr id="1030" name="Title Placeholder 9"/>
          <p:cNvSpPr txBox="1">
            <a:spLocks noGrp="1"/>
          </p:cNvSpPr>
          <p:nvPr>
            <p:ph type="title"/>
          </p:nvPr>
        </p:nvSpPr>
        <p:spPr bwMode="auto">
          <a:xfrm>
            <a:off x="457200" y="762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endParaRPr lang="en-US" altLang="en-US" smtClean="0"/>
          </a:p>
        </p:txBody>
      </p:sp>
      <p:pic>
        <p:nvPicPr>
          <p:cNvPr id="1031" name="Picture 1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081713"/>
            <a:ext cx="13716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67550" y="6248400"/>
            <a:ext cx="20764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1" fontAlgn="base" hangingPunct="1">
        <a:spcBef>
          <a:spcPct val="0"/>
        </a:spcBef>
        <a:spcAft>
          <a:spcPct val="0"/>
        </a:spcAft>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lang="en-US" sz="2900">
          <a:solidFill>
            <a:srgbClr val="FFFFFF"/>
          </a:solidFill>
          <a:latin typeface="Arial Rounded MT Bold" pitchFamily="34"/>
          <a:cs typeface="Arial" pitchFamily="2"/>
        </a:defRPr>
      </a:lvl1pPr>
      <a:lvl2pPr algn="ctr" rtl="0" eaLnBrk="1" fontAlgn="base" hangingPunct="1">
        <a:spcBef>
          <a:spcPct val="0"/>
        </a:spcBef>
        <a:spcAft>
          <a:spcPct val="0"/>
        </a:spcAft>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sz="2900">
          <a:solidFill>
            <a:srgbClr val="FFFFFF"/>
          </a:solidFill>
          <a:latin typeface="Arial Rounded MT Bold"/>
          <a:cs typeface="Arial" pitchFamily="34" charset="0"/>
        </a:defRPr>
      </a:lvl2pPr>
      <a:lvl3pPr algn="ctr" rtl="0" eaLnBrk="1" fontAlgn="base" hangingPunct="1">
        <a:spcBef>
          <a:spcPct val="0"/>
        </a:spcBef>
        <a:spcAft>
          <a:spcPct val="0"/>
        </a:spcAft>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sz="2900">
          <a:solidFill>
            <a:srgbClr val="FFFFFF"/>
          </a:solidFill>
          <a:latin typeface="Arial Rounded MT Bold"/>
          <a:cs typeface="Arial" pitchFamily="34" charset="0"/>
        </a:defRPr>
      </a:lvl3pPr>
      <a:lvl4pPr algn="ctr" rtl="0" eaLnBrk="1" fontAlgn="base" hangingPunct="1">
        <a:spcBef>
          <a:spcPct val="0"/>
        </a:spcBef>
        <a:spcAft>
          <a:spcPct val="0"/>
        </a:spcAft>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sz="2900">
          <a:solidFill>
            <a:srgbClr val="FFFFFF"/>
          </a:solidFill>
          <a:latin typeface="Arial Rounded MT Bold"/>
          <a:cs typeface="Arial" pitchFamily="34" charset="0"/>
        </a:defRPr>
      </a:lvl4pPr>
      <a:lvl5pPr algn="ctr" rtl="0" eaLnBrk="1" fontAlgn="base" hangingPunct="1">
        <a:spcBef>
          <a:spcPct val="0"/>
        </a:spcBef>
        <a:spcAft>
          <a:spcPct val="0"/>
        </a:spcAft>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sz="2900">
          <a:solidFill>
            <a:srgbClr val="FFFFFF"/>
          </a:solidFill>
          <a:latin typeface="Arial Rounded MT Bold"/>
          <a:cs typeface="Arial" pitchFamily="34" charset="0"/>
        </a:defRPr>
      </a:lvl5pPr>
      <a:lvl6pPr marL="457200" algn="ctr" rtl="0" eaLnBrk="1" fontAlgn="base" hangingPunct="1">
        <a:spcBef>
          <a:spcPct val="0"/>
        </a:spcBef>
        <a:spcAft>
          <a:spcPct val="0"/>
        </a:spcAft>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sz="2900">
          <a:solidFill>
            <a:srgbClr val="FFFFFF"/>
          </a:solidFill>
          <a:latin typeface="Arial Rounded MT Bold"/>
          <a:cs typeface="Arial" pitchFamily="34" charset="0"/>
        </a:defRPr>
      </a:lvl6pPr>
      <a:lvl7pPr marL="914400" algn="ctr" rtl="0" eaLnBrk="1" fontAlgn="base" hangingPunct="1">
        <a:spcBef>
          <a:spcPct val="0"/>
        </a:spcBef>
        <a:spcAft>
          <a:spcPct val="0"/>
        </a:spcAft>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sz="2900">
          <a:solidFill>
            <a:srgbClr val="FFFFFF"/>
          </a:solidFill>
          <a:latin typeface="Arial Rounded MT Bold"/>
          <a:cs typeface="Arial" pitchFamily="34" charset="0"/>
        </a:defRPr>
      </a:lvl7pPr>
      <a:lvl8pPr marL="1371600" algn="ctr" rtl="0" eaLnBrk="1" fontAlgn="base" hangingPunct="1">
        <a:spcBef>
          <a:spcPct val="0"/>
        </a:spcBef>
        <a:spcAft>
          <a:spcPct val="0"/>
        </a:spcAft>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sz="2900">
          <a:solidFill>
            <a:srgbClr val="FFFFFF"/>
          </a:solidFill>
          <a:latin typeface="Arial Rounded MT Bold"/>
          <a:cs typeface="Arial" pitchFamily="34" charset="0"/>
        </a:defRPr>
      </a:lvl8pPr>
      <a:lvl9pPr marL="1828800" algn="ctr" rtl="0" eaLnBrk="1" fontAlgn="base" hangingPunct="1">
        <a:spcBef>
          <a:spcPct val="0"/>
        </a:spcBef>
        <a:spcAft>
          <a:spcPct val="0"/>
        </a:spcAft>
        <a:tabLst>
          <a:tab pos="0" algn="l"/>
          <a:tab pos="828675" algn="l"/>
          <a:tab pos="1657350" algn="l"/>
          <a:tab pos="2487613" algn="l"/>
          <a:tab pos="3316288" algn="l"/>
          <a:tab pos="4146550" algn="l"/>
          <a:tab pos="4975225" algn="l"/>
          <a:tab pos="5805488" algn="l"/>
          <a:tab pos="6634163" algn="l"/>
          <a:tab pos="7464425" algn="l"/>
          <a:tab pos="8293100" algn="l"/>
          <a:tab pos="9123363" algn="l"/>
        </a:tabLst>
        <a:defRPr sz="2900">
          <a:solidFill>
            <a:srgbClr val="FFFFFF"/>
          </a:solidFill>
          <a:latin typeface="Arial Rounded MT Bold"/>
          <a:cs typeface="Arial" pitchFamily="34" charset="0"/>
        </a:defRPr>
      </a:lvl9pPr>
    </p:titleStyle>
    <p:bodyStyle>
      <a:lvl1pPr algn="l" rtl="0" eaLnBrk="1" fontAlgn="base" hangingPunct="1">
        <a:spcBef>
          <a:spcPts val="725"/>
        </a:spcBef>
        <a:spcAft>
          <a:spcPct val="0"/>
        </a:spcAft>
        <a:tabLst>
          <a:tab pos="517525" algn="l"/>
          <a:tab pos="1346200" algn="l"/>
          <a:tab pos="2176463" algn="l"/>
          <a:tab pos="3005138" algn="l"/>
          <a:tab pos="3835400" algn="l"/>
          <a:tab pos="4664075" algn="l"/>
          <a:tab pos="5494338" algn="l"/>
          <a:tab pos="6323013" algn="l"/>
          <a:tab pos="7153275" algn="l"/>
          <a:tab pos="7981950" algn="l"/>
          <a:tab pos="8812213" algn="l"/>
        </a:tabLst>
        <a:defRPr lang="en-US" sz="2900">
          <a:solidFill>
            <a:srgbClr val="000000"/>
          </a:solidFill>
          <a:latin typeface="Arial" pitchFamily="18"/>
          <a:cs typeface="Arial" pitchFamily="2"/>
        </a:defRPr>
      </a:lvl1pPr>
      <a:lvl2pPr marL="742950" indent="-285750" algn="l" rtl="0" eaLnBrk="1" fontAlgn="base" hangingPunct="1">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cs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cs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cs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cs typeface="Arial" pitchFamily="34" charset="0"/>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 Id="rId9" Type="http://schemas.openxmlformats.org/officeDocument/2006/relationships/image" Target="../media/image3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440" y="1376952"/>
            <a:ext cx="7773120" cy="1470394"/>
          </a:xfrm>
        </p:spPr>
        <p:txBody>
          <a:bodyPr/>
          <a:lstStyle/>
          <a:p>
            <a:r>
              <a:rPr lang="en-US" dirty="0" smtClean="0">
                <a:solidFill>
                  <a:srgbClr val="002060"/>
                </a:solidFill>
                <a:latin typeface="Copperplate Gothic Bold" panose="020E0705020206020404" pitchFamily="34" charset="0"/>
              </a:rPr>
              <a:t>Rotation effects in MGI rapid shutdown simulations</a:t>
            </a:r>
            <a:endParaRPr lang="en-US" dirty="0">
              <a:solidFill>
                <a:srgbClr val="002060"/>
              </a:solidFill>
              <a:latin typeface="Copperplate Gothic Bold" panose="020E0705020206020404" pitchFamily="34" charset="0"/>
            </a:endParaRPr>
          </a:p>
        </p:txBody>
      </p:sp>
      <p:sp>
        <p:nvSpPr>
          <p:cNvPr id="3" name="Subtitle 2"/>
          <p:cNvSpPr>
            <a:spLocks noGrp="1"/>
          </p:cNvSpPr>
          <p:nvPr>
            <p:ph type="subTitle" idx="1"/>
          </p:nvPr>
        </p:nvSpPr>
        <p:spPr>
          <a:xfrm>
            <a:off x="1372321" y="3170916"/>
            <a:ext cx="6400800" cy="1752664"/>
          </a:xfrm>
        </p:spPr>
        <p:txBody>
          <a:bodyPr/>
          <a:lstStyle/>
          <a:p>
            <a:r>
              <a:rPr lang="en-US" sz="2000" b="1" dirty="0" smtClean="0">
                <a:solidFill>
                  <a:srgbClr val="002060"/>
                </a:solidFill>
                <a:latin typeface="Century Gothic" panose="020B0502020202020204" pitchFamily="34" charset="0"/>
              </a:rPr>
              <a:t>V.A. Izzo, P.B. Parks, D. </a:t>
            </a:r>
            <a:r>
              <a:rPr lang="en-US" sz="2000" b="1" dirty="0" err="1" smtClean="0">
                <a:solidFill>
                  <a:srgbClr val="002060"/>
                </a:solidFill>
                <a:latin typeface="Century Gothic" panose="020B0502020202020204" pitchFamily="34" charset="0"/>
              </a:rPr>
              <a:t>Shiraki</a:t>
            </a:r>
            <a:r>
              <a:rPr lang="en-US" sz="2000" b="1" dirty="0" smtClean="0">
                <a:solidFill>
                  <a:srgbClr val="002060"/>
                </a:solidFill>
                <a:latin typeface="Century Gothic" panose="020B0502020202020204" pitchFamily="34" charset="0"/>
              </a:rPr>
              <a:t>, N. </a:t>
            </a:r>
            <a:r>
              <a:rPr lang="en-US" sz="2000" b="1" dirty="0" err="1" smtClean="0">
                <a:solidFill>
                  <a:srgbClr val="002060"/>
                </a:solidFill>
                <a:latin typeface="Century Gothic" panose="020B0502020202020204" pitchFamily="34" charset="0"/>
              </a:rPr>
              <a:t>Eidietis</a:t>
            </a:r>
            <a:r>
              <a:rPr lang="en-US" sz="2000" b="1" dirty="0" smtClean="0">
                <a:solidFill>
                  <a:srgbClr val="002060"/>
                </a:solidFill>
                <a:latin typeface="Century Gothic" panose="020B0502020202020204" pitchFamily="34" charset="0"/>
              </a:rPr>
              <a:t>, E. </a:t>
            </a:r>
            <a:r>
              <a:rPr lang="en-US" sz="2000" b="1" dirty="0" err="1" smtClean="0">
                <a:solidFill>
                  <a:srgbClr val="002060"/>
                </a:solidFill>
                <a:latin typeface="Century Gothic" panose="020B0502020202020204" pitchFamily="34" charset="0"/>
              </a:rPr>
              <a:t>Hollmann</a:t>
            </a:r>
            <a:r>
              <a:rPr lang="en-US" sz="2000" b="1" dirty="0" smtClean="0">
                <a:solidFill>
                  <a:srgbClr val="002060"/>
                </a:solidFill>
                <a:latin typeface="Century Gothic" panose="020B0502020202020204" pitchFamily="34" charset="0"/>
              </a:rPr>
              <a:t>, N. </a:t>
            </a:r>
            <a:r>
              <a:rPr lang="en-US" sz="2000" b="1" dirty="0" err="1" smtClean="0">
                <a:solidFill>
                  <a:srgbClr val="002060"/>
                </a:solidFill>
                <a:latin typeface="Century Gothic" panose="020B0502020202020204" pitchFamily="34" charset="0"/>
              </a:rPr>
              <a:t>Commaux</a:t>
            </a:r>
            <a:endParaRPr lang="en-US" sz="2000" b="1" dirty="0" smtClean="0">
              <a:solidFill>
                <a:srgbClr val="002060"/>
              </a:solidFill>
              <a:latin typeface="Century Gothic" panose="020B0502020202020204" pitchFamily="34" charset="0"/>
            </a:endParaRPr>
          </a:p>
          <a:p>
            <a:endParaRPr lang="en-US" sz="2000" b="1" dirty="0">
              <a:solidFill>
                <a:srgbClr val="002060"/>
              </a:solidFill>
              <a:latin typeface="Century Gothic" panose="020B0502020202020204" pitchFamily="34" charset="0"/>
            </a:endParaRPr>
          </a:p>
          <a:p>
            <a:endParaRPr lang="en-US" sz="2000" b="1" dirty="0" smtClean="0">
              <a:solidFill>
                <a:srgbClr val="002060"/>
              </a:solidFill>
              <a:latin typeface="Century Gothic" panose="020B0502020202020204" pitchFamily="34" charset="0"/>
            </a:endParaRPr>
          </a:p>
          <a:p>
            <a:r>
              <a:rPr lang="en-US" sz="2000" b="1" dirty="0" smtClean="0">
                <a:solidFill>
                  <a:srgbClr val="002060"/>
                </a:solidFill>
                <a:latin typeface="Century Gothic" panose="020B0502020202020204" pitchFamily="34" charset="0"/>
              </a:rPr>
              <a:t>TSD Workshop 2015</a:t>
            </a:r>
          </a:p>
          <a:p>
            <a:r>
              <a:rPr lang="en-US" sz="2000" b="1" dirty="0" smtClean="0">
                <a:solidFill>
                  <a:srgbClr val="002060"/>
                </a:solidFill>
                <a:latin typeface="Century Gothic" panose="020B0502020202020204" pitchFamily="34" charset="0"/>
              </a:rPr>
              <a:t>Princeton, NJ</a:t>
            </a:r>
            <a:endParaRPr lang="en-US" sz="20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83794723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0"/>
            <a:ext cx="8610600" cy="830997"/>
          </a:xfrm>
          <a:prstGeom prst="rect">
            <a:avLst/>
          </a:prstGeom>
        </p:spPr>
        <p:txBody>
          <a:bodyPr wrap="square">
            <a:spAutoFit/>
          </a:bodyPr>
          <a:lstStyle/>
          <a:p>
            <a:r>
              <a:rPr lang="en-US" sz="2400" b="1" dirty="0" smtClean="0">
                <a:solidFill>
                  <a:schemeClr val="bg1"/>
                </a:solidFill>
                <a:latin typeface="Century Gothic" panose="020B0502020202020204" pitchFamily="34" charset="0"/>
              </a:rPr>
              <a:t>DIII-D experiments: Initial n=1 phase corresponds to NIMROD prediction, then phase rotates</a:t>
            </a:r>
          </a:p>
        </p:txBody>
      </p:sp>
      <p:pic>
        <p:nvPicPr>
          <p:cNvPr id="2" name="Picture 1"/>
          <p:cNvPicPr>
            <a:picLocks noChangeAspect="1"/>
          </p:cNvPicPr>
          <p:nvPr/>
        </p:nvPicPr>
        <p:blipFill>
          <a:blip r:embed="rId3"/>
          <a:stretch>
            <a:fillRect/>
          </a:stretch>
        </p:blipFill>
        <p:spPr>
          <a:xfrm>
            <a:off x="75080" y="1135264"/>
            <a:ext cx="3986586" cy="2376339"/>
          </a:xfrm>
          <a:prstGeom prst="rect">
            <a:avLst/>
          </a:prstGeom>
        </p:spPr>
      </p:pic>
      <p:pic>
        <p:nvPicPr>
          <p:cNvPr id="3" name="Picture 2"/>
          <p:cNvPicPr>
            <a:picLocks noChangeAspect="1"/>
          </p:cNvPicPr>
          <p:nvPr/>
        </p:nvPicPr>
        <p:blipFill>
          <a:blip r:embed="rId4"/>
          <a:stretch>
            <a:fillRect/>
          </a:stretch>
        </p:blipFill>
        <p:spPr>
          <a:xfrm>
            <a:off x="4021768" y="3380975"/>
            <a:ext cx="4872639" cy="2827991"/>
          </a:xfrm>
          <a:prstGeom prst="rect">
            <a:avLst/>
          </a:prstGeom>
        </p:spPr>
      </p:pic>
      <p:sp>
        <p:nvSpPr>
          <p:cNvPr id="4" name="TextBox 3"/>
          <p:cNvSpPr txBox="1"/>
          <p:nvPr/>
        </p:nvSpPr>
        <p:spPr>
          <a:xfrm>
            <a:off x="799138" y="1252498"/>
            <a:ext cx="1897958" cy="369332"/>
          </a:xfrm>
          <a:prstGeom prst="rect">
            <a:avLst/>
          </a:prstGeom>
          <a:noFill/>
        </p:spPr>
        <p:txBody>
          <a:bodyPr wrap="square" rtlCol="0">
            <a:spAutoFit/>
          </a:bodyPr>
          <a:lstStyle/>
          <a:p>
            <a:r>
              <a:rPr lang="en-US" dirty="0" smtClean="0"/>
              <a:t>Initial n=1 phase</a:t>
            </a:r>
            <a:endParaRPr lang="en-US" dirty="0"/>
          </a:p>
        </p:txBody>
      </p:sp>
      <p:sp>
        <p:nvSpPr>
          <p:cNvPr id="6" name="Left Arrow Callout 5"/>
          <p:cNvSpPr/>
          <p:nvPr/>
        </p:nvSpPr>
        <p:spPr>
          <a:xfrm>
            <a:off x="4038614" y="1329337"/>
            <a:ext cx="4336983" cy="1721225"/>
          </a:xfrm>
          <a:prstGeom prst="leftArrowCallout">
            <a:avLst>
              <a:gd name="adj1" fmla="val 17165"/>
              <a:gd name="adj2" fmla="val 17556"/>
              <a:gd name="adj3" fmla="val 15989"/>
              <a:gd name="adj4" fmla="val 8588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Phase of n=1 mode when it first appears (prior to the TQ) is 180 degrees from gas jet location, in agreement with NIMROD prediction</a:t>
            </a:r>
            <a:endParaRPr lang="en-US" dirty="0">
              <a:solidFill>
                <a:schemeClr val="tx1"/>
              </a:solidFill>
            </a:endParaRPr>
          </a:p>
        </p:txBody>
      </p:sp>
      <p:sp>
        <p:nvSpPr>
          <p:cNvPr id="7" name="Right Arrow Callout 6"/>
          <p:cNvSpPr/>
          <p:nvPr/>
        </p:nvSpPr>
        <p:spPr>
          <a:xfrm>
            <a:off x="599355" y="3895805"/>
            <a:ext cx="3649916" cy="1698171"/>
          </a:xfrm>
          <a:prstGeom prst="rightArrowCallout">
            <a:avLst>
              <a:gd name="adj1" fmla="val 17760"/>
              <a:gd name="adj2" fmla="val 20475"/>
              <a:gd name="adj3" fmla="val 20928"/>
              <a:gd name="adj4" fmla="val 8036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Between initial appearance and TQ, n=1 phase rotates. Higher pre-MGI plasma rotation </a:t>
            </a:r>
            <a:r>
              <a:rPr lang="en-US" dirty="0" smtClean="0">
                <a:solidFill>
                  <a:schemeClr val="tx1"/>
                </a:solidFill>
                <a:sym typeface="Wingdings" panose="05000000000000000000" pitchFamily="2" charset="2"/>
              </a:rPr>
              <a:t> more pre-TQ mode rotation</a:t>
            </a:r>
            <a:endParaRPr lang="en-US" dirty="0">
              <a:solidFill>
                <a:schemeClr val="tx1"/>
              </a:solidFill>
            </a:endParaRPr>
          </a:p>
        </p:txBody>
      </p:sp>
    </p:spTree>
    <p:extLst>
      <p:ext uri="{BB962C8B-B14F-4D97-AF65-F5344CB8AC3E}">
        <p14:creationId xmlns:p14="http://schemas.microsoft.com/office/powerpoint/2010/main" val="11476959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5368"/>
            <a:ext cx="8610600" cy="830997"/>
          </a:xfrm>
          <a:prstGeom prst="rect">
            <a:avLst/>
          </a:prstGeom>
        </p:spPr>
        <p:txBody>
          <a:bodyPr wrap="square">
            <a:spAutoFit/>
          </a:bodyPr>
          <a:lstStyle/>
          <a:p>
            <a:r>
              <a:rPr lang="en-US" sz="2400" b="1" dirty="0" smtClean="0">
                <a:solidFill>
                  <a:schemeClr val="bg1"/>
                </a:solidFill>
              </a:rPr>
              <a:t>DIII-D </a:t>
            </a:r>
            <a:r>
              <a:rPr lang="en-US" sz="2400" b="1" dirty="0" smtClean="0">
                <a:solidFill>
                  <a:schemeClr val="bg1"/>
                </a:solidFill>
                <a:latin typeface="Century Gothic" panose="020B0502020202020204" pitchFamily="34" charset="0"/>
              </a:rPr>
              <a:t>experiments</a:t>
            </a:r>
            <a:r>
              <a:rPr lang="en-US" sz="2400" b="1" dirty="0" smtClean="0">
                <a:solidFill>
                  <a:schemeClr val="bg1"/>
                </a:solidFill>
              </a:rPr>
              <a:t>: n=1 phase at TQ can be controlled with error fields (particularly at low rotation)</a:t>
            </a:r>
          </a:p>
        </p:txBody>
      </p:sp>
      <p:pic>
        <p:nvPicPr>
          <p:cNvPr id="3" name="Picture 2"/>
          <p:cNvPicPr>
            <a:picLocks noChangeAspect="1"/>
          </p:cNvPicPr>
          <p:nvPr/>
        </p:nvPicPr>
        <p:blipFill>
          <a:blip r:embed="rId2"/>
          <a:stretch>
            <a:fillRect/>
          </a:stretch>
        </p:blipFill>
        <p:spPr>
          <a:xfrm>
            <a:off x="463376" y="3269368"/>
            <a:ext cx="4830923" cy="2678074"/>
          </a:xfrm>
          <a:prstGeom prst="rect">
            <a:avLst/>
          </a:prstGeom>
        </p:spPr>
      </p:pic>
      <p:pic>
        <p:nvPicPr>
          <p:cNvPr id="5" name="Picture 4"/>
          <p:cNvPicPr>
            <a:picLocks noChangeAspect="1"/>
          </p:cNvPicPr>
          <p:nvPr/>
        </p:nvPicPr>
        <p:blipFill rotWithShape="1">
          <a:blip r:embed="rId3"/>
          <a:srcRect t="-13" b="2"/>
          <a:stretch/>
        </p:blipFill>
        <p:spPr>
          <a:xfrm>
            <a:off x="6116964" y="1308707"/>
            <a:ext cx="2584563" cy="4638735"/>
          </a:xfrm>
          <a:prstGeom prst="rect">
            <a:avLst/>
          </a:prstGeom>
        </p:spPr>
      </p:pic>
      <p:sp>
        <p:nvSpPr>
          <p:cNvPr id="2" name="Rectangle 1"/>
          <p:cNvSpPr/>
          <p:nvPr/>
        </p:nvSpPr>
        <p:spPr>
          <a:xfrm>
            <a:off x="753035" y="1308707"/>
            <a:ext cx="4717997" cy="184174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Use of error fields to control final phase of mode is useful to measure radiation toroidal peaking factor with limited diagnostic set. Same TPF found at 90 and 210 degrees suggests impurity distribution not a large factor in TPF (uniform?) </a:t>
            </a:r>
            <a:endParaRPr lang="en-US" dirty="0">
              <a:solidFill>
                <a:schemeClr val="tx1"/>
              </a:solidFill>
            </a:endParaRPr>
          </a:p>
        </p:txBody>
      </p:sp>
    </p:spTree>
    <p:extLst>
      <p:ext uri="{BB962C8B-B14F-4D97-AF65-F5344CB8AC3E}">
        <p14:creationId xmlns:p14="http://schemas.microsoft.com/office/powerpoint/2010/main" val="307859126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7" y="238205"/>
            <a:ext cx="7438145" cy="461665"/>
          </a:xfrm>
          <a:prstGeom prst="rect">
            <a:avLst/>
          </a:prstGeom>
          <a:noFill/>
        </p:spPr>
        <p:txBody>
          <a:bodyPr wrap="square" rtlCol="0">
            <a:spAutoFit/>
          </a:bodyPr>
          <a:lstStyle/>
          <a:p>
            <a:r>
              <a:rPr lang="en-US" sz="2400" b="1" dirty="0" smtClean="0">
                <a:solidFill>
                  <a:schemeClr val="bg1">
                    <a:lumMod val="95000"/>
                  </a:schemeClr>
                </a:solidFill>
                <a:latin typeface="Century Gothic" panose="020B0502020202020204" pitchFamily="34" charset="0"/>
              </a:rPr>
              <a:t>Outline</a:t>
            </a:r>
            <a:endParaRPr lang="en-US" sz="2400" b="1" dirty="0">
              <a:solidFill>
                <a:schemeClr val="bg1">
                  <a:lumMod val="95000"/>
                </a:schemeClr>
              </a:solidFill>
              <a:latin typeface="Century Gothic" panose="020B0502020202020204" pitchFamily="34" charset="0"/>
            </a:endParaRPr>
          </a:p>
        </p:txBody>
      </p:sp>
      <p:sp>
        <p:nvSpPr>
          <p:cNvPr id="5" name="TextBox 4"/>
          <p:cNvSpPr txBox="1"/>
          <p:nvPr/>
        </p:nvSpPr>
        <p:spPr>
          <a:xfrm>
            <a:off x="384202" y="1306286"/>
            <a:ext cx="8221916" cy="4247317"/>
          </a:xfrm>
          <a:prstGeom prst="rect">
            <a:avLst/>
          </a:prstGeom>
          <a:noFill/>
        </p:spPr>
        <p:txBody>
          <a:bodyPr wrap="square" rtlCol="0">
            <a:spAutoFit/>
          </a:bodyPr>
          <a:lstStyle/>
          <a:p>
            <a:pPr marL="342900" indent="-342900">
              <a:buAutoNum type="arabicPeriod"/>
            </a:pPr>
            <a:r>
              <a:rPr lang="en-US" dirty="0" smtClean="0">
                <a:solidFill>
                  <a:schemeClr val="bg1">
                    <a:lumMod val="85000"/>
                  </a:schemeClr>
                </a:solidFill>
              </a:rPr>
              <a:t>Overview of MHD, radiation asymmetry, and impurity spreading results from non-rotating NIMROD MGI simulations</a:t>
            </a:r>
          </a:p>
          <a:p>
            <a:pPr marL="342900" indent="-342900">
              <a:buAutoNum type="arabicPeriod"/>
            </a:pPr>
            <a:endParaRPr lang="en-US" dirty="0">
              <a:solidFill>
                <a:schemeClr val="bg1">
                  <a:lumMod val="85000"/>
                </a:schemeClr>
              </a:solidFill>
            </a:endParaRPr>
          </a:p>
          <a:p>
            <a:pPr marL="342900" indent="-342900">
              <a:buAutoNum type="arabicPeriod"/>
            </a:pPr>
            <a:r>
              <a:rPr lang="en-US" dirty="0" smtClean="0">
                <a:solidFill>
                  <a:schemeClr val="bg1">
                    <a:lumMod val="85000"/>
                  </a:schemeClr>
                </a:solidFill>
              </a:rPr>
              <a:t>DIII-D observations regarding the role of toroidal rotation in MGI experiments</a:t>
            </a:r>
          </a:p>
          <a:p>
            <a:pPr marL="342900" indent="-342900">
              <a:buAutoNum type="arabicPeriod"/>
            </a:pPr>
            <a:endParaRPr lang="en-US" dirty="0">
              <a:solidFill>
                <a:schemeClr val="bg1">
                  <a:lumMod val="85000"/>
                </a:schemeClr>
              </a:solidFill>
            </a:endParaRPr>
          </a:p>
          <a:p>
            <a:pPr marL="342900" indent="-342900">
              <a:buAutoNum type="arabicPeriod"/>
            </a:pPr>
            <a:r>
              <a:rPr lang="en-US" dirty="0" smtClean="0"/>
              <a:t>Results from NIMROD simulations with rotation</a:t>
            </a:r>
          </a:p>
          <a:p>
            <a:pPr marL="342900" indent="-342900">
              <a:buAutoNum type="arabicPeriod"/>
            </a:pPr>
            <a:endParaRPr lang="en-US" dirty="0"/>
          </a:p>
          <a:p>
            <a:pPr marL="742950" lvl="1" indent="-285750">
              <a:buFont typeface="Wingdings" panose="05000000000000000000" pitchFamily="2" charset="2"/>
              <a:buChar char="à"/>
            </a:pPr>
            <a:r>
              <a:rPr lang="en-US" dirty="0" smtClean="0">
                <a:sym typeface="Wingdings" panose="05000000000000000000" pitchFamily="2" charset="2"/>
              </a:rPr>
              <a:t>Evolution of the rotation profile</a:t>
            </a:r>
          </a:p>
          <a:p>
            <a:pPr marL="742950" lvl="1" indent="-285750">
              <a:buFont typeface="Wingdings" panose="05000000000000000000" pitchFamily="2" charset="2"/>
              <a:buChar char="à"/>
            </a:pPr>
            <a:endParaRPr lang="en-US" dirty="0">
              <a:sym typeface="Wingdings" panose="05000000000000000000" pitchFamily="2" charset="2"/>
            </a:endParaRPr>
          </a:p>
          <a:p>
            <a:pPr marL="742950" lvl="1" indent="-285750">
              <a:buFont typeface="Wingdings" panose="05000000000000000000" pitchFamily="2" charset="2"/>
              <a:buChar char="à"/>
            </a:pPr>
            <a:r>
              <a:rPr lang="en-US" dirty="0" smtClean="0">
                <a:sym typeface="Wingdings" panose="05000000000000000000" pitchFamily="2" charset="2"/>
              </a:rPr>
              <a:t>Effect on impurity spreading </a:t>
            </a:r>
          </a:p>
          <a:p>
            <a:pPr marL="742950" lvl="1" indent="-285750">
              <a:buFont typeface="Wingdings" panose="05000000000000000000" pitchFamily="2" charset="2"/>
              <a:buChar char="à"/>
            </a:pPr>
            <a:endParaRPr lang="en-US" dirty="0">
              <a:sym typeface="Wingdings" panose="05000000000000000000" pitchFamily="2" charset="2"/>
            </a:endParaRPr>
          </a:p>
          <a:p>
            <a:pPr marL="742950" lvl="1" indent="-285750">
              <a:buFont typeface="Wingdings" panose="05000000000000000000" pitchFamily="2" charset="2"/>
              <a:buChar char="à"/>
            </a:pPr>
            <a:r>
              <a:rPr lang="en-US" dirty="0" smtClean="0">
                <a:sym typeface="Wingdings" panose="05000000000000000000" pitchFamily="2" charset="2"/>
              </a:rPr>
              <a:t>Effect on radiation peaking</a:t>
            </a:r>
          </a:p>
          <a:p>
            <a:pPr marL="742950" lvl="1" indent="-285750">
              <a:buFont typeface="Wingdings" panose="05000000000000000000" pitchFamily="2" charset="2"/>
              <a:buChar char="à"/>
            </a:pPr>
            <a:endParaRPr lang="en-US" dirty="0" smtClean="0">
              <a:solidFill>
                <a:schemeClr val="bg1">
                  <a:lumMod val="85000"/>
                </a:schemeClr>
              </a:solidFill>
              <a:sym typeface="Wingdings" panose="05000000000000000000" pitchFamily="2" charset="2"/>
            </a:endParaRPr>
          </a:p>
          <a:p>
            <a:pPr marL="342900" indent="-342900">
              <a:buFont typeface="+mj-lt"/>
              <a:buAutoNum type="arabicPeriod"/>
            </a:pPr>
            <a:r>
              <a:rPr lang="en-US" dirty="0" smtClean="0">
                <a:solidFill>
                  <a:schemeClr val="bg1">
                    <a:lumMod val="85000"/>
                  </a:schemeClr>
                </a:solidFill>
                <a:sym typeface="Wingdings" panose="05000000000000000000" pitchFamily="2" charset="2"/>
              </a:rPr>
              <a:t>Summary</a:t>
            </a:r>
            <a:r>
              <a:rPr lang="en-US" dirty="0" smtClean="0">
                <a:solidFill>
                  <a:schemeClr val="bg1">
                    <a:lumMod val="85000"/>
                  </a:schemeClr>
                </a:solidFill>
              </a:rPr>
              <a:t> and Future Work</a:t>
            </a:r>
            <a:endParaRPr lang="en-US" dirty="0">
              <a:solidFill>
                <a:schemeClr val="bg1">
                  <a:lumMod val="85000"/>
                </a:schemeClr>
              </a:solidFill>
            </a:endParaRPr>
          </a:p>
        </p:txBody>
      </p:sp>
    </p:spTree>
    <p:extLst>
      <p:ext uri="{BB962C8B-B14F-4D97-AF65-F5344CB8AC3E}">
        <p14:creationId xmlns:p14="http://schemas.microsoft.com/office/powerpoint/2010/main" val="28811432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7" y="238205"/>
            <a:ext cx="7438145" cy="461665"/>
          </a:xfrm>
          <a:prstGeom prst="rect">
            <a:avLst/>
          </a:prstGeom>
          <a:noFill/>
        </p:spPr>
        <p:txBody>
          <a:bodyPr wrap="square" rtlCol="0">
            <a:spAutoFit/>
          </a:bodyPr>
          <a:lstStyle/>
          <a:p>
            <a:r>
              <a:rPr lang="en-US" sz="2400" b="1" dirty="0" smtClean="0">
                <a:solidFill>
                  <a:schemeClr val="bg1">
                    <a:lumMod val="95000"/>
                  </a:schemeClr>
                </a:solidFill>
                <a:latin typeface="Century Gothic" panose="020B0502020202020204" pitchFamily="34" charset="0"/>
              </a:rPr>
              <a:t>Sharp drop in core rotation, slight uptick in edge </a:t>
            </a:r>
            <a:endParaRPr lang="en-US" sz="2400" b="1" dirty="0">
              <a:solidFill>
                <a:schemeClr val="bg1">
                  <a:lumMod val="95000"/>
                </a:schemeClr>
              </a:solidFill>
              <a:latin typeface="Century Gothic" panose="020B0502020202020204" pitchFamily="34" charset="0"/>
            </a:endParaRPr>
          </a:p>
        </p:txBody>
      </p:sp>
      <p:pic>
        <p:nvPicPr>
          <p:cNvPr id="2" name="Picture 1"/>
          <p:cNvPicPr>
            <a:picLocks noChangeAspect="1"/>
          </p:cNvPicPr>
          <p:nvPr/>
        </p:nvPicPr>
        <p:blipFill>
          <a:blip r:embed="rId2"/>
          <a:stretch>
            <a:fillRect/>
          </a:stretch>
        </p:blipFill>
        <p:spPr>
          <a:xfrm>
            <a:off x="571722" y="1068050"/>
            <a:ext cx="8149656" cy="4938009"/>
          </a:xfrm>
          <a:prstGeom prst="rect">
            <a:avLst/>
          </a:prstGeom>
        </p:spPr>
      </p:pic>
      <p:pic>
        <p:nvPicPr>
          <p:cNvPr id="3" name="Picture 2"/>
          <p:cNvPicPr>
            <a:picLocks noChangeAspect="1"/>
          </p:cNvPicPr>
          <p:nvPr/>
        </p:nvPicPr>
        <p:blipFill>
          <a:blip r:embed="rId3"/>
          <a:stretch>
            <a:fillRect/>
          </a:stretch>
        </p:blipFill>
        <p:spPr>
          <a:xfrm>
            <a:off x="4441371" y="2090790"/>
            <a:ext cx="3357923" cy="2746515"/>
          </a:xfrm>
          <a:prstGeom prst="rect">
            <a:avLst/>
          </a:prstGeom>
        </p:spPr>
      </p:pic>
    </p:spTree>
    <p:extLst>
      <p:ext uri="{BB962C8B-B14F-4D97-AF65-F5344CB8AC3E}">
        <p14:creationId xmlns:p14="http://schemas.microsoft.com/office/powerpoint/2010/main" val="405866561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7" y="69157"/>
            <a:ext cx="7438145" cy="830997"/>
          </a:xfrm>
          <a:prstGeom prst="rect">
            <a:avLst/>
          </a:prstGeom>
          <a:noFill/>
        </p:spPr>
        <p:txBody>
          <a:bodyPr wrap="square" rtlCol="0">
            <a:spAutoFit/>
          </a:bodyPr>
          <a:lstStyle/>
          <a:p>
            <a:r>
              <a:rPr lang="en-US" sz="2400" b="1" dirty="0" smtClean="0">
                <a:solidFill>
                  <a:schemeClr val="bg1">
                    <a:lumMod val="95000"/>
                  </a:schemeClr>
                </a:solidFill>
                <a:latin typeface="Century Gothic" panose="020B0502020202020204" pitchFamily="34" charset="0"/>
              </a:rPr>
              <a:t>Impurity spreading follows rotation direction (reverse of stationary case) </a:t>
            </a:r>
            <a:endParaRPr lang="en-US" sz="2400" b="1" dirty="0">
              <a:solidFill>
                <a:schemeClr val="bg1">
                  <a:lumMod val="95000"/>
                </a:schemeClr>
              </a:solidFill>
              <a:latin typeface="Century Gothic" panose="020B0502020202020204" pitchFamily="34" charset="0"/>
            </a:endParaRPr>
          </a:p>
        </p:txBody>
      </p:sp>
      <p:pic>
        <p:nvPicPr>
          <p:cNvPr id="2" name="Picture 1"/>
          <p:cNvPicPr>
            <a:picLocks noChangeAspect="1"/>
          </p:cNvPicPr>
          <p:nvPr/>
        </p:nvPicPr>
        <p:blipFill>
          <a:blip r:embed="rId2"/>
          <a:stretch>
            <a:fillRect/>
          </a:stretch>
        </p:blipFill>
        <p:spPr>
          <a:xfrm>
            <a:off x="4532918" y="1357716"/>
            <a:ext cx="4429380" cy="4742136"/>
          </a:xfrm>
          <a:prstGeom prst="rect">
            <a:avLst/>
          </a:prstGeom>
        </p:spPr>
      </p:pic>
      <p:pic>
        <p:nvPicPr>
          <p:cNvPr id="3" name="Picture 2"/>
          <p:cNvPicPr>
            <a:picLocks noChangeAspect="1"/>
          </p:cNvPicPr>
          <p:nvPr/>
        </p:nvPicPr>
        <p:blipFill>
          <a:blip r:embed="rId3"/>
          <a:stretch>
            <a:fillRect/>
          </a:stretch>
        </p:blipFill>
        <p:spPr>
          <a:xfrm>
            <a:off x="125891" y="1401462"/>
            <a:ext cx="4053251" cy="4667835"/>
          </a:xfrm>
          <a:prstGeom prst="rect">
            <a:avLst/>
          </a:prstGeom>
        </p:spPr>
      </p:pic>
      <p:sp>
        <p:nvSpPr>
          <p:cNvPr id="5" name="TextBox 4"/>
          <p:cNvSpPr txBox="1"/>
          <p:nvPr/>
        </p:nvSpPr>
        <p:spPr>
          <a:xfrm>
            <a:off x="5378824" y="1173050"/>
            <a:ext cx="2566467" cy="369332"/>
          </a:xfrm>
          <a:prstGeom prst="rect">
            <a:avLst/>
          </a:prstGeom>
          <a:noFill/>
        </p:spPr>
        <p:txBody>
          <a:bodyPr wrap="square" rtlCol="0">
            <a:spAutoFit/>
          </a:bodyPr>
          <a:lstStyle/>
          <a:p>
            <a:pPr algn="ctr"/>
            <a:r>
              <a:rPr lang="en-US" dirty="0" smtClean="0"/>
              <a:t>Rotation (+</a:t>
            </a:r>
            <a:r>
              <a:rPr lang="en-US" dirty="0" smtClean="0">
                <a:sym typeface="Symbol" panose="05050102010706020507" pitchFamily="18" charset="2"/>
              </a:rPr>
              <a:t> direction)</a:t>
            </a:r>
            <a:endParaRPr lang="en-US" dirty="0"/>
          </a:p>
        </p:txBody>
      </p:sp>
      <p:sp>
        <p:nvSpPr>
          <p:cNvPr id="6" name="TextBox 5"/>
          <p:cNvSpPr txBox="1"/>
          <p:nvPr/>
        </p:nvSpPr>
        <p:spPr>
          <a:xfrm>
            <a:off x="869282" y="1216796"/>
            <a:ext cx="2566467" cy="369332"/>
          </a:xfrm>
          <a:prstGeom prst="rect">
            <a:avLst/>
          </a:prstGeom>
          <a:noFill/>
        </p:spPr>
        <p:txBody>
          <a:bodyPr wrap="square" rtlCol="0">
            <a:spAutoFit/>
          </a:bodyPr>
          <a:lstStyle/>
          <a:p>
            <a:pPr algn="ctr"/>
            <a:r>
              <a:rPr lang="en-US" dirty="0" smtClean="0"/>
              <a:t>No Rotation</a:t>
            </a:r>
            <a:endParaRPr lang="en-US" dirty="0"/>
          </a:p>
        </p:txBody>
      </p:sp>
      <p:sp>
        <p:nvSpPr>
          <p:cNvPr id="7" name="Down Arrow 6"/>
          <p:cNvSpPr/>
          <p:nvPr/>
        </p:nvSpPr>
        <p:spPr>
          <a:xfrm>
            <a:off x="2213002" y="2604887"/>
            <a:ext cx="399569" cy="1444599"/>
          </a:xfrm>
          <a:prstGeom prst="down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7076995" y="2497311"/>
            <a:ext cx="445674" cy="1967113"/>
          </a:xfrm>
          <a:prstGeom prst="up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9282" y="3357923"/>
            <a:ext cx="798153" cy="646331"/>
          </a:xfrm>
          <a:prstGeom prst="rect">
            <a:avLst/>
          </a:prstGeom>
          <a:noFill/>
        </p:spPr>
        <p:txBody>
          <a:bodyPr wrap="square" rtlCol="0">
            <a:spAutoFit/>
          </a:bodyPr>
          <a:lstStyle/>
          <a:p>
            <a:r>
              <a:rPr lang="en-US" dirty="0" smtClean="0">
                <a:solidFill>
                  <a:schemeClr val="bg1">
                    <a:lumMod val="95000"/>
                  </a:schemeClr>
                </a:solidFill>
              </a:rPr>
              <a:t>Ne ions</a:t>
            </a:r>
            <a:endParaRPr lang="en-US" dirty="0">
              <a:solidFill>
                <a:schemeClr val="bg1">
                  <a:lumMod val="95000"/>
                </a:schemeClr>
              </a:solidFill>
            </a:endParaRPr>
          </a:p>
        </p:txBody>
      </p:sp>
      <p:sp>
        <p:nvSpPr>
          <p:cNvPr id="10" name="TextBox 9"/>
          <p:cNvSpPr txBox="1"/>
          <p:nvPr/>
        </p:nvSpPr>
        <p:spPr>
          <a:xfrm>
            <a:off x="5238289" y="3327186"/>
            <a:ext cx="798153" cy="646331"/>
          </a:xfrm>
          <a:prstGeom prst="rect">
            <a:avLst/>
          </a:prstGeom>
          <a:noFill/>
        </p:spPr>
        <p:txBody>
          <a:bodyPr wrap="square" rtlCol="0">
            <a:spAutoFit/>
          </a:bodyPr>
          <a:lstStyle/>
          <a:p>
            <a:r>
              <a:rPr lang="en-US" dirty="0" smtClean="0">
                <a:solidFill>
                  <a:schemeClr val="bg1">
                    <a:lumMod val="95000"/>
                  </a:schemeClr>
                </a:solidFill>
              </a:rPr>
              <a:t>Ne ions</a:t>
            </a:r>
            <a:endParaRPr lang="en-US" dirty="0">
              <a:solidFill>
                <a:schemeClr val="bg1">
                  <a:lumMod val="95000"/>
                </a:schemeClr>
              </a:solidFill>
            </a:endParaRPr>
          </a:p>
        </p:txBody>
      </p:sp>
    </p:spTree>
    <p:extLst>
      <p:ext uri="{BB962C8B-B14F-4D97-AF65-F5344CB8AC3E}">
        <p14:creationId xmlns:p14="http://schemas.microsoft.com/office/powerpoint/2010/main" val="7822610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9346" y="977189"/>
            <a:ext cx="6826262" cy="2840486"/>
          </a:xfrm>
          <a:prstGeom prst="rect">
            <a:avLst/>
          </a:prstGeom>
        </p:spPr>
      </p:pic>
      <p:pic>
        <p:nvPicPr>
          <p:cNvPr id="5" name="Picture 4"/>
          <p:cNvPicPr>
            <a:picLocks noChangeAspect="1"/>
          </p:cNvPicPr>
          <p:nvPr/>
        </p:nvPicPr>
        <p:blipFill>
          <a:blip r:embed="rId3"/>
          <a:stretch>
            <a:fillRect/>
          </a:stretch>
        </p:blipFill>
        <p:spPr>
          <a:xfrm>
            <a:off x="889346" y="3693775"/>
            <a:ext cx="6633323" cy="2592687"/>
          </a:xfrm>
          <a:prstGeom prst="rect">
            <a:avLst/>
          </a:prstGeom>
        </p:spPr>
      </p:pic>
      <p:sp>
        <p:nvSpPr>
          <p:cNvPr id="6" name="TextBox 5"/>
          <p:cNvSpPr txBox="1"/>
          <p:nvPr/>
        </p:nvSpPr>
        <p:spPr>
          <a:xfrm>
            <a:off x="3327187" y="6286462"/>
            <a:ext cx="2520363" cy="369332"/>
          </a:xfrm>
          <a:prstGeom prst="rect">
            <a:avLst/>
          </a:prstGeom>
          <a:noFill/>
        </p:spPr>
        <p:txBody>
          <a:bodyPr wrap="square" rtlCol="0">
            <a:spAutoFit/>
          </a:bodyPr>
          <a:lstStyle/>
          <a:p>
            <a:r>
              <a:rPr lang="en-US" dirty="0" smtClean="0"/>
              <a:t>Time (</a:t>
            </a:r>
            <a:r>
              <a:rPr lang="en-US" dirty="0" err="1" smtClean="0"/>
              <a:t>ms</a:t>
            </a:r>
            <a:r>
              <a:rPr lang="en-US" dirty="0" smtClean="0"/>
              <a:t>)</a:t>
            </a:r>
            <a:endParaRPr lang="en-US" dirty="0"/>
          </a:p>
        </p:txBody>
      </p:sp>
      <p:sp>
        <p:nvSpPr>
          <p:cNvPr id="7" name="TextBox 6"/>
          <p:cNvSpPr txBox="1"/>
          <p:nvPr/>
        </p:nvSpPr>
        <p:spPr>
          <a:xfrm>
            <a:off x="1060397" y="2150816"/>
            <a:ext cx="2566467" cy="369332"/>
          </a:xfrm>
          <a:prstGeom prst="rect">
            <a:avLst/>
          </a:prstGeom>
          <a:noFill/>
        </p:spPr>
        <p:txBody>
          <a:bodyPr wrap="square" rtlCol="0">
            <a:spAutoFit/>
          </a:bodyPr>
          <a:lstStyle/>
          <a:p>
            <a:pPr algn="ctr"/>
            <a:r>
              <a:rPr lang="en-US" dirty="0" smtClean="0">
                <a:solidFill>
                  <a:schemeClr val="bg1">
                    <a:lumMod val="95000"/>
                  </a:schemeClr>
                </a:solidFill>
              </a:rPr>
              <a:t>No Rotation</a:t>
            </a:r>
            <a:endParaRPr lang="en-US" dirty="0">
              <a:solidFill>
                <a:schemeClr val="bg1">
                  <a:lumMod val="95000"/>
                </a:schemeClr>
              </a:solidFill>
            </a:endParaRPr>
          </a:p>
        </p:txBody>
      </p:sp>
      <p:sp>
        <p:nvSpPr>
          <p:cNvPr id="8" name="TextBox 7"/>
          <p:cNvSpPr txBox="1"/>
          <p:nvPr/>
        </p:nvSpPr>
        <p:spPr>
          <a:xfrm>
            <a:off x="974592" y="4682736"/>
            <a:ext cx="2566467" cy="369332"/>
          </a:xfrm>
          <a:prstGeom prst="rect">
            <a:avLst/>
          </a:prstGeom>
          <a:noFill/>
        </p:spPr>
        <p:txBody>
          <a:bodyPr wrap="square" rtlCol="0">
            <a:spAutoFit/>
          </a:bodyPr>
          <a:lstStyle/>
          <a:p>
            <a:pPr algn="ctr"/>
            <a:r>
              <a:rPr lang="en-US" dirty="0" smtClean="0">
                <a:solidFill>
                  <a:schemeClr val="bg1">
                    <a:lumMod val="95000"/>
                  </a:schemeClr>
                </a:solidFill>
              </a:rPr>
              <a:t>Rotation</a:t>
            </a:r>
            <a:endParaRPr lang="en-US" dirty="0">
              <a:solidFill>
                <a:schemeClr val="bg1">
                  <a:lumMod val="95000"/>
                </a:schemeClr>
              </a:solidFill>
            </a:endParaRPr>
          </a:p>
        </p:txBody>
      </p:sp>
      <p:sp>
        <p:nvSpPr>
          <p:cNvPr id="9" name="TextBox 8"/>
          <p:cNvSpPr txBox="1"/>
          <p:nvPr/>
        </p:nvSpPr>
        <p:spPr>
          <a:xfrm>
            <a:off x="7445829" y="4544236"/>
            <a:ext cx="806824" cy="646331"/>
          </a:xfrm>
          <a:prstGeom prst="rect">
            <a:avLst/>
          </a:prstGeom>
          <a:noFill/>
        </p:spPr>
        <p:txBody>
          <a:bodyPr wrap="square" rtlCol="0">
            <a:spAutoFit/>
          </a:bodyPr>
          <a:lstStyle/>
          <a:p>
            <a:r>
              <a:rPr lang="en-US" dirty="0" err="1" smtClean="0"/>
              <a:t>Prad</a:t>
            </a:r>
            <a:r>
              <a:rPr lang="en-US" dirty="0" smtClean="0"/>
              <a:t> (W)</a:t>
            </a:r>
            <a:endParaRPr lang="en-US" dirty="0"/>
          </a:p>
        </p:txBody>
      </p:sp>
      <p:sp>
        <p:nvSpPr>
          <p:cNvPr id="10" name="TextBox 9"/>
          <p:cNvSpPr txBox="1"/>
          <p:nvPr/>
        </p:nvSpPr>
        <p:spPr>
          <a:xfrm>
            <a:off x="7936326" y="1919728"/>
            <a:ext cx="806824" cy="646331"/>
          </a:xfrm>
          <a:prstGeom prst="rect">
            <a:avLst/>
          </a:prstGeom>
          <a:noFill/>
        </p:spPr>
        <p:txBody>
          <a:bodyPr wrap="square" rtlCol="0">
            <a:spAutoFit/>
          </a:bodyPr>
          <a:lstStyle/>
          <a:p>
            <a:r>
              <a:rPr lang="en-US" dirty="0" err="1" smtClean="0"/>
              <a:t>Prad</a:t>
            </a:r>
            <a:r>
              <a:rPr lang="en-US" dirty="0" smtClean="0"/>
              <a:t> (W)</a:t>
            </a:r>
            <a:endParaRPr lang="en-US" dirty="0"/>
          </a:p>
        </p:txBody>
      </p:sp>
      <p:sp>
        <p:nvSpPr>
          <p:cNvPr id="16" name="Right Brace 15"/>
          <p:cNvSpPr/>
          <p:nvPr/>
        </p:nvSpPr>
        <p:spPr>
          <a:xfrm>
            <a:off x="4979255" y="2242893"/>
            <a:ext cx="345782" cy="1160753"/>
          </a:xfrm>
          <a:prstGeom prst="rightBrace">
            <a:avLst/>
          </a:prstGeom>
          <a:ln w="57150">
            <a:solidFill>
              <a:srgbClr val="381A7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5325037" y="2707246"/>
            <a:ext cx="646331" cy="369332"/>
          </a:xfrm>
          <a:prstGeom prst="rect">
            <a:avLst/>
          </a:prstGeom>
          <a:noFill/>
        </p:spPr>
        <p:txBody>
          <a:bodyPr wrap="none" rtlCol="0">
            <a:spAutoFit/>
          </a:bodyPr>
          <a:lstStyle/>
          <a:p>
            <a:r>
              <a:rPr lang="en-US" dirty="0" smtClean="0"/>
              <a:t>180⁰</a:t>
            </a:r>
            <a:endParaRPr lang="en-US" dirty="0"/>
          </a:p>
        </p:txBody>
      </p:sp>
      <p:sp>
        <p:nvSpPr>
          <p:cNvPr id="18" name="Right Brace 17"/>
          <p:cNvSpPr/>
          <p:nvPr/>
        </p:nvSpPr>
        <p:spPr>
          <a:xfrm>
            <a:off x="4532303" y="4531445"/>
            <a:ext cx="345782" cy="1160753"/>
          </a:xfrm>
          <a:prstGeom prst="rightBrace">
            <a:avLst/>
          </a:prstGeom>
          <a:ln w="57150">
            <a:solidFill>
              <a:srgbClr val="381A7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4828980" y="4949037"/>
            <a:ext cx="646331" cy="369332"/>
          </a:xfrm>
          <a:prstGeom prst="rect">
            <a:avLst/>
          </a:prstGeom>
          <a:noFill/>
        </p:spPr>
        <p:txBody>
          <a:bodyPr wrap="none" rtlCol="0">
            <a:spAutoFit/>
          </a:bodyPr>
          <a:lstStyle/>
          <a:p>
            <a:r>
              <a:rPr lang="en-US" dirty="0" smtClean="0"/>
              <a:t>180⁰</a:t>
            </a:r>
            <a:endParaRPr lang="en-US" dirty="0"/>
          </a:p>
        </p:txBody>
      </p:sp>
      <p:sp>
        <p:nvSpPr>
          <p:cNvPr id="20" name="TextBox 19"/>
          <p:cNvSpPr txBox="1"/>
          <p:nvPr/>
        </p:nvSpPr>
        <p:spPr>
          <a:xfrm>
            <a:off x="261257" y="69157"/>
            <a:ext cx="8821271" cy="830997"/>
          </a:xfrm>
          <a:prstGeom prst="rect">
            <a:avLst/>
          </a:prstGeom>
          <a:noFill/>
        </p:spPr>
        <p:txBody>
          <a:bodyPr wrap="square" rtlCol="0">
            <a:spAutoFit/>
          </a:bodyPr>
          <a:lstStyle/>
          <a:p>
            <a:r>
              <a:rPr lang="en-US" sz="2400" b="1" dirty="0" smtClean="0">
                <a:solidFill>
                  <a:schemeClr val="bg1">
                    <a:lumMod val="95000"/>
                  </a:schemeClr>
                </a:solidFill>
                <a:latin typeface="Century Gothic" panose="020B0502020202020204" pitchFamily="34" charset="0"/>
              </a:rPr>
              <a:t>Rotating structure appears beginning at jet location, TQ flash is ~180</a:t>
            </a:r>
            <a:r>
              <a:rPr lang="en-US" sz="2400" b="1" dirty="0" smtClean="0">
                <a:solidFill>
                  <a:schemeClr val="bg1">
                    <a:lumMod val="95000"/>
                  </a:schemeClr>
                </a:solidFill>
              </a:rPr>
              <a:t>⁰ from structure phase at TQ time</a:t>
            </a:r>
            <a:endParaRPr lang="en-US" sz="2400" b="1" dirty="0">
              <a:solidFill>
                <a:schemeClr val="bg1">
                  <a:lumMod val="95000"/>
                </a:schemeClr>
              </a:solidFill>
              <a:latin typeface="Century Gothic" panose="020B0502020202020204" pitchFamily="34" charset="0"/>
            </a:endParaRPr>
          </a:p>
        </p:txBody>
      </p:sp>
    </p:spTree>
    <p:extLst>
      <p:ext uri="{BB962C8B-B14F-4D97-AF65-F5344CB8AC3E}">
        <p14:creationId xmlns:p14="http://schemas.microsoft.com/office/powerpoint/2010/main" val="29494134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6" y="140018"/>
            <a:ext cx="8821271" cy="461665"/>
          </a:xfrm>
          <a:prstGeom prst="rect">
            <a:avLst/>
          </a:prstGeom>
          <a:noFill/>
        </p:spPr>
        <p:txBody>
          <a:bodyPr wrap="square" rtlCol="0">
            <a:spAutoFit/>
          </a:bodyPr>
          <a:lstStyle/>
          <a:p>
            <a:r>
              <a:rPr lang="en-US" sz="2400" b="1" dirty="0" smtClean="0">
                <a:solidFill>
                  <a:schemeClr val="bg1">
                    <a:lumMod val="95000"/>
                  </a:schemeClr>
                </a:solidFill>
                <a:latin typeface="Century Gothic" panose="020B0502020202020204" pitchFamily="34" charset="0"/>
              </a:rPr>
              <a:t>MHD activity is more complicated in the rotating case</a:t>
            </a:r>
            <a:endParaRPr lang="en-US" sz="2400" b="1" dirty="0">
              <a:solidFill>
                <a:schemeClr val="bg1">
                  <a:lumMod val="95000"/>
                </a:schemeClr>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521767" y="1578173"/>
            <a:ext cx="4150125" cy="4719750"/>
          </a:xfrm>
          <a:prstGeom prst="rect">
            <a:avLst/>
          </a:prstGeom>
        </p:spPr>
      </p:pic>
      <p:pic>
        <p:nvPicPr>
          <p:cNvPr id="6" name="Picture 5"/>
          <p:cNvPicPr>
            <a:picLocks noChangeAspect="1"/>
          </p:cNvPicPr>
          <p:nvPr/>
        </p:nvPicPr>
        <p:blipFill>
          <a:blip r:embed="rId3"/>
          <a:stretch>
            <a:fillRect/>
          </a:stretch>
        </p:blipFill>
        <p:spPr>
          <a:xfrm>
            <a:off x="4873658" y="1582598"/>
            <a:ext cx="4006392" cy="4715326"/>
          </a:xfrm>
          <a:prstGeom prst="rect">
            <a:avLst/>
          </a:prstGeom>
        </p:spPr>
      </p:pic>
      <p:sp>
        <p:nvSpPr>
          <p:cNvPr id="7" name="TextBox 6"/>
          <p:cNvSpPr txBox="1"/>
          <p:nvPr/>
        </p:nvSpPr>
        <p:spPr>
          <a:xfrm>
            <a:off x="216816" y="2554663"/>
            <a:ext cx="1414022" cy="646331"/>
          </a:xfrm>
          <a:prstGeom prst="rect">
            <a:avLst/>
          </a:prstGeom>
          <a:solidFill>
            <a:schemeClr val="bg1"/>
          </a:solidFill>
        </p:spPr>
        <p:txBody>
          <a:bodyPr wrap="square" rtlCol="0">
            <a:spAutoFit/>
          </a:bodyPr>
          <a:lstStyle/>
          <a:p>
            <a:r>
              <a:rPr lang="en-US" dirty="0" smtClean="0"/>
              <a:t>&lt;</a:t>
            </a:r>
            <a:r>
              <a:rPr lang="en-US" dirty="0" smtClean="0">
                <a:sym typeface="Symbol" panose="05050102010706020507" pitchFamily="18" charset="2"/>
              </a:rPr>
              <a:t></a:t>
            </a:r>
            <a:r>
              <a:rPr lang="en-US" dirty="0" smtClean="0"/>
              <a:t>B/B&gt; = </a:t>
            </a:r>
            <a:r>
              <a:rPr lang="en-US" dirty="0" err="1" smtClean="0"/>
              <a:t>sqrt</a:t>
            </a:r>
            <a:r>
              <a:rPr lang="en-US" dirty="0" smtClean="0"/>
              <a:t>(</a:t>
            </a:r>
            <a:r>
              <a:rPr lang="en-US" dirty="0" err="1" smtClean="0"/>
              <a:t>W</a:t>
            </a:r>
            <a:r>
              <a:rPr lang="en-US" baseline="-25000" dirty="0" err="1" smtClean="0"/>
              <a:t>n</a:t>
            </a:r>
            <a:r>
              <a:rPr lang="en-US" dirty="0" smtClean="0"/>
              <a:t>/W</a:t>
            </a:r>
            <a:r>
              <a:rPr lang="en-US" baseline="-25000" dirty="0" smtClean="0"/>
              <a:t>0</a:t>
            </a:r>
            <a:r>
              <a:rPr lang="en-US" dirty="0" smtClean="0"/>
              <a:t>)</a:t>
            </a:r>
            <a:endParaRPr lang="en-US" dirty="0"/>
          </a:p>
        </p:txBody>
      </p:sp>
      <p:sp>
        <p:nvSpPr>
          <p:cNvPr id="8" name="TextBox 7"/>
          <p:cNvSpPr txBox="1"/>
          <p:nvPr/>
        </p:nvSpPr>
        <p:spPr>
          <a:xfrm>
            <a:off x="5774749" y="1393507"/>
            <a:ext cx="2566467" cy="369332"/>
          </a:xfrm>
          <a:prstGeom prst="rect">
            <a:avLst/>
          </a:prstGeom>
          <a:noFill/>
        </p:spPr>
        <p:txBody>
          <a:bodyPr wrap="square" rtlCol="0">
            <a:spAutoFit/>
          </a:bodyPr>
          <a:lstStyle/>
          <a:p>
            <a:pPr algn="ctr"/>
            <a:r>
              <a:rPr lang="en-US" dirty="0" smtClean="0"/>
              <a:t>Rotation</a:t>
            </a:r>
            <a:endParaRPr lang="en-US" dirty="0"/>
          </a:p>
        </p:txBody>
      </p:sp>
      <p:sp>
        <p:nvSpPr>
          <p:cNvPr id="9" name="TextBox 8"/>
          <p:cNvSpPr txBox="1"/>
          <p:nvPr/>
        </p:nvSpPr>
        <p:spPr>
          <a:xfrm>
            <a:off x="1313595" y="1393507"/>
            <a:ext cx="2566467" cy="369332"/>
          </a:xfrm>
          <a:prstGeom prst="rect">
            <a:avLst/>
          </a:prstGeom>
          <a:noFill/>
        </p:spPr>
        <p:txBody>
          <a:bodyPr wrap="square" rtlCol="0">
            <a:spAutoFit/>
          </a:bodyPr>
          <a:lstStyle/>
          <a:p>
            <a:pPr algn="ctr"/>
            <a:r>
              <a:rPr lang="en-US" dirty="0" smtClean="0"/>
              <a:t>No Rotation</a:t>
            </a:r>
            <a:endParaRPr lang="en-US" dirty="0"/>
          </a:p>
        </p:txBody>
      </p:sp>
    </p:spTree>
    <p:extLst>
      <p:ext uri="{BB962C8B-B14F-4D97-AF65-F5344CB8AC3E}">
        <p14:creationId xmlns:p14="http://schemas.microsoft.com/office/powerpoint/2010/main" val="13447551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1400" y="3761295"/>
            <a:ext cx="2717439" cy="3096705"/>
          </a:xfrm>
          <a:prstGeom prst="rect">
            <a:avLst/>
          </a:prstGeom>
        </p:spPr>
      </p:pic>
      <p:pic>
        <p:nvPicPr>
          <p:cNvPr id="5" name="Picture 4"/>
          <p:cNvPicPr>
            <a:picLocks noChangeAspect="1"/>
          </p:cNvPicPr>
          <p:nvPr/>
        </p:nvPicPr>
        <p:blipFill>
          <a:blip r:embed="rId3"/>
          <a:stretch>
            <a:fillRect/>
          </a:stretch>
        </p:blipFill>
        <p:spPr>
          <a:xfrm>
            <a:off x="2274378" y="3761295"/>
            <a:ext cx="2647120" cy="2970331"/>
          </a:xfrm>
          <a:prstGeom prst="rect">
            <a:avLst/>
          </a:prstGeom>
        </p:spPr>
      </p:pic>
      <p:pic>
        <p:nvPicPr>
          <p:cNvPr id="6" name="Picture 5"/>
          <p:cNvPicPr>
            <a:picLocks noChangeAspect="1"/>
          </p:cNvPicPr>
          <p:nvPr/>
        </p:nvPicPr>
        <p:blipFill>
          <a:blip r:embed="rId4"/>
          <a:stretch>
            <a:fillRect/>
          </a:stretch>
        </p:blipFill>
        <p:spPr>
          <a:xfrm>
            <a:off x="4328701" y="3761295"/>
            <a:ext cx="2609427" cy="2922860"/>
          </a:xfrm>
          <a:prstGeom prst="rect">
            <a:avLst/>
          </a:prstGeom>
        </p:spPr>
      </p:pic>
      <p:pic>
        <p:nvPicPr>
          <p:cNvPr id="7" name="Picture 6"/>
          <p:cNvPicPr>
            <a:picLocks noChangeAspect="1"/>
          </p:cNvPicPr>
          <p:nvPr/>
        </p:nvPicPr>
        <p:blipFill>
          <a:blip r:embed="rId5"/>
          <a:stretch>
            <a:fillRect/>
          </a:stretch>
        </p:blipFill>
        <p:spPr>
          <a:xfrm>
            <a:off x="6391360" y="3706610"/>
            <a:ext cx="2535824" cy="2923536"/>
          </a:xfrm>
          <a:prstGeom prst="rect">
            <a:avLst/>
          </a:prstGeom>
        </p:spPr>
      </p:pic>
      <p:pic>
        <p:nvPicPr>
          <p:cNvPr id="8" name="Picture 7"/>
          <p:cNvPicPr>
            <a:picLocks noChangeAspect="1"/>
          </p:cNvPicPr>
          <p:nvPr/>
        </p:nvPicPr>
        <p:blipFill rotWithShape="1">
          <a:blip r:embed="rId6"/>
          <a:srcRect t="8151"/>
          <a:stretch/>
        </p:blipFill>
        <p:spPr>
          <a:xfrm>
            <a:off x="81575" y="1112363"/>
            <a:ext cx="2695880" cy="2868104"/>
          </a:xfrm>
          <a:prstGeom prst="rect">
            <a:avLst/>
          </a:prstGeom>
        </p:spPr>
      </p:pic>
      <p:pic>
        <p:nvPicPr>
          <p:cNvPr id="9" name="Picture 8"/>
          <p:cNvPicPr>
            <a:picLocks noChangeAspect="1"/>
          </p:cNvPicPr>
          <p:nvPr/>
        </p:nvPicPr>
        <p:blipFill rotWithShape="1">
          <a:blip r:embed="rId7"/>
          <a:srcRect t="9905"/>
          <a:stretch/>
        </p:blipFill>
        <p:spPr>
          <a:xfrm>
            <a:off x="2274378" y="1065229"/>
            <a:ext cx="2775222" cy="2915238"/>
          </a:xfrm>
          <a:prstGeom prst="rect">
            <a:avLst/>
          </a:prstGeom>
        </p:spPr>
      </p:pic>
      <p:pic>
        <p:nvPicPr>
          <p:cNvPr id="10" name="Picture 9"/>
          <p:cNvPicPr>
            <a:picLocks noChangeAspect="1"/>
          </p:cNvPicPr>
          <p:nvPr/>
        </p:nvPicPr>
        <p:blipFill rotWithShape="1">
          <a:blip r:embed="rId8"/>
          <a:srcRect t="8661"/>
          <a:stretch/>
        </p:blipFill>
        <p:spPr>
          <a:xfrm>
            <a:off x="4287442" y="1018095"/>
            <a:ext cx="2808006" cy="3013892"/>
          </a:xfrm>
          <a:prstGeom prst="rect">
            <a:avLst/>
          </a:prstGeom>
        </p:spPr>
      </p:pic>
      <p:pic>
        <p:nvPicPr>
          <p:cNvPr id="11" name="Picture 10"/>
          <p:cNvPicPr>
            <a:picLocks noChangeAspect="1"/>
          </p:cNvPicPr>
          <p:nvPr/>
        </p:nvPicPr>
        <p:blipFill rotWithShape="1">
          <a:blip r:embed="rId9"/>
          <a:srcRect t="5989" r="7646"/>
          <a:stretch/>
        </p:blipFill>
        <p:spPr>
          <a:xfrm>
            <a:off x="6422058" y="1008668"/>
            <a:ext cx="2505125" cy="2991002"/>
          </a:xfrm>
          <a:prstGeom prst="rect">
            <a:avLst/>
          </a:prstGeom>
        </p:spPr>
      </p:pic>
      <p:sp>
        <p:nvSpPr>
          <p:cNvPr id="12" name="TextBox 11"/>
          <p:cNvSpPr txBox="1"/>
          <p:nvPr/>
        </p:nvSpPr>
        <p:spPr>
          <a:xfrm>
            <a:off x="261257" y="69157"/>
            <a:ext cx="8821271" cy="830997"/>
          </a:xfrm>
          <a:prstGeom prst="rect">
            <a:avLst/>
          </a:prstGeom>
          <a:noFill/>
        </p:spPr>
        <p:txBody>
          <a:bodyPr wrap="square" rtlCol="0">
            <a:spAutoFit/>
          </a:bodyPr>
          <a:lstStyle/>
          <a:p>
            <a:r>
              <a:rPr lang="en-US" sz="2400" b="1" dirty="0" smtClean="0">
                <a:solidFill>
                  <a:schemeClr val="bg1">
                    <a:lumMod val="95000"/>
                  </a:schemeClr>
                </a:solidFill>
                <a:latin typeface="Century Gothic" panose="020B0502020202020204" pitchFamily="34" charset="0"/>
              </a:rPr>
              <a:t>Field lines show fully stochastic fields at time of TQ- later for rotating case</a:t>
            </a:r>
            <a:endParaRPr lang="en-US" sz="2400" b="1" dirty="0">
              <a:solidFill>
                <a:schemeClr val="bg1">
                  <a:lumMod val="95000"/>
                </a:schemeClr>
              </a:solidFill>
              <a:latin typeface="Century Gothic" panose="020B0502020202020204" pitchFamily="34" charset="0"/>
            </a:endParaRPr>
          </a:p>
        </p:txBody>
      </p:sp>
      <p:sp>
        <p:nvSpPr>
          <p:cNvPr id="13" name="TextBox 12"/>
          <p:cNvSpPr txBox="1"/>
          <p:nvPr/>
        </p:nvSpPr>
        <p:spPr>
          <a:xfrm>
            <a:off x="1480008" y="3459637"/>
            <a:ext cx="1055802" cy="369332"/>
          </a:xfrm>
          <a:prstGeom prst="rect">
            <a:avLst/>
          </a:prstGeom>
          <a:solidFill>
            <a:schemeClr val="accent6"/>
          </a:solidFill>
        </p:spPr>
        <p:txBody>
          <a:bodyPr wrap="square" rtlCol="0">
            <a:spAutoFit/>
          </a:bodyPr>
          <a:lstStyle/>
          <a:p>
            <a:r>
              <a:rPr lang="en-US" dirty="0" smtClean="0"/>
              <a:t>1.75 </a:t>
            </a:r>
            <a:r>
              <a:rPr lang="en-US" dirty="0" err="1" smtClean="0"/>
              <a:t>ms</a:t>
            </a:r>
            <a:endParaRPr lang="en-US" dirty="0"/>
          </a:p>
        </p:txBody>
      </p:sp>
      <p:sp>
        <p:nvSpPr>
          <p:cNvPr id="14" name="TextBox 13"/>
          <p:cNvSpPr txBox="1"/>
          <p:nvPr/>
        </p:nvSpPr>
        <p:spPr>
          <a:xfrm>
            <a:off x="3546048" y="3470634"/>
            <a:ext cx="1055802" cy="369332"/>
          </a:xfrm>
          <a:prstGeom prst="rect">
            <a:avLst/>
          </a:prstGeom>
          <a:solidFill>
            <a:schemeClr val="accent6"/>
          </a:solidFill>
        </p:spPr>
        <p:txBody>
          <a:bodyPr wrap="square" rtlCol="0">
            <a:spAutoFit/>
          </a:bodyPr>
          <a:lstStyle/>
          <a:p>
            <a:r>
              <a:rPr lang="en-US" dirty="0" smtClean="0"/>
              <a:t>2.00 </a:t>
            </a:r>
            <a:r>
              <a:rPr lang="en-US" dirty="0" err="1" smtClean="0"/>
              <a:t>ms</a:t>
            </a:r>
            <a:endParaRPr lang="en-US" dirty="0"/>
          </a:p>
        </p:txBody>
      </p:sp>
      <p:sp>
        <p:nvSpPr>
          <p:cNvPr id="15" name="TextBox 14"/>
          <p:cNvSpPr txBox="1"/>
          <p:nvPr/>
        </p:nvSpPr>
        <p:spPr>
          <a:xfrm>
            <a:off x="5583811" y="3472206"/>
            <a:ext cx="1055802" cy="369332"/>
          </a:xfrm>
          <a:prstGeom prst="rect">
            <a:avLst/>
          </a:prstGeom>
          <a:solidFill>
            <a:schemeClr val="accent6"/>
          </a:solidFill>
        </p:spPr>
        <p:txBody>
          <a:bodyPr wrap="square" rtlCol="0">
            <a:spAutoFit/>
          </a:bodyPr>
          <a:lstStyle/>
          <a:p>
            <a:r>
              <a:rPr lang="en-US" dirty="0" smtClean="0"/>
              <a:t>2.25 </a:t>
            </a:r>
            <a:r>
              <a:rPr lang="en-US" dirty="0" err="1" smtClean="0"/>
              <a:t>ms</a:t>
            </a:r>
            <a:endParaRPr lang="en-US" dirty="0"/>
          </a:p>
        </p:txBody>
      </p:sp>
      <p:sp>
        <p:nvSpPr>
          <p:cNvPr id="16" name="TextBox 15"/>
          <p:cNvSpPr txBox="1"/>
          <p:nvPr/>
        </p:nvSpPr>
        <p:spPr>
          <a:xfrm>
            <a:off x="7772400" y="3473774"/>
            <a:ext cx="1055802" cy="369332"/>
          </a:xfrm>
          <a:prstGeom prst="rect">
            <a:avLst/>
          </a:prstGeom>
          <a:solidFill>
            <a:schemeClr val="accent6"/>
          </a:solidFill>
        </p:spPr>
        <p:txBody>
          <a:bodyPr wrap="square" rtlCol="0">
            <a:spAutoFit/>
          </a:bodyPr>
          <a:lstStyle/>
          <a:p>
            <a:r>
              <a:rPr lang="en-US" dirty="0" smtClean="0"/>
              <a:t>2.50 </a:t>
            </a:r>
            <a:r>
              <a:rPr lang="en-US" dirty="0" err="1" smtClean="0"/>
              <a:t>ms</a:t>
            </a:r>
            <a:endParaRPr lang="en-US" dirty="0"/>
          </a:p>
        </p:txBody>
      </p:sp>
      <p:sp>
        <p:nvSpPr>
          <p:cNvPr id="17" name="TextBox 16"/>
          <p:cNvSpPr txBox="1"/>
          <p:nvPr/>
        </p:nvSpPr>
        <p:spPr>
          <a:xfrm>
            <a:off x="1781666" y="1112363"/>
            <a:ext cx="1480008" cy="369332"/>
          </a:xfrm>
          <a:prstGeom prst="rect">
            <a:avLst/>
          </a:prstGeom>
          <a:solidFill>
            <a:srgbClr val="92D050"/>
          </a:solidFill>
        </p:spPr>
        <p:txBody>
          <a:bodyPr wrap="square" rtlCol="0">
            <a:spAutoFit/>
          </a:bodyPr>
          <a:lstStyle/>
          <a:p>
            <a:r>
              <a:rPr lang="en-US" dirty="0" smtClean="0"/>
              <a:t>Non-rotating</a:t>
            </a:r>
            <a:endParaRPr lang="en-US" dirty="0"/>
          </a:p>
        </p:txBody>
      </p:sp>
      <p:sp>
        <p:nvSpPr>
          <p:cNvPr id="18" name="TextBox 17"/>
          <p:cNvSpPr txBox="1"/>
          <p:nvPr/>
        </p:nvSpPr>
        <p:spPr>
          <a:xfrm>
            <a:off x="1688966" y="6194981"/>
            <a:ext cx="1480008" cy="369332"/>
          </a:xfrm>
          <a:prstGeom prst="rect">
            <a:avLst/>
          </a:prstGeom>
          <a:solidFill>
            <a:srgbClr val="92D050"/>
          </a:solidFill>
        </p:spPr>
        <p:txBody>
          <a:bodyPr wrap="square" rtlCol="0">
            <a:spAutoFit/>
          </a:bodyPr>
          <a:lstStyle/>
          <a:p>
            <a:r>
              <a:rPr lang="en-US" dirty="0"/>
              <a:t>R</a:t>
            </a:r>
            <a:r>
              <a:rPr lang="en-US" dirty="0" smtClean="0"/>
              <a:t>otating</a:t>
            </a:r>
            <a:endParaRPr lang="en-US" dirty="0"/>
          </a:p>
        </p:txBody>
      </p:sp>
    </p:spTree>
    <p:extLst>
      <p:ext uri="{BB962C8B-B14F-4D97-AF65-F5344CB8AC3E}">
        <p14:creationId xmlns:p14="http://schemas.microsoft.com/office/powerpoint/2010/main" val="16259020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7" y="69157"/>
            <a:ext cx="8821271" cy="461665"/>
          </a:xfrm>
          <a:prstGeom prst="rect">
            <a:avLst/>
          </a:prstGeom>
          <a:noFill/>
        </p:spPr>
        <p:txBody>
          <a:bodyPr wrap="square" rtlCol="0">
            <a:spAutoFit/>
          </a:bodyPr>
          <a:lstStyle/>
          <a:p>
            <a:r>
              <a:rPr lang="en-US" sz="2400" b="1" dirty="0" smtClean="0">
                <a:solidFill>
                  <a:schemeClr val="bg1">
                    <a:lumMod val="95000"/>
                  </a:schemeClr>
                </a:solidFill>
                <a:latin typeface="Century Gothic" panose="020B0502020202020204" pitchFamily="34" charset="0"/>
              </a:rPr>
              <a:t>Some preliminary conclusions on the effects of rotation</a:t>
            </a:r>
            <a:endParaRPr lang="en-US" sz="2400" b="1" dirty="0">
              <a:solidFill>
                <a:schemeClr val="bg1">
                  <a:lumMod val="95000"/>
                </a:schemeClr>
              </a:solidFill>
              <a:latin typeface="Century Gothic" panose="020B0502020202020204" pitchFamily="34" charset="0"/>
            </a:endParaRPr>
          </a:p>
        </p:txBody>
      </p:sp>
      <p:sp>
        <p:nvSpPr>
          <p:cNvPr id="5" name="TextBox 4"/>
          <p:cNvSpPr txBox="1"/>
          <p:nvPr/>
        </p:nvSpPr>
        <p:spPr>
          <a:xfrm>
            <a:off x="329938" y="1244338"/>
            <a:ext cx="8521831"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Direction of impurity spreading reverses to align with rotation direction, and impurities spread more quickly overall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Core rotation drops rapidly before significant impurities reach the core.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Thermal quench onset is somewhat delayed, and TQ shorter in duration. Well defined spike in radiated power more consistent with measurements.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Evolution of </a:t>
            </a:r>
            <a:r>
              <a:rPr lang="en-US" sz="2000" dirty="0" err="1" smtClean="0"/>
              <a:t>P</a:t>
            </a:r>
            <a:r>
              <a:rPr lang="en-US" sz="2000" baseline="-25000" dirty="0" err="1" smtClean="0"/>
              <a:t>rad</a:t>
            </a:r>
            <a:r>
              <a:rPr lang="en-US" sz="2000" dirty="0" smtClean="0"/>
              <a:t> seems consistent with DIII-D magnetics analysis: mode is born aligned with gas jet and rotates, determining toroidal location of </a:t>
            </a:r>
            <a:r>
              <a:rPr lang="en-US" sz="2000" dirty="0" err="1" smtClean="0"/>
              <a:t>P</a:t>
            </a:r>
            <a:r>
              <a:rPr lang="en-US" sz="2000" baseline="-25000" dirty="0" err="1" smtClean="0"/>
              <a:t>rad</a:t>
            </a:r>
            <a:r>
              <a:rPr lang="en-US" sz="2000" dirty="0" smtClean="0"/>
              <a:t> maximum</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36560187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7" y="69157"/>
            <a:ext cx="8821271" cy="461665"/>
          </a:xfrm>
          <a:prstGeom prst="rect">
            <a:avLst/>
          </a:prstGeom>
          <a:noFill/>
        </p:spPr>
        <p:txBody>
          <a:bodyPr wrap="square" rtlCol="0">
            <a:spAutoFit/>
          </a:bodyPr>
          <a:lstStyle/>
          <a:p>
            <a:r>
              <a:rPr lang="en-US" sz="2400" b="1" dirty="0" smtClean="0">
                <a:solidFill>
                  <a:schemeClr val="bg1">
                    <a:lumMod val="95000"/>
                  </a:schemeClr>
                </a:solidFill>
                <a:latin typeface="Century Gothic" panose="020B0502020202020204" pitchFamily="34" charset="0"/>
              </a:rPr>
              <a:t>Some questions and future work</a:t>
            </a:r>
            <a:endParaRPr lang="en-US" sz="2400" b="1" dirty="0">
              <a:solidFill>
                <a:schemeClr val="bg1">
                  <a:lumMod val="95000"/>
                </a:schemeClr>
              </a:solidFill>
              <a:latin typeface="Century Gothic" panose="020B0502020202020204" pitchFamily="34" charset="0"/>
            </a:endParaRPr>
          </a:p>
        </p:txBody>
      </p:sp>
      <p:sp>
        <p:nvSpPr>
          <p:cNvPr id="5" name="TextBox 4"/>
          <p:cNvSpPr txBox="1"/>
          <p:nvPr/>
        </p:nvSpPr>
        <p:spPr>
          <a:xfrm>
            <a:off x="329938" y="1244338"/>
            <a:ext cx="8521831"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Why does radiation pattern begin rotating at 1.5 </a:t>
            </a:r>
            <a:r>
              <a:rPr lang="en-US" sz="2000" dirty="0" err="1" smtClean="0"/>
              <a:t>ms</a:t>
            </a:r>
            <a:r>
              <a:rPr lang="en-US" sz="2000" dirty="0" smtClean="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How does interaction of various modes effect the rotation profile?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What is the role of the higher-n modes in the rotating case?</a:t>
            </a:r>
          </a:p>
          <a:p>
            <a:pPr marL="285750" indent="-285750">
              <a:buFont typeface="Arial" panose="020B0604020202020204" pitchFamily="34" charset="0"/>
              <a:buChar char="•"/>
            </a:pPr>
            <a:endParaRPr lang="en-US" sz="2000" dirty="0"/>
          </a:p>
          <a:p>
            <a:r>
              <a:rPr lang="en-US" sz="2000" dirty="0" smtClean="0"/>
              <a:t>Future work:</a:t>
            </a:r>
          </a:p>
          <a:p>
            <a:pPr marL="342900" indent="-342900">
              <a:buFontTx/>
              <a:buChar char="-"/>
            </a:pPr>
            <a:r>
              <a:rPr lang="en-US" sz="2000" dirty="0" smtClean="0"/>
              <a:t>Do detailed magnetics analysis to separate m/n components</a:t>
            </a:r>
          </a:p>
          <a:p>
            <a:pPr marL="342900" indent="-342900">
              <a:buFontTx/>
              <a:buChar char="-"/>
            </a:pPr>
            <a:endParaRPr lang="en-US" sz="2000" dirty="0"/>
          </a:p>
          <a:p>
            <a:pPr marL="342900" indent="-342900">
              <a:buFontTx/>
              <a:buChar char="-"/>
            </a:pPr>
            <a:r>
              <a:rPr lang="en-US" sz="2000" dirty="0" smtClean="0"/>
              <a:t>Examine effects of viscosity in rotating simulation with no MGI</a:t>
            </a:r>
          </a:p>
          <a:p>
            <a:pPr marL="342900" indent="-342900">
              <a:buFontTx/>
              <a:buChar char="-"/>
            </a:pPr>
            <a:endParaRPr lang="en-US" sz="2000" dirty="0" smtClean="0"/>
          </a:p>
          <a:p>
            <a:pPr marL="342900" indent="-342900">
              <a:buFontTx/>
              <a:buChar char="-"/>
            </a:pPr>
            <a:endParaRPr lang="en-US" sz="2000" dirty="0"/>
          </a:p>
        </p:txBody>
      </p:sp>
    </p:spTree>
    <p:extLst>
      <p:ext uri="{BB962C8B-B14F-4D97-AF65-F5344CB8AC3E}">
        <p14:creationId xmlns:p14="http://schemas.microsoft.com/office/powerpoint/2010/main" val="22050206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7" y="238205"/>
            <a:ext cx="7438145" cy="461665"/>
          </a:xfrm>
          <a:prstGeom prst="rect">
            <a:avLst/>
          </a:prstGeom>
          <a:noFill/>
        </p:spPr>
        <p:txBody>
          <a:bodyPr wrap="square" rtlCol="0">
            <a:spAutoFit/>
          </a:bodyPr>
          <a:lstStyle/>
          <a:p>
            <a:r>
              <a:rPr lang="en-US" sz="2400" b="1" dirty="0" smtClean="0">
                <a:solidFill>
                  <a:schemeClr val="bg1">
                    <a:lumMod val="95000"/>
                  </a:schemeClr>
                </a:solidFill>
                <a:latin typeface="Century Gothic" panose="020B0502020202020204" pitchFamily="34" charset="0"/>
              </a:rPr>
              <a:t>Outline</a:t>
            </a:r>
            <a:endParaRPr lang="en-US" sz="2400" b="1" dirty="0">
              <a:solidFill>
                <a:schemeClr val="bg1">
                  <a:lumMod val="95000"/>
                </a:schemeClr>
              </a:solidFill>
              <a:latin typeface="Century Gothic" panose="020B0502020202020204" pitchFamily="34" charset="0"/>
            </a:endParaRPr>
          </a:p>
        </p:txBody>
      </p:sp>
      <p:sp>
        <p:nvSpPr>
          <p:cNvPr id="5" name="TextBox 4"/>
          <p:cNvSpPr txBox="1"/>
          <p:nvPr/>
        </p:nvSpPr>
        <p:spPr>
          <a:xfrm>
            <a:off x="384202" y="1306286"/>
            <a:ext cx="8221916" cy="4247317"/>
          </a:xfrm>
          <a:prstGeom prst="rect">
            <a:avLst/>
          </a:prstGeom>
          <a:noFill/>
        </p:spPr>
        <p:txBody>
          <a:bodyPr wrap="square" rtlCol="0">
            <a:spAutoFit/>
          </a:bodyPr>
          <a:lstStyle/>
          <a:p>
            <a:pPr marL="342900" indent="-342900">
              <a:buAutoNum type="arabicPeriod"/>
            </a:pPr>
            <a:r>
              <a:rPr lang="en-US" dirty="0" smtClean="0"/>
              <a:t>Overview of MHD, radiation asymmetry, and impurity spreading results from non-rotating NIMROD MGI simulations</a:t>
            </a:r>
          </a:p>
          <a:p>
            <a:pPr marL="342900" indent="-342900">
              <a:buAutoNum type="arabicPeriod"/>
            </a:pPr>
            <a:endParaRPr lang="en-US" dirty="0"/>
          </a:p>
          <a:p>
            <a:pPr marL="342900" indent="-342900">
              <a:buAutoNum type="arabicPeriod"/>
            </a:pPr>
            <a:r>
              <a:rPr lang="en-US" dirty="0" smtClean="0"/>
              <a:t>DIII-D observations regarding the role of toroidal rotation in MGI experiments</a:t>
            </a:r>
          </a:p>
          <a:p>
            <a:pPr marL="342900" indent="-342900">
              <a:buAutoNum type="arabicPeriod"/>
            </a:pPr>
            <a:endParaRPr lang="en-US" dirty="0"/>
          </a:p>
          <a:p>
            <a:pPr marL="342900" indent="-342900">
              <a:buAutoNum type="arabicPeriod"/>
            </a:pPr>
            <a:r>
              <a:rPr lang="en-US" dirty="0" smtClean="0"/>
              <a:t>Results from NIMROD simulations with rotation</a:t>
            </a:r>
          </a:p>
          <a:p>
            <a:pPr marL="342900" indent="-342900">
              <a:buAutoNum type="arabicPeriod"/>
            </a:pPr>
            <a:endParaRPr lang="en-US" dirty="0"/>
          </a:p>
          <a:p>
            <a:pPr marL="742950" lvl="1" indent="-285750">
              <a:buFont typeface="Wingdings" panose="05000000000000000000" pitchFamily="2" charset="2"/>
              <a:buChar char="à"/>
            </a:pPr>
            <a:r>
              <a:rPr lang="en-US" dirty="0" smtClean="0">
                <a:sym typeface="Wingdings" panose="05000000000000000000" pitchFamily="2" charset="2"/>
              </a:rPr>
              <a:t>Evolution of the rotation profile</a:t>
            </a:r>
          </a:p>
          <a:p>
            <a:pPr marL="742950" lvl="1" indent="-285750">
              <a:buFont typeface="Wingdings" panose="05000000000000000000" pitchFamily="2" charset="2"/>
              <a:buChar char="à"/>
            </a:pPr>
            <a:endParaRPr lang="en-US" dirty="0">
              <a:sym typeface="Wingdings" panose="05000000000000000000" pitchFamily="2" charset="2"/>
            </a:endParaRPr>
          </a:p>
          <a:p>
            <a:pPr marL="742950" lvl="1" indent="-285750">
              <a:buFont typeface="Wingdings" panose="05000000000000000000" pitchFamily="2" charset="2"/>
              <a:buChar char="à"/>
            </a:pPr>
            <a:r>
              <a:rPr lang="en-US" dirty="0" smtClean="0">
                <a:sym typeface="Wingdings" panose="05000000000000000000" pitchFamily="2" charset="2"/>
              </a:rPr>
              <a:t>Effect on impurity spreading </a:t>
            </a:r>
          </a:p>
          <a:p>
            <a:pPr marL="742950" lvl="1" indent="-285750">
              <a:buFont typeface="Wingdings" panose="05000000000000000000" pitchFamily="2" charset="2"/>
              <a:buChar char="à"/>
            </a:pPr>
            <a:endParaRPr lang="en-US" dirty="0">
              <a:sym typeface="Wingdings" panose="05000000000000000000" pitchFamily="2" charset="2"/>
            </a:endParaRPr>
          </a:p>
          <a:p>
            <a:pPr marL="742950" lvl="1" indent="-285750">
              <a:buFont typeface="Wingdings" panose="05000000000000000000" pitchFamily="2" charset="2"/>
              <a:buChar char="à"/>
            </a:pPr>
            <a:r>
              <a:rPr lang="en-US" dirty="0" smtClean="0">
                <a:sym typeface="Wingdings" panose="05000000000000000000" pitchFamily="2" charset="2"/>
              </a:rPr>
              <a:t>Effect on radiation peaking</a:t>
            </a:r>
          </a:p>
          <a:p>
            <a:pPr marL="742950" lvl="1" indent="-285750">
              <a:buFont typeface="Wingdings" panose="05000000000000000000" pitchFamily="2" charset="2"/>
              <a:buChar char="à"/>
            </a:pPr>
            <a:endParaRPr lang="en-US" dirty="0" smtClean="0">
              <a:sym typeface="Wingdings" panose="05000000000000000000" pitchFamily="2" charset="2"/>
            </a:endParaRPr>
          </a:p>
          <a:p>
            <a:pPr marL="342900" indent="-342900">
              <a:buFont typeface="+mj-lt"/>
              <a:buAutoNum type="arabicPeriod"/>
            </a:pPr>
            <a:r>
              <a:rPr lang="en-US" dirty="0" smtClean="0">
                <a:sym typeface="Wingdings" panose="05000000000000000000" pitchFamily="2" charset="2"/>
              </a:rPr>
              <a:t>Summary</a:t>
            </a:r>
            <a:r>
              <a:rPr lang="en-US" dirty="0" smtClean="0"/>
              <a:t> and Future Work</a:t>
            </a:r>
            <a:endParaRPr lang="en-US" dirty="0"/>
          </a:p>
        </p:txBody>
      </p:sp>
    </p:spTree>
    <p:extLst>
      <p:ext uri="{BB962C8B-B14F-4D97-AF65-F5344CB8AC3E}">
        <p14:creationId xmlns:p14="http://schemas.microsoft.com/office/powerpoint/2010/main" val="108128593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752" y="1648729"/>
            <a:ext cx="2879469" cy="4106212"/>
          </a:xfrm>
          <a:prstGeom prst="rect">
            <a:avLst/>
          </a:prstGeom>
        </p:spPr>
      </p:pic>
      <p:pic>
        <p:nvPicPr>
          <p:cNvPr id="6" name="Picture 5"/>
          <p:cNvPicPr>
            <a:picLocks noChangeAspect="1"/>
          </p:cNvPicPr>
          <p:nvPr/>
        </p:nvPicPr>
        <p:blipFill>
          <a:blip r:embed="rId3"/>
          <a:stretch>
            <a:fillRect/>
          </a:stretch>
        </p:blipFill>
        <p:spPr>
          <a:xfrm>
            <a:off x="3012142" y="991399"/>
            <a:ext cx="2681728" cy="2915253"/>
          </a:xfrm>
          <a:prstGeom prst="rect">
            <a:avLst/>
          </a:prstGeom>
        </p:spPr>
      </p:pic>
      <p:pic>
        <p:nvPicPr>
          <p:cNvPr id="7" name="Picture 6"/>
          <p:cNvPicPr>
            <a:picLocks noChangeAspect="1"/>
          </p:cNvPicPr>
          <p:nvPr/>
        </p:nvPicPr>
        <p:blipFill>
          <a:blip r:embed="rId4"/>
          <a:stretch>
            <a:fillRect/>
          </a:stretch>
        </p:blipFill>
        <p:spPr>
          <a:xfrm>
            <a:off x="6069272" y="1767486"/>
            <a:ext cx="2844208" cy="4118083"/>
          </a:xfrm>
          <a:prstGeom prst="rect">
            <a:avLst/>
          </a:prstGeom>
        </p:spPr>
      </p:pic>
      <p:pic>
        <p:nvPicPr>
          <p:cNvPr id="8" name="Picture 7"/>
          <p:cNvPicPr>
            <a:picLocks noChangeAspect="1"/>
          </p:cNvPicPr>
          <p:nvPr/>
        </p:nvPicPr>
        <p:blipFill>
          <a:blip r:embed="rId5"/>
          <a:stretch>
            <a:fillRect/>
          </a:stretch>
        </p:blipFill>
        <p:spPr>
          <a:xfrm>
            <a:off x="3003181" y="3895805"/>
            <a:ext cx="2699649" cy="2962195"/>
          </a:xfrm>
          <a:prstGeom prst="rect">
            <a:avLst/>
          </a:prstGeom>
        </p:spPr>
      </p:pic>
      <p:cxnSp>
        <p:nvCxnSpPr>
          <p:cNvPr id="10" name="Straight Connector 9"/>
          <p:cNvCxnSpPr/>
          <p:nvPr/>
        </p:nvCxnSpPr>
        <p:spPr>
          <a:xfrm flipV="1">
            <a:off x="1590595" y="991399"/>
            <a:ext cx="1629015" cy="18516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590595" y="3734440"/>
            <a:ext cx="1629015" cy="245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586292" y="2904565"/>
            <a:ext cx="1974797" cy="10757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586292" y="4134009"/>
            <a:ext cx="1974797" cy="25818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1256" y="140018"/>
            <a:ext cx="8821271" cy="461665"/>
          </a:xfrm>
          <a:prstGeom prst="rect">
            <a:avLst/>
          </a:prstGeom>
          <a:noFill/>
        </p:spPr>
        <p:txBody>
          <a:bodyPr wrap="square" rtlCol="0">
            <a:spAutoFit/>
          </a:bodyPr>
          <a:lstStyle/>
          <a:p>
            <a:r>
              <a:rPr lang="en-US" sz="2400" b="1" dirty="0" smtClean="0">
                <a:solidFill>
                  <a:schemeClr val="bg1">
                    <a:lumMod val="95000"/>
                  </a:schemeClr>
                </a:solidFill>
                <a:latin typeface="Century Gothic" panose="020B0502020202020204" pitchFamily="34" charset="0"/>
              </a:rPr>
              <a:t>Significant effect of higher n modes in the core</a:t>
            </a:r>
            <a:endParaRPr lang="en-US" sz="2400" b="1" dirty="0">
              <a:solidFill>
                <a:schemeClr val="bg1">
                  <a:lumMod val="95000"/>
                </a:schemeClr>
              </a:solidFill>
              <a:latin typeface="Century Gothic" panose="020B0502020202020204" pitchFamily="34" charset="0"/>
            </a:endParaRPr>
          </a:p>
        </p:txBody>
      </p:sp>
      <p:sp>
        <p:nvSpPr>
          <p:cNvPr id="20" name="TextBox 19"/>
          <p:cNvSpPr txBox="1"/>
          <p:nvPr/>
        </p:nvSpPr>
        <p:spPr>
          <a:xfrm>
            <a:off x="6208142" y="1393984"/>
            <a:ext cx="2566467" cy="369332"/>
          </a:xfrm>
          <a:prstGeom prst="rect">
            <a:avLst/>
          </a:prstGeom>
          <a:noFill/>
        </p:spPr>
        <p:txBody>
          <a:bodyPr wrap="square" rtlCol="0">
            <a:spAutoFit/>
          </a:bodyPr>
          <a:lstStyle/>
          <a:p>
            <a:pPr algn="ctr"/>
            <a:r>
              <a:rPr lang="en-US" dirty="0" smtClean="0"/>
              <a:t>Rotation (1.0 </a:t>
            </a:r>
            <a:r>
              <a:rPr lang="en-US" dirty="0" err="1" smtClean="0"/>
              <a:t>ms</a:t>
            </a:r>
            <a:r>
              <a:rPr lang="en-US" dirty="0" smtClean="0"/>
              <a:t>)</a:t>
            </a:r>
            <a:endParaRPr lang="en-US" dirty="0"/>
          </a:p>
        </p:txBody>
      </p:sp>
      <p:sp>
        <p:nvSpPr>
          <p:cNvPr id="21" name="TextBox 20"/>
          <p:cNvSpPr txBox="1"/>
          <p:nvPr/>
        </p:nvSpPr>
        <p:spPr>
          <a:xfrm>
            <a:off x="271252" y="1353601"/>
            <a:ext cx="2566467" cy="369332"/>
          </a:xfrm>
          <a:prstGeom prst="rect">
            <a:avLst/>
          </a:prstGeom>
          <a:noFill/>
        </p:spPr>
        <p:txBody>
          <a:bodyPr wrap="square" rtlCol="0">
            <a:spAutoFit/>
          </a:bodyPr>
          <a:lstStyle/>
          <a:p>
            <a:pPr algn="ctr"/>
            <a:r>
              <a:rPr lang="en-US" dirty="0" smtClean="0"/>
              <a:t>No Rotation (1.0 </a:t>
            </a:r>
            <a:r>
              <a:rPr lang="en-US" dirty="0" err="1" smtClean="0"/>
              <a:t>ms</a:t>
            </a:r>
            <a:r>
              <a:rPr lang="en-US" dirty="0" smtClean="0"/>
              <a:t>)</a:t>
            </a:r>
            <a:endParaRPr lang="en-US" dirty="0"/>
          </a:p>
        </p:txBody>
      </p:sp>
    </p:spTree>
    <p:extLst>
      <p:ext uri="{BB962C8B-B14F-4D97-AF65-F5344CB8AC3E}">
        <p14:creationId xmlns:p14="http://schemas.microsoft.com/office/powerpoint/2010/main" val="18900164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7" y="238205"/>
            <a:ext cx="7438145" cy="461665"/>
          </a:xfrm>
          <a:prstGeom prst="rect">
            <a:avLst/>
          </a:prstGeom>
          <a:noFill/>
        </p:spPr>
        <p:txBody>
          <a:bodyPr wrap="square" rtlCol="0">
            <a:spAutoFit/>
          </a:bodyPr>
          <a:lstStyle/>
          <a:p>
            <a:r>
              <a:rPr lang="en-US" sz="2400" b="1" dirty="0" smtClean="0">
                <a:solidFill>
                  <a:schemeClr val="bg1">
                    <a:lumMod val="95000"/>
                  </a:schemeClr>
                </a:solidFill>
                <a:latin typeface="Century Gothic" panose="020B0502020202020204" pitchFamily="34" charset="0"/>
              </a:rPr>
              <a:t>Outline</a:t>
            </a:r>
            <a:endParaRPr lang="en-US" sz="2400" b="1" dirty="0">
              <a:solidFill>
                <a:schemeClr val="bg1">
                  <a:lumMod val="95000"/>
                </a:schemeClr>
              </a:solidFill>
              <a:latin typeface="Century Gothic" panose="020B0502020202020204" pitchFamily="34" charset="0"/>
            </a:endParaRPr>
          </a:p>
        </p:txBody>
      </p:sp>
      <p:sp>
        <p:nvSpPr>
          <p:cNvPr id="5" name="TextBox 4"/>
          <p:cNvSpPr txBox="1"/>
          <p:nvPr/>
        </p:nvSpPr>
        <p:spPr>
          <a:xfrm>
            <a:off x="384202" y="1306286"/>
            <a:ext cx="8221916" cy="4247317"/>
          </a:xfrm>
          <a:prstGeom prst="rect">
            <a:avLst/>
          </a:prstGeom>
          <a:noFill/>
        </p:spPr>
        <p:txBody>
          <a:bodyPr wrap="square" rtlCol="0">
            <a:spAutoFit/>
          </a:bodyPr>
          <a:lstStyle/>
          <a:p>
            <a:pPr marL="342900" indent="-342900">
              <a:buAutoNum type="arabicPeriod"/>
            </a:pPr>
            <a:r>
              <a:rPr lang="en-US" dirty="0" smtClean="0"/>
              <a:t>Overview of MHD, radiation asymmetry, and impurity spreading results from non-rotating NIMROD MGI simulations</a:t>
            </a:r>
          </a:p>
          <a:p>
            <a:pPr marL="342900" indent="-342900">
              <a:buAutoNum type="arabicPeriod"/>
            </a:pPr>
            <a:endParaRPr lang="en-US" dirty="0">
              <a:solidFill>
                <a:schemeClr val="bg1">
                  <a:lumMod val="85000"/>
                </a:schemeClr>
              </a:solidFill>
            </a:endParaRPr>
          </a:p>
          <a:p>
            <a:pPr marL="342900" indent="-342900">
              <a:buAutoNum type="arabicPeriod"/>
            </a:pPr>
            <a:r>
              <a:rPr lang="en-US" dirty="0" smtClean="0">
                <a:solidFill>
                  <a:schemeClr val="bg1">
                    <a:lumMod val="85000"/>
                  </a:schemeClr>
                </a:solidFill>
              </a:rPr>
              <a:t>DIII-D observations regarding the role of toroidal rotation in MGI experiments</a:t>
            </a:r>
          </a:p>
          <a:p>
            <a:pPr marL="342900" indent="-342900">
              <a:buAutoNum type="arabicPeriod"/>
            </a:pPr>
            <a:endParaRPr lang="en-US" dirty="0">
              <a:solidFill>
                <a:schemeClr val="bg1">
                  <a:lumMod val="85000"/>
                </a:schemeClr>
              </a:solidFill>
            </a:endParaRPr>
          </a:p>
          <a:p>
            <a:pPr marL="342900" indent="-342900">
              <a:buAutoNum type="arabicPeriod"/>
            </a:pPr>
            <a:r>
              <a:rPr lang="en-US" dirty="0" smtClean="0">
                <a:solidFill>
                  <a:schemeClr val="bg1">
                    <a:lumMod val="85000"/>
                  </a:schemeClr>
                </a:solidFill>
              </a:rPr>
              <a:t>Results from NIMROD simulations with rotation</a:t>
            </a:r>
          </a:p>
          <a:p>
            <a:pPr marL="342900" indent="-342900">
              <a:buAutoNum type="arabicPeriod"/>
            </a:pPr>
            <a:endParaRPr lang="en-US" dirty="0">
              <a:solidFill>
                <a:schemeClr val="bg1">
                  <a:lumMod val="85000"/>
                </a:schemeClr>
              </a:solidFill>
            </a:endParaRPr>
          </a:p>
          <a:p>
            <a:pPr marL="742950" lvl="1" indent="-285750">
              <a:buFont typeface="Wingdings" panose="05000000000000000000" pitchFamily="2" charset="2"/>
              <a:buChar char="à"/>
            </a:pPr>
            <a:r>
              <a:rPr lang="en-US" dirty="0" smtClean="0">
                <a:solidFill>
                  <a:schemeClr val="bg1">
                    <a:lumMod val="85000"/>
                  </a:schemeClr>
                </a:solidFill>
                <a:sym typeface="Wingdings" panose="05000000000000000000" pitchFamily="2" charset="2"/>
              </a:rPr>
              <a:t>Evolution of the rotation profile</a:t>
            </a:r>
          </a:p>
          <a:p>
            <a:pPr marL="742950" lvl="1" indent="-285750">
              <a:buFont typeface="Wingdings" panose="05000000000000000000" pitchFamily="2" charset="2"/>
              <a:buChar char="à"/>
            </a:pPr>
            <a:endParaRPr lang="en-US" dirty="0">
              <a:solidFill>
                <a:schemeClr val="bg1">
                  <a:lumMod val="85000"/>
                </a:schemeClr>
              </a:solidFill>
              <a:sym typeface="Wingdings" panose="05000000000000000000" pitchFamily="2" charset="2"/>
            </a:endParaRPr>
          </a:p>
          <a:p>
            <a:pPr marL="742950" lvl="1" indent="-285750">
              <a:buFont typeface="Wingdings" panose="05000000000000000000" pitchFamily="2" charset="2"/>
              <a:buChar char="à"/>
            </a:pPr>
            <a:r>
              <a:rPr lang="en-US" dirty="0" smtClean="0">
                <a:solidFill>
                  <a:schemeClr val="bg1">
                    <a:lumMod val="85000"/>
                  </a:schemeClr>
                </a:solidFill>
                <a:sym typeface="Wingdings" panose="05000000000000000000" pitchFamily="2" charset="2"/>
              </a:rPr>
              <a:t>Effect on impurity spreading </a:t>
            </a:r>
          </a:p>
          <a:p>
            <a:pPr marL="742950" lvl="1" indent="-285750">
              <a:buFont typeface="Wingdings" panose="05000000000000000000" pitchFamily="2" charset="2"/>
              <a:buChar char="à"/>
            </a:pPr>
            <a:endParaRPr lang="en-US" dirty="0">
              <a:solidFill>
                <a:schemeClr val="bg1">
                  <a:lumMod val="85000"/>
                </a:schemeClr>
              </a:solidFill>
              <a:sym typeface="Wingdings" panose="05000000000000000000" pitchFamily="2" charset="2"/>
            </a:endParaRPr>
          </a:p>
          <a:p>
            <a:pPr marL="742950" lvl="1" indent="-285750">
              <a:buFont typeface="Wingdings" panose="05000000000000000000" pitchFamily="2" charset="2"/>
              <a:buChar char="à"/>
            </a:pPr>
            <a:r>
              <a:rPr lang="en-US" dirty="0" smtClean="0">
                <a:solidFill>
                  <a:schemeClr val="bg1">
                    <a:lumMod val="85000"/>
                  </a:schemeClr>
                </a:solidFill>
                <a:sym typeface="Wingdings" panose="05000000000000000000" pitchFamily="2" charset="2"/>
              </a:rPr>
              <a:t>Effect on radiation peaking</a:t>
            </a:r>
          </a:p>
          <a:p>
            <a:pPr marL="742950" lvl="1" indent="-285750">
              <a:buFont typeface="Wingdings" panose="05000000000000000000" pitchFamily="2" charset="2"/>
              <a:buChar char="à"/>
            </a:pPr>
            <a:endParaRPr lang="en-US" dirty="0" smtClean="0">
              <a:solidFill>
                <a:schemeClr val="bg1">
                  <a:lumMod val="85000"/>
                </a:schemeClr>
              </a:solidFill>
              <a:sym typeface="Wingdings" panose="05000000000000000000" pitchFamily="2" charset="2"/>
            </a:endParaRPr>
          </a:p>
          <a:p>
            <a:pPr marL="342900" indent="-342900">
              <a:buFont typeface="+mj-lt"/>
              <a:buAutoNum type="arabicPeriod"/>
            </a:pPr>
            <a:r>
              <a:rPr lang="en-US" dirty="0" smtClean="0">
                <a:solidFill>
                  <a:schemeClr val="bg1">
                    <a:lumMod val="85000"/>
                  </a:schemeClr>
                </a:solidFill>
                <a:sym typeface="Wingdings" panose="05000000000000000000" pitchFamily="2" charset="2"/>
              </a:rPr>
              <a:t>Summary</a:t>
            </a:r>
            <a:r>
              <a:rPr lang="en-US" dirty="0" smtClean="0">
                <a:solidFill>
                  <a:schemeClr val="bg1">
                    <a:lumMod val="85000"/>
                  </a:schemeClr>
                </a:solidFill>
              </a:rPr>
              <a:t> and Future Work</a:t>
            </a:r>
            <a:endParaRPr lang="en-US" dirty="0">
              <a:solidFill>
                <a:schemeClr val="bg1">
                  <a:lumMod val="85000"/>
                </a:schemeClr>
              </a:solidFill>
            </a:endParaRPr>
          </a:p>
        </p:txBody>
      </p:sp>
    </p:spTree>
    <p:extLst>
      <p:ext uri="{BB962C8B-B14F-4D97-AF65-F5344CB8AC3E}">
        <p14:creationId xmlns:p14="http://schemas.microsoft.com/office/powerpoint/2010/main" val="36740219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889" y="84525"/>
            <a:ext cx="8552330" cy="830997"/>
          </a:xfrm>
          <a:prstGeom prst="rect">
            <a:avLst/>
          </a:prstGeom>
          <a:noFill/>
        </p:spPr>
        <p:txBody>
          <a:bodyPr wrap="square" rtlCol="0">
            <a:spAutoFit/>
          </a:bodyPr>
          <a:lstStyle/>
          <a:p>
            <a:r>
              <a:rPr lang="en-US" sz="2400" b="1" dirty="0" smtClean="0">
                <a:solidFill>
                  <a:schemeClr val="bg1">
                    <a:lumMod val="95000"/>
                  </a:schemeClr>
                </a:solidFill>
                <a:latin typeface="Century Gothic" panose="020B0502020202020204" pitchFamily="34" charset="0"/>
              </a:rPr>
              <a:t>Sequence of events for a (non-rotating) NIMROD MGI simulation: 1) Neutral impurity source turned on</a:t>
            </a:r>
            <a:endParaRPr lang="en-US" sz="2400" b="1" dirty="0">
              <a:solidFill>
                <a:schemeClr val="bg1">
                  <a:lumMod val="95000"/>
                </a:schemeClr>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822192" y="1389294"/>
            <a:ext cx="3758290" cy="4745374"/>
          </a:xfrm>
          <a:prstGeom prst="rect">
            <a:avLst/>
          </a:prstGeom>
          <a:solidFill>
            <a:srgbClr val="381A7B"/>
          </a:solidFill>
        </p:spPr>
      </p:pic>
      <p:sp>
        <p:nvSpPr>
          <p:cNvPr id="6" name="Rectangle 5"/>
          <p:cNvSpPr/>
          <p:nvPr/>
        </p:nvSpPr>
        <p:spPr>
          <a:xfrm>
            <a:off x="2159213" y="4956202"/>
            <a:ext cx="883664" cy="322729"/>
          </a:xfrm>
          <a:prstGeom prst="rect">
            <a:avLst/>
          </a:prstGeom>
          <a:solidFill>
            <a:srgbClr val="381A7B"/>
          </a:solidFill>
          <a:ln>
            <a:solidFill>
              <a:srgbClr val="381A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01337" y="1381610"/>
            <a:ext cx="5804888" cy="2585323"/>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smtClean="0"/>
              <a:t>Impurities are injected as a volumetric source into the region outside the </a:t>
            </a:r>
            <a:r>
              <a:rPr lang="en-US" dirty="0" err="1" smtClean="0"/>
              <a:t>separatrix</a:t>
            </a:r>
            <a:r>
              <a:rPr lang="en-US" dirty="0" smtClean="0"/>
              <a:t>. They penetrate into the plasma region by diffusion and any radial flows generated during the simulation.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Cases presented are Ne MGI using only the upper (MEDUSA) SPI valve on DIII-D</a:t>
            </a:r>
          </a:p>
          <a:p>
            <a:endParaRPr lang="en-US" dirty="0" smtClean="0"/>
          </a:p>
          <a:p>
            <a:pPr marL="285750" indent="-285750">
              <a:buFont typeface="Arial" panose="020B0604020202020204" pitchFamily="34" charset="0"/>
              <a:buChar char="•"/>
            </a:pPr>
            <a:endParaRPr lang="en-US" dirty="0" smtClean="0"/>
          </a:p>
        </p:txBody>
      </p:sp>
      <p:sp>
        <p:nvSpPr>
          <p:cNvPr id="8" name="TextBox 7"/>
          <p:cNvSpPr txBox="1"/>
          <p:nvPr/>
        </p:nvSpPr>
        <p:spPr>
          <a:xfrm>
            <a:off x="4792034" y="3811259"/>
            <a:ext cx="3376094" cy="175432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smtClean="0"/>
              <a:t>As Ne mixes into the plasma, ionization, recombination and radiation cooling is calculated</a:t>
            </a:r>
          </a:p>
          <a:p>
            <a:endParaRPr lang="en-US" dirty="0" smtClean="0"/>
          </a:p>
          <a:p>
            <a:pPr marL="285750" indent="-285750">
              <a:buFont typeface="Arial" panose="020B0604020202020204" pitchFamily="34" charset="0"/>
              <a:buChar char="•"/>
            </a:pPr>
            <a:endParaRPr lang="en-US" dirty="0" smtClean="0"/>
          </a:p>
        </p:txBody>
      </p:sp>
      <p:sp>
        <p:nvSpPr>
          <p:cNvPr id="9" name="Bent Arrow 8"/>
          <p:cNvSpPr/>
          <p:nvPr/>
        </p:nvSpPr>
        <p:spPr>
          <a:xfrm rot="16200000">
            <a:off x="1661499" y="4613796"/>
            <a:ext cx="536360" cy="858639"/>
          </a:xfrm>
          <a:prstGeom prst="bentArrow">
            <a:avLst>
              <a:gd name="adj1" fmla="val 42191"/>
              <a:gd name="adj2" fmla="val 40043"/>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1821117" y="5056094"/>
            <a:ext cx="576302" cy="276999"/>
          </a:xfrm>
          <a:prstGeom prst="rect">
            <a:avLst/>
          </a:prstGeom>
          <a:noFill/>
        </p:spPr>
        <p:txBody>
          <a:bodyPr wrap="square" rtlCol="0">
            <a:spAutoFit/>
          </a:bodyPr>
          <a:lstStyle/>
          <a:p>
            <a:r>
              <a:rPr lang="en-US" sz="1200" dirty="0" smtClean="0">
                <a:sym typeface="Symbol" panose="05050102010706020507" pitchFamily="18" charset="2"/>
              </a:rPr>
              <a:t>=</a:t>
            </a:r>
            <a:r>
              <a:rPr lang="en-US" sz="1200" dirty="0" smtClean="0"/>
              <a:t>15⁰</a:t>
            </a:r>
            <a:endParaRPr lang="en-US" sz="1200" dirty="0"/>
          </a:p>
        </p:txBody>
      </p:sp>
    </p:spTree>
    <p:extLst>
      <p:ext uri="{BB962C8B-B14F-4D97-AF65-F5344CB8AC3E}">
        <p14:creationId xmlns:p14="http://schemas.microsoft.com/office/powerpoint/2010/main" val="5008917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521" y="245889"/>
            <a:ext cx="8552330" cy="461665"/>
          </a:xfrm>
          <a:prstGeom prst="rect">
            <a:avLst/>
          </a:prstGeom>
          <a:noFill/>
        </p:spPr>
        <p:txBody>
          <a:bodyPr wrap="square" rtlCol="0">
            <a:spAutoFit/>
          </a:bodyPr>
          <a:lstStyle/>
          <a:p>
            <a:r>
              <a:rPr lang="en-US" sz="2400" b="1" dirty="0" smtClean="0">
                <a:solidFill>
                  <a:schemeClr val="bg1">
                    <a:lumMod val="95000"/>
                  </a:schemeClr>
                </a:solidFill>
                <a:latin typeface="Century Gothic" panose="020B0502020202020204" pitchFamily="34" charset="0"/>
              </a:rPr>
              <a:t>2) Ionized Ne spreads helically along field lines</a:t>
            </a:r>
            <a:endParaRPr lang="en-US" sz="2400" b="1" dirty="0">
              <a:solidFill>
                <a:schemeClr val="bg1">
                  <a:lumMod val="95000"/>
                </a:schemeClr>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96074" y="1291580"/>
            <a:ext cx="5851367" cy="4495863"/>
          </a:xfrm>
          <a:prstGeom prst="rect">
            <a:avLst/>
          </a:prstGeom>
        </p:spPr>
      </p:pic>
      <p:sp>
        <p:nvSpPr>
          <p:cNvPr id="6" name="TextBox 5"/>
          <p:cNvSpPr txBox="1"/>
          <p:nvPr/>
        </p:nvSpPr>
        <p:spPr>
          <a:xfrm>
            <a:off x="5755341" y="1675119"/>
            <a:ext cx="3204242" cy="452431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smtClean="0"/>
              <a:t>Spreading is driven by parallel pressure gradient—large </a:t>
            </a:r>
            <a:r>
              <a:rPr lang="en-US" dirty="0" smtClean="0">
                <a:sym typeface="Symbol" panose="05050102010706020507" pitchFamily="18" charset="2"/>
              </a:rPr>
              <a:t></a:t>
            </a:r>
            <a:r>
              <a:rPr lang="en-US" b="1" baseline="-25000" dirty="0" smtClean="0">
                <a:sym typeface="Symbol" panose="05050102010706020507" pitchFamily="18" charset="2"/>
              </a:rPr>
              <a:t>|| </a:t>
            </a:r>
            <a:r>
              <a:rPr lang="en-US" dirty="0" smtClean="0">
                <a:sym typeface="Symbol" panose="05050102010706020507" pitchFamily="18" charset="2"/>
              </a:rPr>
              <a:t>equilibrates T. Pressure gradient roughly density gradient. </a:t>
            </a:r>
          </a:p>
          <a:p>
            <a:pPr marL="285750" indent="-285750">
              <a:buFont typeface="Arial" panose="020B0604020202020204" pitchFamily="34" charset="0"/>
              <a:buChar char="•"/>
            </a:pPr>
            <a:endParaRPr lang="en-US" dirty="0" smtClean="0">
              <a:sym typeface="Symbol" panose="05050102010706020507" pitchFamily="18" charset="2"/>
            </a:endParaRPr>
          </a:p>
          <a:p>
            <a:pPr marL="285750" indent="-285750">
              <a:buFont typeface="Arial" panose="020B0604020202020204" pitchFamily="34" charset="0"/>
              <a:buChar char="•"/>
            </a:pPr>
            <a:r>
              <a:rPr lang="en-US" dirty="0" smtClean="0"/>
              <a:t>Spreading is asymmetric, strongly preferring propagation toward the HFS poloidally</a:t>
            </a:r>
            <a:r>
              <a:rPr lang="en-US" dirty="0" smtClean="0">
                <a:sym typeface="Wingdings" panose="05000000000000000000" pitchFamily="2" charset="2"/>
              </a:rPr>
              <a:t></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endParaRPr lang="en-US" dirty="0" smtClean="0">
              <a:sym typeface="Wingdings" panose="05000000000000000000" pitchFamily="2" charset="2"/>
            </a:endParaRP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endParaRPr lang="en-US" dirty="0" smtClean="0">
              <a:sym typeface="Wingdings" panose="05000000000000000000" pitchFamily="2" charset="2"/>
            </a:endParaRPr>
          </a:p>
          <a:p>
            <a:r>
              <a:rPr lang="en-US" dirty="0" smtClean="0"/>
              <a:t> </a:t>
            </a:r>
            <a:endParaRPr lang="en-US" dirty="0"/>
          </a:p>
        </p:txBody>
      </p:sp>
    </p:spTree>
    <p:extLst>
      <p:ext uri="{BB962C8B-B14F-4D97-AF65-F5344CB8AC3E}">
        <p14:creationId xmlns:p14="http://schemas.microsoft.com/office/powerpoint/2010/main" val="27088877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941" y="207469"/>
            <a:ext cx="8552330" cy="461665"/>
          </a:xfrm>
          <a:prstGeom prst="rect">
            <a:avLst/>
          </a:prstGeom>
          <a:noFill/>
        </p:spPr>
        <p:txBody>
          <a:bodyPr wrap="square" rtlCol="0">
            <a:spAutoFit/>
          </a:bodyPr>
          <a:lstStyle/>
          <a:p>
            <a:r>
              <a:rPr lang="en-US" sz="2400" b="1" dirty="0" smtClean="0">
                <a:solidFill>
                  <a:schemeClr val="bg1">
                    <a:lumMod val="95000"/>
                  </a:schemeClr>
                </a:solidFill>
                <a:latin typeface="Century Gothic" panose="020B0502020202020204" pitchFamily="34" charset="0"/>
              </a:rPr>
              <a:t>2) Ionized Ne spreads helically along field lines</a:t>
            </a:r>
            <a:endParaRPr lang="en-US" sz="2400" b="1" dirty="0">
              <a:solidFill>
                <a:schemeClr val="bg1">
                  <a:lumMod val="95000"/>
                </a:schemeClr>
              </a:solidFill>
              <a:latin typeface="Century Gothic" panose="020B0502020202020204" pitchFamily="34" charset="0"/>
            </a:endParaRPr>
          </a:p>
        </p:txBody>
      </p:sp>
      <p:sp>
        <p:nvSpPr>
          <p:cNvPr id="5" name="TextBox 4"/>
          <p:cNvSpPr txBox="1"/>
          <p:nvPr/>
        </p:nvSpPr>
        <p:spPr>
          <a:xfrm>
            <a:off x="461042" y="1398494"/>
            <a:ext cx="8029815" cy="1015663"/>
          </a:xfrm>
          <a:prstGeom prst="rect">
            <a:avLst/>
          </a:prstGeom>
          <a:noFill/>
        </p:spPr>
        <p:txBody>
          <a:bodyPr wrap="square" rtlCol="0">
            <a:spAutoFit/>
          </a:bodyPr>
          <a:lstStyle/>
          <a:p>
            <a:r>
              <a:rPr lang="en-US" sz="2000" dirty="0" smtClean="0"/>
              <a:t>Nozzle equation explains preferential HFS spreading:</a:t>
            </a:r>
          </a:p>
          <a:p>
            <a:endParaRPr lang="en-US" sz="2000" dirty="0"/>
          </a:p>
          <a:p>
            <a:endParaRPr lang="en-US" sz="2000" dirty="0"/>
          </a:p>
        </p:txBody>
      </p:sp>
      <p:graphicFrame>
        <p:nvGraphicFramePr>
          <p:cNvPr id="7" name="Object 6"/>
          <p:cNvGraphicFramePr>
            <a:graphicFrameLocks noChangeAspect="1"/>
          </p:cNvGraphicFramePr>
          <p:nvPr>
            <p:extLst>
              <p:ext uri="{D42A27DB-BD31-4B8C-83A1-F6EECF244321}">
                <p14:modId xmlns:p14="http://schemas.microsoft.com/office/powerpoint/2010/main" val="2144110375"/>
              </p:ext>
            </p:extLst>
          </p:nvPr>
        </p:nvGraphicFramePr>
        <p:xfrm>
          <a:off x="2364027" y="2018930"/>
          <a:ext cx="2541928" cy="508984"/>
        </p:xfrm>
        <a:graphic>
          <a:graphicData uri="http://schemas.openxmlformats.org/presentationml/2006/ole">
            <mc:AlternateContent xmlns:mc="http://schemas.openxmlformats.org/markup-compatibility/2006">
              <mc:Choice xmlns:v="urn:schemas-microsoft-com:vml" Requires="v">
                <p:oleObj spid="_x0000_s1026" name="Equation" r:id="rId3" imgW="1028520" imgH="203040" progId="Equation.3">
                  <p:embed/>
                </p:oleObj>
              </mc:Choice>
              <mc:Fallback>
                <p:oleObj name="Equation" r:id="rId3" imgW="1028520" imgH="203040" progId="Equation.3">
                  <p:embed/>
                  <p:pic>
                    <p:nvPicPr>
                      <p:cNvPr id="0" name=""/>
                      <p:cNvPicPr>
                        <a:picLocks noChangeAspect="1" noChangeArrowheads="1"/>
                      </p:cNvPicPr>
                      <p:nvPr/>
                    </p:nvPicPr>
                    <p:blipFill>
                      <a:blip r:embed="rId4"/>
                      <a:srcRect/>
                      <a:stretch>
                        <a:fillRect/>
                      </a:stretch>
                    </p:blipFill>
                    <p:spPr bwMode="auto">
                      <a:xfrm>
                        <a:off x="2364027" y="2018930"/>
                        <a:ext cx="2541928" cy="508984"/>
                      </a:xfrm>
                      <a:prstGeom prst="rect">
                        <a:avLst/>
                      </a:prstGeom>
                      <a:noFill/>
                    </p:spPr>
                  </p:pic>
                </p:oleObj>
              </mc:Fallback>
            </mc:AlternateContent>
          </a:graphicData>
        </a:graphic>
      </p:graphicFrame>
      <p:sp>
        <p:nvSpPr>
          <p:cNvPr id="37" name="TextBox 36"/>
          <p:cNvSpPr txBox="1"/>
          <p:nvPr/>
        </p:nvSpPr>
        <p:spPr>
          <a:xfrm>
            <a:off x="268941" y="2103060"/>
            <a:ext cx="1844168" cy="369332"/>
          </a:xfrm>
          <a:prstGeom prst="rect">
            <a:avLst/>
          </a:prstGeom>
          <a:noFill/>
        </p:spPr>
        <p:txBody>
          <a:bodyPr wrap="square" rtlCol="0">
            <a:spAutoFit/>
          </a:bodyPr>
          <a:lstStyle/>
          <a:p>
            <a:r>
              <a:rPr lang="en-US" dirty="0" smtClean="0">
                <a:solidFill>
                  <a:srgbClr val="FF0000"/>
                </a:solidFill>
              </a:rPr>
              <a:t>Continuity</a:t>
            </a:r>
            <a:endParaRPr lang="en-US" dirty="0">
              <a:solidFill>
                <a:srgbClr val="FF0000"/>
              </a:solidFill>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2684557748"/>
              </p:ext>
            </p:extLst>
          </p:nvPr>
        </p:nvGraphicFramePr>
        <p:xfrm>
          <a:off x="268941" y="2827125"/>
          <a:ext cx="2936875" cy="466725"/>
        </p:xfrm>
        <a:graphic>
          <a:graphicData uri="http://schemas.openxmlformats.org/presentationml/2006/ole">
            <mc:AlternateContent xmlns:mc="http://schemas.openxmlformats.org/markup-compatibility/2006">
              <mc:Choice xmlns:v="urn:schemas-microsoft-com:vml" Requires="v">
                <p:oleObj spid="_x0000_s1027" name="Equation" r:id="rId5" imgW="1079280" imgH="177480" progId="Equation.3">
                  <p:embed/>
                </p:oleObj>
              </mc:Choice>
              <mc:Fallback>
                <p:oleObj name="Equation" r:id="rId5" imgW="1079280" imgH="177480" progId="Equation.3">
                  <p:embed/>
                  <p:pic>
                    <p:nvPicPr>
                      <p:cNvPr id="0" name=""/>
                      <p:cNvPicPr>
                        <a:picLocks noChangeAspect="1" noChangeArrowheads="1"/>
                      </p:cNvPicPr>
                      <p:nvPr/>
                    </p:nvPicPr>
                    <p:blipFill>
                      <a:blip r:embed="rId6"/>
                      <a:srcRect/>
                      <a:stretch>
                        <a:fillRect/>
                      </a:stretch>
                    </p:blipFill>
                    <p:spPr bwMode="auto">
                      <a:xfrm>
                        <a:off x="268941" y="2827125"/>
                        <a:ext cx="2936875" cy="466725"/>
                      </a:xfrm>
                      <a:prstGeom prst="rect">
                        <a:avLst/>
                      </a:prstGeom>
                      <a:noFill/>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3484541282"/>
              </p:ext>
            </p:extLst>
          </p:nvPr>
        </p:nvGraphicFramePr>
        <p:xfrm>
          <a:off x="3578088" y="2601204"/>
          <a:ext cx="2464904" cy="866777"/>
        </p:xfrm>
        <a:graphic>
          <a:graphicData uri="http://schemas.openxmlformats.org/presentationml/2006/ole">
            <mc:AlternateContent xmlns:mc="http://schemas.openxmlformats.org/markup-compatibility/2006">
              <mc:Choice xmlns:v="urn:schemas-microsoft-com:vml" Requires="v">
                <p:oleObj spid="_x0000_s1028" name="Equation" r:id="rId7" imgW="1133640" imgH="420480" progId="Equation.3">
                  <p:embed/>
                </p:oleObj>
              </mc:Choice>
              <mc:Fallback>
                <p:oleObj name="Equation" r:id="rId7" imgW="1133640" imgH="420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8088" y="2601204"/>
                        <a:ext cx="2464904" cy="866777"/>
                      </a:xfrm>
                      <a:prstGeom prst="rect">
                        <a:avLst/>
                      </a:prstGeom>
                      <a:noFill/>
                    </p:spPr>
                  </p:pic>
                </p:oleObj>
              </mc:Fallback>
            </mc:AlternateContent>
          </a:graphicData>
        </a:graphic>
      </p:graphicFrame>
      <p:sp>
        <p:nvSpPr>
          <p:cNvPr id="42" name="TextBox 41"/>
          <p:cNvSpPr txBox="1"/>
          <p:nvPr/>
        </p:nvSpPr>
        <p:spPr>
          <a:xfrm>
            <a:off x="268941" y="3710074"/>
            <a:ext cx="1844168" cy="369332"/>
          </a:xfrm>
          <a:prstGeom prst="rect">
            <a:avLst/>
          </a:prstGeom>
          <a:noFill/>
        </p:spPr>
        <p:txBody>
          <a:bodyPr wrap="square" rtlCol="0">
            <a:spAutoFit/>
          </a:bodyPr>
          <a:lstStyle/>
          <a:p>
            <a:r>
              <a:rPr lang="en-US" dirty="0" smtClean="0">
                <a:solidFill>
                  <a:srgbClr val="FF0000"/>
                </a:solidFill>
              </a:rPr>
              <a:t>Momentum</a:t>
            </a:r>
            <a:endParaRPr lang="en-US" dirty="0">
              <a:solidFill>
                <a:srgbClr val="FF0000"/>
              </a:solidFill>
            </a:endParaRPr>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 name="Object 43"/>
          <p:cNvGraphicFramePr>
            <a:graphicFrameLocks noChangeAspect="1"/>
          </p:cNvGraphicFramePr>
          <p:nvPr>
            <p:extLst>
              <p:ext uri="{D42A27DB-BD31-4B8C-83A1-F6EECF244321}">
                <p14:modId xmlns:p14="http://schemas.microsoft.com/office/powerpoint/2010/main" val="352399642"/>
              </p:ext>
            </p:extLst>
          </p:nvPr>
        </p:nvGraphicFramePr>
        <p:xfrm>
          <a:off x="1848886" y="3554725"/>
          <a:ext cx="5813425" cy="568325"/>
        </p:xfrm>
        <a:graphic>
          <a:graphicData uri="http://schemas.openxmlformats.org/presentationml/2006/ole">
            <mc:AlternateContent xmlns:mc="http://schemas.openxmlformats.org/markup-compatibility/2006">
              <mc:Choice xmlns:v="urn:schemas-microsoft-com:vml" Requires="v">
                <p:oleObj spid="_x0000_s1029" name="Equation" r:id="rId9" imgW="2374560" imgH="241200" progId="Equation.3">
                  <p:embed/>
                </p:oleObj>
              </mc:Choice>
              <mc:Fallback>
                <p:oleObj name="Equation" r:id="rId9" imgW="2374560" imgH="241200" progId="Equation.3">
                  <p:embed/>
                  <p:pic>
                    <p:nvPicPr>
                      <p:cNvPr id="0" name=""/>
                      <p:cNvPicPr>
                        <a:picLocks noChangeAspect="1" noChangeArrowheads="1"/>
                      </p:cNvPicPr>
                      <p:nvPr/>
                    </p:nvPicPr>
                    <p:blipFill>
                      <a:blip r:embed="rId10"/>
                      <a:srcRect/>
                      <a:stretch>
                        <a:fillRect/>
                      </a:stretch>
                    </p:blipFill>
                    <p:spPr bwMode="auto">
                      <a:xfrm>
                        <a:off x="1848886" y="3554725"/>
                        <a:ext cx="5813425" cy="568325"/>
                      </a:xfrm>
                      <a:prstGeom prst="rect">
                        <a:avLst/>
                      </a:prstGeom>
                      <a:noFill/>
                    </p:spPr>
                  </p:pic>
                </p:oleObj>
              </mc:Fallback>
            </mc:AlternateContent>
          </a:graphicData>
        </a:graphic>
      </p:graphicFrame>
      <p:sp>
        <p:nvSpPr>
          <p:cNvPr id="4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0" name="Object 49"/>
          <p:cNvGraphicFramePr>
            <a:graphicFrameLocks noChangeAspect="1"/>
          </p:cNvGraphicFramePr>
          <p:nvPr>
            <p:extLst>
              <p:ext uri="{D42A27DB-BD31-4B8C-83A1-F6EECF244321}">
                <p14:modId xmlns:p14="http://schemas.microsoft.com/office/powerpoint/2010/main" val="243575073"/>
              </p:ext>
            </p:extLst>
          </p:nvPr>
        </p:nvGraphicFramePr>
        <p:xfrm>
          <a:off x="898141" y="4494792"/>
          <a:ext cx="2736850" cy="857250"/>
        </p:xfrm>
        <a:graphic>
          <a:graphicData uri="http://schemas.openxmlformats.org/presentationml/2006/ole">
            <mc:AlternateContent xmlns:mc="http://schemas.openxmlformats.org/markup-compatibility/2006">
              <mc:Choice xmlns:v="urn:schemas-microsoft-com:vml" Requires="v">
                <p:oleObj spid="_x0000_s1030" name="Equation" r:id="rId11" imgW="1358640" imgH="419040" progId="Equation.3">
                  <p:embed/>
                </p:oleObj>
              </mc:Choice>
              <mc:Fallback>
                <p:oleObj name="Equation" r:id="rId11" imgW="1358640" imgH="419040" progId="Equation.3">
                  <p:embed/>
                  <p:pic>
                    <p:nvPicPr>
                      <p:cNvPr id="0" name=""/>
                      <p:cNvPicPr>
                        <a:picLocks noChangeAspect="1" noChangeArrowheads="1"/>
                      </p:cNvPicPr>
                      <p:nvPr/>
                    </p:nvPicPr>
                    <p:blipFill>
                      <a:blip r:embed="rId12"/>
                      <a:srcRect/>
                      <a:stretch>
                        <a:fillRect/>
                      </a:stretch>
                    </p:blipFill>
                    <p:spPr bwMode="auto">
                      <a:xfrm>
                        <a:off x="898141" y="4494792"/>
                        <a:ext cx="2736850" cy="857250"/>
                      </a:xfrm>
                      <a:prstGeom prst="rect">
                        <a:avLst/>
                      </a:prstGeom>
                      <a:noFill/>
                    </p:spPr>
                  </p:pic>
                </p:oleObj>
              </mc:Fallback>
            </mc:AlternateContent>
          </a:graphicData>
        </a:graphic>
      </p:graphicFrame>
      <p:sp>
        <p:nvSpPr>
          <p:cNvPr id="52" name="TextBox 51"/>
          <p:cNvSpPr txBox="1"/>
          <p:nvPr/>
        </p:nvSpPr>
        <p:spPr>
          <a:xfrm>
            <a:off x="4039263" y="4603689"/>
            <a:ext cx="4782008" cy="646331"/>
          </a:xfrm>
          <a:prstGeom prst="rect">
            <a:avLst/>
          </a:prstGeom>
          <a:noFill/>
        </p:spPr>
        <p:txBody>
          <a:bodyPr wrap="square" rtlCol="0">
            <a:spAutoFit/>
          </a:bodyPr>
          <a:lstStyle/>
          <a:p>
            <a:r>
              <a:rPr lang="en-US" dirty="0" smtClean="0"/>
              <a:t>Flow starts at M&lt;1, is thwarted where dB/B&lt;0, accelerates where dB/B&gt;0</a:t>
            </a:r>
            <a:endParaRPr lang="en-US" dirty="0"/>
          </a:p>
        </p:txBody>
      </p:sp>
    </p:spTree>
    <p:extLst>
      <p:ext uri="{BB962C8B-B14F-4D97-AF65-F5344CB8AC3E}">
        <p14:creationId xmlns:p14="http://schemas.microsoft.com/office/powerpoint/2010/main" val="276863126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521" y="245889"/>
            <a:ext cx="8782850" cy="461665"/>
          </a:xfrm>
          <a:prstGeom prst="rect">
            <a:avLst/>
          </a:prstGeom>
          <a:noFill/>
        </p:spPr>
        <p:txBody>
          <a:bodyPr wrap="square" rtlCol="0">
            <a:spAutoFit/>
          </a:bodyPr>
          <a:lstStyle/>
          <a:p>
            <a:r>
              <a:rPr lang="en-US" sz="2400" b="1" dirty="0" smtClean="0">
                <a:solidFill>
                  <a:schemeClr val="bg1">
                    <a:lumMod val="95000"/>
                  </a:schemeClr>
                </a:solidFill>
                <a:latin typeface="Century Gothic" panose="020B0502020202020204" pitchFamily="34" charset="0"/>
              </a:rPr>
              <a:t>3) MHD modes grow and saturate </a:t>
            </a:r>
            <a:r>
              <a:rPr lang="en-US" sz="2400" b="1" dirty="0" smtClean="0">
                <a:solidFill>
                  <a:schemeClr val="bg1">
                    <a:lumMod val="95000"/>
                  </a:schemeClr>
                </a:solidFill>
                <a:latin typeface="Century Gothic" panose="020B0502020202020204" pitchFamily="34" charset="0"/>
                <a:sym typeface="Wingdings" panose="05000000000000000000" pitchFamily="2" charset="2"/>
              </a:rPr>
              <a:t> core thermal quench</a:t>
            </a:r>
            <a:endParaRPr lang="en-US" sz="2400" b="1" dirty="0">
              <a:solidFill>
                <a:schemeClr val="bg1">
                  <a:lumMod val="95000"/>
                </a:schemeClr>
              </a:solidFill>
              <a:latin typeface="Century Gothic" panose="020B0502020202020204" pitchFamily="34" charset="0"/>
            </a:endParaRPr>
          </a:p>
        </p:txBody>
      </p:sp>
      <p:pic>
        <p:nvPicPr>
          <p:cNvPr id="5" name="Slide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84200" y="1311766"/>
            <a:ext cx="5472835" cy="4227941"/>
          </a:xfrm>
          <a:prstGeom prst="rect">
            <a:avLst/>
          </a:prstGeom>
        </p:spPr>
      </p:pic>
      <p:sp>
        <p:nvSpPr>
          <p:cNvPr id="6" name="TextBox 5"/>
          <p:cNvSpPr txBox="1"/>
          <p:nvPr/>
        </p:nvSpPr>
        <p:spPr>
          <a:xfrm>
            <a:off x="5532504" y="1948408"/>
            <a:ext cx="3388659" cy="1477328"/>
          </a:xfrm>
          <a:prstGeom prst="rect">
            <a:avLst/>
          </a:prstGeom>
          <a:noFill/>
        </p:spPr>
        <p:txBody>
          <a:bodyPr wrap="square" rtlCol="0">
            <a:spAutoFit/>
          </a:bodyPr>
          <a:lstStyle/>
          <a:p>
            <a:r>
              <a:rPr lang="en-US" dirty="0" smtClean="0"/>
              <a:t>m=1/n=1 mode primarily responsible for core TQ, dumps core heat to the radiating edge asymmetrically by convection, not conduction </a:t>
            </a:r>
          </a:p>
        </p:txBody>
      </p:sp>
    </p:spTree>
    <p:extLst>
      <p:ext uri="{BB962C8B-B14F-4D97-AF65-F5344CB8AC3E}">
        <p14:creationId xmlns:p14="http://schemas.microsoft.com/office/powerpoint/2010/main" val="3466564661"/>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051" y="185772"/>
            <a:ext cx="8782850" cy="461665"/>
          </a:xfrm>
          <a:prstGeom prst="rect">
            <a:avLst/>
          </a:prstGeom>
          <a:noFill/>
        </p:spPr>
        <p:txBody>
          <a:bodyPr wrap="square" rtlCol="0">
            <a:spAutoFit/>
          </a:bodyPr>
          <a:lstStyle/>
          <a:p>
            <a:r>
              <a:rPr lang="en-US" sz="2400" b="1" dirty="0" smtClean="0">
                <a:solidFill>
                  <a:schemeClr val="bg1">
                    <a:lumMod val="95000"/>
                  </a:schemeClr>
                </a:solidFill>
                <a:latin typeface="Century Gothic" panose="020B0502020202020204" pitchFamily="34" charset="0"/>
              </a:rPr>
              <a:t>3) MHD modes grow and saturate </a:t>
            </a:r>
            <a:r>
              <a:rPr lang="en-US" sz="2400" b="1" dirty="0" smtClean="0">
                <a:solidFill>
                  <a:schemeClr val="bg1">
                    <a:lumMod val="95000"/>
                  </a:schemeClr>
                </a:solidFill>
                <a:latin typeface="Century Gothic" panose="020B0502020202020204" pitchFamily="34" charset="0"/>
                <a:sym typeface="Wingdings" panose="05000000000000000000" pitchFamily="2" charset="2"/>
              </a:rPr>
              <a:t> core thermal quench</a:t>
            </a:r>
            <a:endParaRPr lang="en-US" sz="2400" b="1" dirty="0">
              <a:solidFill>
                <a:schemeClr val="bg1">
                  <a:lumMod val="95000"/>
                </a:schemeClr>
              </a:solidFill>
              <a:latin typeface="Century Gothic" panose="020B0502020202020204"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99280" y="1114217"/>
            <a:ext cx="2417295" cy="2202424"/>
          </a:xfrm>
          <a:prstGeom prst="rect">
            <a:avLst/>
          </a:prstGeom>
          <a:noFill/>
          <a:ln w="9525">
            <a:noFill/>
            <a:miter lim="800000"/>
            <a:headEnd/>
            <a:tailEnd/>
          </a:ln>
        </p:spPr>
      </p:pic>
      <p:sp>
        <p:nvSpPr>
          <p:cNvPr id="6" name="Right Arrow 5"/>
          <p:cNvSpPr/>
          <p:nvPr/>
        </p:nvSpPr>
        <p:spPr>
          <a:xfrm>
            <a:off x="72634" y="1995133"/>
            <a:ext cx="838200" cy="609600"/>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MGI</a:t>
            </a:r>
            <a:endParaRPr lang="en-US" b="1" dirty="0">
              <a:solidFill>
                <a:schemeClr val="bg1"/>
              </a:solidFill>
            </a:endParaRPr>
          </a:p>
        </p:txBody>
      </p:sp>
      <p:sp>
        <p:nvSpPr>
          <p:cNvPr id="7" name="Right Arrow 6"/>
          <p:cNvSpPr/>
          <p:nvPr/>
        </p:nvSpPr>
        <p:spPr>
          <a:xfrm>
            <a:off x="1501336" y="1913494"/>
            <a:ext cx="1295400" cy="609600"/>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m/n=1/1 </a:t>
            </a:r>
            <a:endParaRPr lang="en-US" b="1" dirty="0">
              <a:solidFill>
                <a:schemeClr val="bg1"/>
              </a:solidFill>
            </a:endParaRPr>
          </a:p>
        </p:txBody>
      </p:sp>
      <p:sp>
        <p:nvSpPr>
          <p:cNvPr id="8" name="TextBox 7"/>
          <p:cNvSpPr txBox="1"/>
          <p:nvPr/>
        </p:nvSpPr>
        <p:spPr>
          <a:xfrm>
            <a:off x="90897" y="1761303"/>
            <a:ext cx="990600" cy="461665"/>
          </a:xfrm>
          <a:prstGeom prst="rect">
            <a:avLst/>
          </a:prstGeom>
          <a:noFill/>
        </p:spPr>
        <p:txBody>
          <a:bodyPr wrap="square" rtlCol="0">
            <a:spAutoFit/>
          </a:bodyPr>
          <a:lstStyle/>
          <a:p>
            <a:r>
              <a:rPr lang="en-US" sz="2400" b="1" dirty="0" smtClean="0"/>
              <a:t>180</a:t>
            </a:r>
            <a:r>
              <a:rPr lang="en-US" sz="2400" b="1" dirty="0" smtClean="0">
                <a:latin typeface="Times New Roman"/>
                <a:cs typeface="Times New Roman"/>
              </a:rPr>
              <a:t>º</a:t>
            </a:r>
            <a:endParaRPr lang="en-US" sz="2400" b="1" dirty="0"/>
          </a:p>
        </p:txBody>
      </p:sp>
      <p:sp>
        <p:nvSpPr>
          <p:cNvPr id="9" name="TextBox 8"/>
          <p:cNvSpPr txBox="1"/>
          <p:nvPr/>
        </p:nvSpPr>
        <p:spPr>
          <a:xfrm>
            <a:off x="3185994" y="1929074"/>
            <a:ext cx="685800" cy="461665"/>
          </a:xfrm>
          <a:prstGeom prst="rect">
            <a:avLst/>
          </a:prstGeom>
          <a:noFill/>
        </p:spPr>
        <p:txBody>
          <a:bodyPr wrap="square" rtlCol="0">
            <a:spAutoFit/>
          </a:bodyPr>
          <a:lstStyle/>
          <a:p>
            <a:r>
              <a:rPr lang="en-US" sz="2400" b="1" dirty="0" smtClean="0"/>
              <a:t>0</a:t>
            </a:r>
            <a:r>
              <a:rPr lang="en-US" sz="2400" b="1" dirty="0" smtClean="0">
                <a:latin typeface="Times New Roman"/>
                <a:cs typeface="Times New Roman"/>
              </a:rPr>
              <a:t>º</a:t>
            </a:r>
            <a:endParaRPr lang="en-US" sz="2400" b="1" dirty="0"/>
          </a:p>
        </p:txBody>
      </p:sp>
      <p:sp>
        <p:nvSpPr>
          <p:cNvPr id="10" name="TextBox 9"/>
          <p:cNvSpPr txBox="1"/>
          <p:nvPr/>
        </p:nvSpPr>
        <p:spPr>
          <a:xfrm>
            <a:off x="3847131" y="1277908"/>
            <a:ext cx="4938290" cy="1200329"/>
          </a:xfrm>
          <a:prstGeom prst="rect">
            <a:avLst/>
          </a:prstGeom>
          <a:noFill/>
        </p:spPr>
        <p:txBody>
          <a:bodyPr wrap="square" rtlCol="0">
            <a:spAutoFit/>
          </a:bodyPr>
          <a:lstStyle/>
          <a:p>
            <a:r>
              <a:rPr lang="en-US" dirty="0" smtClean="0"/>
              <a:t>Absent plasma rotation, 1/1 mode dumps core heat directly away from gas injection location</a:t>
            </a:r>
            <a:r>
              <a:rPr lang="en-US" dirty="0" smtClean="0">
                <a:sym typeface="Wingdings" panose="05000000000000000000" pitchFamily="2" charset="2"/>
              </a:rPr>
              <a:t> counterintuitive result that radiation is peaked 180⁰ away from gas jet</a:t>
            </a:r>
            <a:endParaRPr lang="en-US" dirty="0" smtClean="0"/>
          </a:p>
        </p:txBody>
      </p:sp>
      <p:pic>
        <p:nvPicPr>
          <p:cNvPr id="11" name="Picture 2"/>
          <p:cNvPicPr>
            <a:picLocks noChangeAspect="1" noChangeArrowheads="1"/>
          </p:cNvPicPr>
          <p:nvPr/>
        </p:nvPicPr>
        <p:blipFill rotWithShape="1">
          <a:blip r:embed="rId3" cstate="print"/>
          <a:srcRect l="412" t="-628" r="-412" b="30775"/>
          <a:stretch/>
        </p:blipFill>
        <p:spPr bwMode="auto">
          <a:xfrm>
            <a:off x="3657599" y="2961037"/>
            <a:ext cx="4495541" cy="3086297"/>
          </a:xfrm>
          <a:prstGeom prst="rect">
            <a:avLst/>
          </a:prstGeom>
          <a:noFill/>
          <a:ln w="9525">
            <a:noFill/>
            <a:miter lim="800000"/>
            <a:headEnd/>
            <a:tailEnd/>
          </a:ln>
        </p:spPr>
      </p:pic>
      <p:sp>
        <p:nvSpPr>
          <p:cNvPr id="13" name="Right Arrow 12"/>
          <p:cNvSpPr/>
          <p:nvPr/>
        </p:nvSpPr>
        <p:spPr>
          <a:xfrm>
            <a:off x="2038738" y="3940714"/>
            <a:ext cx="1885902" cy="1146746"/>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Temperature contours</a:t>
            </a:r>
            <a:endParaRPr lang="en-US" b="1" dirty="0"/>
          </a:p>
        </p:txBody>
      </p:sp>
      <p:cxnSp>
        <p:nvCxnSpPr>
          <p:cNvPr id="14" name="Straight Arrow Connector 13"/>
          <p:cNvCxnSpPr/>
          <p:nvPr/>
        </p:nvCxnSpPr>
        <p:spPr>
          <a:xfrm flipH="1">
            <a:off x="6316276" y="4775851"/>
            <a:ext cx="354696" cy="636089"/>
          </a:xfrm>
          <a:prstGeom prst="straightConnector1">
            <a:avLst/>
          </a:prstGeom>
          <a:ln w="762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701163" y="3645610"/>
            <a:ext cx="400776" cy="528857"/>
          </a:xfrm>
          <a:prstGeom prst="straightConnector1">
            <a:avLst/>
          </a:prstGeom>
          <a:ln w="762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50500" y="5908118"/>
            <a:ext cx="654884" cy="461665"/>
          </a:xfrm>
          <a:prstGeom prst="rect">
            <a:avLst/>
          </a:prstGeom>
          <a:noFill/>
        </p:spPr>
        <p:txBody>
          <a:bodyPr wrap="square" rtlCol="0">
            <a:spAutoFit/>
          </a:bodyPr>
          <a:lstStyle/>
          <a:p>
            <a:pPr algn="ctr"/>
            <a:r>
              <a:rPr lang="en-US" sz="2400" b="1" dirty="0" smtClean="0"/>
              <a:t>15</a:t>
            </a:r>
            <a:r>
              <a:rPr lang="en-US" sz="2400" b="1" dirty="0" smtClean="0">
                <a:latin typeface="Times New Roman"/>
                <a:cs typeface="Times New Roman"/>
              </a:rPr>
              <a:t>º</a:t>
            </a:r>
            <a:endParaRPr lang="en-US" sz="2400" b="1" dirty="0"/>
          </a:p>
        </p:txBody>
      </p:sp>
      <p:sp>
        <p:nvSpPr>
          <p:cNvPr id="17" name="TextBox 16"/>
          <p:cNvSpPr txBox="1"/>
          <p:nvPr/>
        </p:nvSpPr>
        <p:spPr>
          <a:xfrm>
            <a:off x="4118642" y="5899093"/>
            <a:ext cx="1174608" cy="461665"/>
          </a:xfrm>
          <a:prstGeom prst="rect">
            <a:avLst/>
          </a:prstGeom>
          <a:noFill/>
        </p:spPr>
        <p:txBody>
          <a:bodyPr wrap="square" rtlCol="0">
            <a:spAutoFit/>
          </a:bodyPr>
          <a:lstStyle/>
          <a:p>
            <a:pPr algn="ctr"/>
            <a:r>
              <a:rPr lang="en-US" sz="2400" b="1" dirty="0" smtClean="0"/>
              <a:t>135</a:t>
            </a:r>
            <a:r>
              <a:rPr lang="en-US" sz="2400" b="1" dirty="0" smtClean="0">
                <a:latin typeface="Times New Roman"/>
                <a:cs typeface="Times New Roman"/>
              </a:rPr>
              <a:t>º</a:t>
            </a:r>
            <a:endParaRPr lang="en-US" sz="2400" b="1" dirty="0"/>
          </a:p>
        </p:txBody>
      </p:sp>
      <p:sp>
        <p:nvSpPr>
          <p:cNvPr id="30" name="Left Arrow 29"/>
          <p:cNvSpPr/>
          <p:nvPr/>
        </p:nvSpPr>
        <p:spPr>
          <a:xfrm rot="20385361">
            <a:off x="7301964" y="3258124"/>
            <a:ext cx="1251614" cy="458033"/>
          </a:xfrm>
          <a:prstGeom prst="lef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MEDUSA</a:t>
            </a:r>
            <a:endParaRPr lang="en-US" b="1" dirty="0">
              <a:solidFill>
                <a:schemeClr val="bg1"/>
              </a:solidFill>
            </a:endParaRPr>
          </a:p>
        </p:txBody>
      </p:sp>
    </p:spTree>
    <p:extLst>
      <p:ext uri="{BB962C8B-B14F-4D97-AF65-F5344CB8AC3E}">
        <p14:creationId xmlns:p14="http://schemas.microsoft.com/office/powerpoint/2010/main" val="5953126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7" y="238205"/>
            <a:ext cx="7438145" cy="461665"/>
          </a:xfrm>
          <a:prstGeom prst="rect">
            <a:avLst/>
          </a:prstGeom>
          <a:noFill/>
        </p:spPr>
        <p:txBody>
          <a:bodyPr wrap="square" rtlCol="0">
            <a:spAutoFit/>
          </a:bodyPr>
          <a:lstStyle/>
          <a:p>
            <a:r>
              <a:rPr lang="en-US" sz="2400" b="1" dirty="0" smtClean="0">
                <a:solidFill>
                  <a:schemeClr val="bg1">
                    <a:lumMod val="95000"/>
                  </a:schemeClr>
                </a:solidFill>
                <a:latin typeface="Century Gothic" panose="020B0502020202020204" pitchFamily="34" charset="0"/>
              </a:rPr>
              <a:t>Outline</a:t>
            </a:r>
            <a:endParaRPr lang="en-US" sz="2400" b="1" dirty="0">
              <a:solidFill>
                <a:schemeClr val="bg1">
                  <a:lumMod val="95000"/>
                </a:schemeClr>
              </a:solidFill>
              <a:latin typeface="Century Gothic" panose="020B0502020202020204" pitchFamily="34" charset="0"/>
            </a:endParaRPr>
          </a:p>
        </p:txBody>
      </p:sp>
      <p:sp>
        <p:nvSpPr>
          <p:cNvPr id="5" name="TextBox 4"/>
          <p:cNvSpPr txBox="1"/>
          <p:nvPr/>
        </p:nvSpPr>
        <p:spPr>
          <a:xfrm>
            <a:off x="384202" y="1306286"/>
            <a:ext cx="8221916" cy="4247317"/>
          </a:xfrm>
          <a:prstGeom prst="rect">
            <a:avLst/>
          </a:prstGeom>
          <a:noFill/>
        </p:spPr>
        <p:txBody>
          <a:bodyPr wrap="square" rtlCol="0">
            <a:spAutoFit/>
          </a:bodyPr>
          <a:lstStyle/>
          <a:p>
            <a:pPr marL="342900" indent="-342900">
              <a:buAutoNum type="arabicPeriod"/>
            </a:pPr>
            <a:r>
              <a:rPr lang="en-US" dirty="0" smtClean="0">
                <a:solidFill>
                  <a:schemeClr val="bg1">
                    <a:lumMod val="85000"/>
                  </a:schemeClr>
                </a:solidFill>
              </a:rPr>
              <a:t>Overview of MHD, radiation asymmetry, and impurity spreading results from non-rotating NIMROD MGI simulations</a:t>
            </a:r>
          </a:p>
          <a:p>
            <a:pPr marL="342900" indent="-342900">
              <a:buAutoNum type="arabicPeriod"/>
            </a:pPr>
            <a:endParaRPr lang="en-US" dirty="0">
              <a:solidFill>
                <a:schemeClr val="bg1">
                  <a:lumMod val="85000"/>
                </a:schemeClr>
              </a:solidFill>
            </a:endParaRPr>
          </a:p>
          <a:p>
            <a:pPr marL="342900" indent="-342900">
              <a:buAutoNum type="arabicPeriod"/>
            </a:pPr>
            <a:r>
              <a:rPr lang="en-US" dirty="0" smtClean="0"/>
              <a:t>DIII-D observations regarding the role of toroidal rotation in MGI experiments</a:t>
            </a:r>
          </a:p>
          <a:p>
            <a:pPr marL="342900" indent="-342900">
              <a:buAutoNum type="arabicPeriod"/>
            </a:pPr>
            <a:endParaRPr lang="en-US" dirty="0">
              <a:solidFill>
                <a:schemeClr val="bg1">
                  <a:lumMod val="85000"/>
                </a:schemeClr>
              </a:solidFill>
            </a:endParaRPr>
          </a:p>
          <a:p>
            <a:pPr marL="342900" indent="-342900">
              <a:buAutoNum type="arabicPeriod"/>
            </a:pPr>
            <a:r>
              <a:rPr lang="en-US" dirty="0" smtClean="0">
                <a:solidFill>
                  <a:schemeClr val="bg1">
                    <a:lumMod val="85000"/>
                  </a:schemeClr>
                </a:solidFill>
              </a:rPr>
              <a:t>Results from NIMROD simulations with rotation</a:t>
            </a:r>
          </a:p>
          <a:p>
            <a:pPr marL="342900" indent="-342900">
              <a:buAutoNum type="arabicPeriod"/>
            </a:pPr>
            <a:endParaRPr lang="en-US" dirty="0">
              <a:solidFill>
                <a:schemeClr val="bg1">
                  <a:lumMod val="85000"/>
                </a:schemeClr>
              </a:solidFill>
            </a:endParaRPr>
          </a:p>
          <a:p>
            <a:pPr marL="742950" lvl="1" indent="-285750">
              <a:buFont typeface="Wingdings" panose="05000000000000000000" pitchFamily="2" charset="2"/>
              <a:buChar char="à"/>
            </a:pPr>
            <a:r>
              <a:rPr lang="en-US" dirty="0" smtClean="0">
                <a:solidFill>
                  <a:schemeClr val="bg1">
                    <a:lumMod val="85000"/>
                  </a:schemeClr>
                </a:solidFill>
                <a:sym typeface="Wingdings" panose="05000000000000000000" pitchFamily="2" charset="2"/>
              </a:rPr>
              <a:t>Evolution of the rotation profile</a:t>
            </a:r>
          </a:p>
          <a:p>
            <a:pPr marL="742950" lvl="1" indent="-285750">
              <a:buFont typeface="Wingdings" panose="05000000000000000000" pitchFamily="2" charset="2"/>
              <a:buChar char="à"/>
            </a:pPr>
            <a:endParaRPr lang="en-US" dirty="0">
              <a:solidFill>
                <a:schemeClr val="bg1">
                  <a:lumMod val="85000"/>
                </a:schemeClr>
              </a:solidFill>
              <a:sym typeface="Wingdings" panose="05000000000000000000" pitchFamily="2" charset="2"/>
            </a:endParaRPr>
          </a:p>
          <a:p>
            <a:pPr marL="742950" lvl="1" indent="-285750">
              <a:buFont typeface="Wingdings" panose="05000000000000000000" pitchFamily="2" charset="2"/>
              <a:buChar char="à"/>
            </a:pPr>
            <a:r>
              <a:rPr lang="en-US" dirty="0" smtClean="0">
                <a:solidFill>
                  <a:schemeClr val="bg1">
                    <a:lumMod val="85000"/>
                  </a:schemeClr>
                </a:solidFill>
                <a:sym typeface="Wingdings" panose="05000000000000000000" pitchFamily="2" charset="2"/>
              </a:rPr>
              <a:t>Effect on impurity spreading </a:t>
            </a:r>
          </a:p>
          <a:p>
            <a:pPr marL="742950" lvl="1" indent="-285750">
              <a:buFont typeface="Wingdings" panose="05000000000000000000" pitchFamily="2" charset="2"/>
              <a:buChar char="à"/>
            </a:pPr>
            <a:endParaRPr lang="en-US" dirty="0">
              <a:solidFill>
                <a:schemeClr val="bg1">
                  <a:lumMod val="85000"/>
                </a:schemeClr>
              </a:solidFill>
              <a:sym typeface="Wingdings" panose="05000000000000000000" pitchFamily="2" charset="2"/>
            </a:endParaRPr>
          </a:p>
          <a:p>
            <a:pPr marL="742950" lvl="1" indent="-285750">
              <a:buFont typeface="Wingdings" panose="05000000000000000000" pitchFamily="2" charset="2"/>
              <a:buChar char="à"/>
            </a:pPr>
            <a:r>
              <a:rPr lang="en-US" dirty="0" smtClean="0">
                <a:solidFill>
                  <a:schemeClr val="bg1">
                    <a:lumMod val="85000"/>
                  </a:schemeClr>
                </a:solidFill>
                <a:sym typeface="Wingdings" panose="05000000000000000000" pitchFamily="2" charset="2"/>
              </a:rPr>
              <a:t>Effect on radiation peaking</a:t>
            </a:r>
          </a:p>
          <a:p>
            <a:pPr marL="742950" lvl="1" indent="-285750">
              <a:buFont typeface="Wingdings" panose="05000000000000000000" pitchFamily="2" charset="2"/>
              <a:buChar char="à"/>
            </a:pPr>
            <a:endParaRPr lang="en-US" dirty="0" smtClean="0">
              <a:solidFill>
                <a:schemeClr val="bg1">
                  <a:lumMod val="85000"/>
                </a:schemeClr>
              </a:solidFill>
              <a:sym typeface="Wingdings" panose="05000000000000000000" pitchFamily="2" charset="2"/>
            </a:endParaRPr>
          </a:p>
          <a:p>
            <a:pPr marL="342900" indent="-342900">
              <a:buFont typeface="+mj-lt"/>
              <a:buAutoNum type="arabicPeriod"/>
            </a:pPr>
            <a:r>
              <a:rPr lang="en-US" dirty="0" smtClean="0">
                <a:solidFill>
                  <a:schemeClr val="bg1">
                    <a:lumMod val="85000"/>
                  </a:schemeClr>
                </a:solidFill>
                <a:sym typeface="Wingdings" panose="05000000000000000000" pitchFamily="2" charset="2"/>
              </a:rPr>
              <a:t>Summary</a:t>
            </a:r>
            <a:r>
              <a:rPr lang="en-US" dirty="0" smtClean="0">
                <a:solidFill>
                  <a:schemeClr val="bg1">
                    <a:lumMod val="85000"/>
                  </a:schemeClr>
                </a:solidFill>
              </a:rPr>
              <a:t> and Future Work</a:t>
            </a:r>
            <a:endParaRPr lang="en-US" dirty="0">
              <a:solidFill>
                <a:schemeClr val="bg1">
                  <a:lumMod val="85000"/>
                </a:schemeClr>
              </a:solidFill>
            </a:endParaRPr>
          </a:p>
        </p:txBody>
      </p:sp>
    </p:spTree>
    <p:extLst>
      <p:ext uri="{BB962C8B-B14F-4D97-AF65-F5344CB8AC3E}">
        <p14:creationId xmlns:p14="http://schemas.microsoft.com/office/powerpoint/2010/main" val="3633185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UCS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CSD" id="{4FE02E61-D815-47CF-AB20-F0E75FCCF187}" vid="{0AF0EC80-A001-46A0-B99A-E1D192956B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UCSD</Template>
  <TotalTime>1863</TotalTime>
  <Words>882</Words>
  <Application>Microsoft Office PowerPoint</Application>
  <PresentationFormat>On-screen Show (4:3)</PresentationFormat>
  <Paragraphs>148</Paragraphs>
  <Slides>20</Slides>
  <Notes>1</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Century Gothic</vt:lpstr>
      <vt:lpstr>Wingdings</vt:lpstr>
      <vt:lpstr>Symbol</vt:lpstr>
      <vt:lpstr>Calibri</vt:lpstr>
      <vt:lpstr>Arial</vt:lpstr>
      <vt:lpstr>Copperplate Gothic Bold</vt:lpstr>
      <vt:lpstr>Times New Roman</vt:lpstr>
      <vt:lpstr>Arial Rounded MT Bold</vt:lpstr>
      <vt:lpstr>UCSD</vt:lpstr>
      <vt:lpstr>Equation</vt:lpstr>
      <vt:lpstr>Rotation effects in MGI rapid shutdown simulations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Rotation effects in MGI rapid shutdown simulations</dc:title>
  <dc:creator>Val Izzo</dc:creator>
  <cp:lastModifiedBy>Val Izzo</cp:lastModifiedBy>
  <cp:revision>36</cp:revision>
  <dcterms:created xsi:type="dcterms:W3CDTF">2015-07-01T16:00:27Z</dcterms:created>
  <dcterms:modified xsi:type="dcterms:W3CDTF">2015-07-13T18:51:00Z</dcterms:modified>
</cp:coreProperties>
</file>