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96" r:id="rId3"/>
    <p:sldId id="295" r:id="rId4"/>
    <p:sldId id="266" r:id="rId5"/>
    <p:sldId id="293" r:id="rId6"/>
    <p:sldId id="267" r:id="rId7"/>
    <p:sldId id="283" r:id="rId8"/>
    <p:sldId id="265" r:id="rId9"/>
    <p:sldId id="280" r:id="rId10"/>
    <p:sldId id="282" r:id="rId11"/>
    <p:sldId id="291" r:id="rId12"/>
    <p:sldId id="299" r:id="rId13"/>
    <p:sldId id="308" r:id="rId14"/>
    <p:sldId id="297" r:id="rId15"/>
    <p:sldId id="306" r:id="rId16"/>
    <p:sldId id="300" r:id="rId17"/>
    <p:sldId id="276" r:id="rId18"/>
    <p:sldId id="307" r:id="rId19"/>
    <p:sldId id="281" r:id="rId20"/>
    <p:sldId id="301" r:id="rId21"/>
    <p:sldId id="302" r:id="rId22"/>
    <p:sldId id="303" r:id="rId23"/>
    <p:sldId id="304" r:id="rId24"/>
    <p:sldId id="298" r:id="rId25"/>
    <p:sldId id="30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5C"/>
    <a:srgbClr val="0070C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595" autoAdjust="0"/>
  </p:normalViewPr>
  <p:slideViewPr>
    <p:cSldViewPr>
      <p:cViewPr>
        <p:scale>
          <a:sx n="60" d="100"/>
          <a:sy n="60" d="100"/>
        </p:scale>
        <p:origin x="-1308" y="-168"/>
      </p:cViewPr>
      <p:guideLst>
        <p:guide orient="horz" pos="576"/>
        <p:guide pos="4032"/>
      </p:guideLst>
    </p:cSldViewPr>
  </p:slideViewPr>
  <p:outlineViewPr>
    <p:cViewPr>
      <p:scale>
        <a:sx n="33" d="100"/>
        <a:sy n="33" d="100"/>
      </p:scale>
      <p:origin x="0" y="861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650A8-2772-47F9-8071-4EAE74C3E3A7}" type="datetimeFigureOut">
              <a:rPr lang="en-US" smtClean="0"/>
              <a:t>7/15/2015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AC906B-43BA-4CDF-ABBB-0142A40363ED}" type="slidenum">
              <a:rPr lang="en-US" smtClean="0"/>
              <a:t>‹#›</a:t>
            </a:fld>
            <a:endParaRPr lang="en-US"/>
          </a:p>
        </p:txBody>
      </p:sp>
    </p:spTree>
    <p:extLst>
      <p:ext uri="{BB962C8B-B14F-4D97-AF65-F5344CB8AC3E}">
        <p14:creationId xmlns:p14="http://schemas.microsoft.com/office/powerpoint/2010/main" val="289969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188AD-C983-EA40-87E5-1C901C9761D7}" type="slidenum">
              <a:rPr lang="en-US" smtClean="0"/>
              <a:t>7</a:t>
            </a:fld>
            <a:endParaRPr lang="en-US"/>
          </a:p>
        </p:txBody>
      </p:sp>
    </p:spTree>
    <p:extLst>
      <p:ext uri="{BB962C8B-B14F-4D97-AF65-F5344CB8AC3E}">
        <p14:creationId xmlns:p14="http://schemas.microsoft.com/office/powerpoint/2010/main" val="308429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a:t>
            </a:r>
            <a:r>
              <a:rPr lang="en-US" sz="1200" kern="1200" baseline="0" dirty="0" smtClean="0">
                <a:solidFill>
                  <a:schemeClr val="tx1"/>
                </a:solidFill>
                <a:effectLst/>
                <a:latin typeface="+mn-lt"/>
                <a:ea typeface="+mn-ea"/>
                <a:cs typeface="+mn-cs"/>
              </a:rPr>
              <a:t> 2007 FSP plan: </a:t>
            </a:r>
            <a:r>
              <a:rPr lang="en-US" sz="1200" kern="1200" dirty="0" smtClean="0">
                <a:solidFill>
                  <a:schemeClr val="tx1"/>
                </a:solidFill>
                <a:effectLst/>
                <a:latin typeface="+mn-lt"/>
                <a:ea typeface="+mn-ea"/>
                <a:cs typeface="+mn-cs"/>
              </a:rPr>
              <a:t>The primary role of simulations at the </a:t>
            </a:r>
            <a:r>
              <a:rPr lang="en-US" sz="1200" kern="1200" dirty="0" err="1" smtClean="0">
                <a:solidFill>
                  <a:schemeClr val="tx1"/>
                </a:solidFill>
                <a:effectLst/>
                <a:latin typeface="+mn-lt"/>
                <a:ea typeface="+mn-ea"/>
                <a:cs typeface="+mn-cs"/>
              </a:rPr>
              <a:t>petascale</a:t>
            </a:r>
            <a:r>
              <a:rPr lang="en-US" sz="1200" kern="1200" dirty="0" smtClean="0">
                <a:solidFill>
                  <a:schemeClr val="tx1"/>
                </a:solidFill>
                <a:effectLst/>
                <a:latin typeface="+mn-lt"/>
                <a:ea typeface="+mn-ea"/>
                <a:cs typeface="+mn-cs"/>
              </a:rPr>
              <a:t> level in the Fusion Simulation Program will be in off-line computations based on high fidelity, full-dimensional formulations, to produce quantitatively accurate results that will inform the design and operation of expensive experimental systems, such as ITER, and will flow into the construction of more affordable reduced-order models. </a:t>
            </a:r>
            <a:endParaRPr lang="en-US" dirty="0"/>
          </a:p>
        </p:txBody>
      </p:sp>
      <p:sp>
        <p:nvSpPr>
          <p:cNvPr id="4" name="Slide Number Placeholder 3"/>
          <p:cNvSpPr>
            <a:spLocks noGrp="1"/>
          </p:cNvSpPr>
          <p:nvPr>
            <p:ph type="sldNum" sz="quarter" idx="10"/>
          </p:nvPr>
        </p:nvSpPr>
        <p:spPr/>
        <p:txBody>
          <a:bodyPr/>
          <a:lstStyle/>
          <a:p>
            <a:fld id="{31AC906B-43BA-4CDF-ABBB-0142A40363ED}" type="slidenum">
              <a:rPr lang="en-US" smtClean="0"/>
              <a:t>10</a:t>
            </a:fld>
            <a:endParaRPr lang="en-US"/>
          </a:p>
        </p:txBody>
      </p:sp>
    </p:spTree>
    <p:extLst>
      <p:ext uri="{BB962C8B-B14F-4D97-AF65-F5344CB8AC3E}">
        <p14:creationId xmlns:p14="http://schemas.microsoft.com/office/powerpoint/2010/main" val="17528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a:t>
            </a:r>
            <a:r>
              <a:rPr lang="en-US" sz="1200" kern="1200" baseline="0" dirty="0" smtClean="0">
                <a:solidFill>
                  <a:schemeClr val="tx1"/>
                </a:solidFill>
                <a:effectLst/>
                <a:latin typeface="+mn-lt"/>
                <a:ea typeface="+mn-ea"/>
                <a:cs typeface="+mn-cs"/>
              </a:rPr>
              <a:t> 2007 FSP plan: </a:t>
            </a:r>
            <a:r>
              <a:rPr lang="en-US" sz="1200" kern="1200" dirty="0" smtClean="0">
                <a:solidFill>
                  <a:schemeClr val="tx1"/>
                </a:solidFill>
                <a:effectLst/>
                <a:latin typeface="+mn-lt"/>
                <a:ea typeface="+mn-ea"/>
                <a:cs typeface="+mn-cs"/>
              </a:rPr>
              <a:t>The primary role of simulations at the </a:t>
            </a:r>
            <a:r>
              <a:rPr lang="en-US" sz="1200" kern="1200" dirty="0" err="1" smtClean="0">
                <a:solidFill>
                  <a:schemeClr val="tx1"/>
                </a:solidFill>
                <a:effectLst/>
                <a:latin typeface="+mn-lt"/>
                <a:ea typeface="+mn-ea"/>
                <a:cs typeface="+mn-cs"/>
              </a:rPr>
              <a:t>petascale</a:t>
            </a:r>
            <a:r>
              <a:rPr lang="en-US" sz="1200" kern="1200" dirty="0" smtClean="0">
                <a:solidFill>
                  <a:schemeClr val="tx1"/>
                </a:solidFill>
                <a:effectLst/>
                <a:latin typeface="+mn-lt"/>
                <a:ea typeface="+mn-ea"/>
                <a:cs typeface="+mn-cs"/>
              </a:rPr>
              <a:t> level in the Fusion Simulation Program will be in off-line computations based on high fidelity, full-dimensional formulations, to produce quantitatively accurate results that will inform the design and operation of expensive experimental systems, such as ITER, and will flow into the construction of more affordable reduced-order models. </a:t>
            </a:r>
            <a:endParaRPr lang="en-US" dirty="0"/>
          </a:p>
        </p:txBody>
      </p:sp>
      <p:sp>
        <p:nvSpPr>
          <p:cNvPr id="4" name="Slide Number Placeholder 3"/>
          <p:cNvSpPr>
            <a:spLocks noGrp="1"/>
          </p:cNvSpPr>
          <p:nvPr>
            <p:ph type="sldNum" sz="quarter" idx="10"/>
          </p:nvPr>
        </p:nvSpPr>
        <p:spPr/>
        <p:txBody>
          <a:bodyPr/>
          <a:lstStyle/>
          <a:p>
            <a:fld id="{31AC906B-43BA-4CDF-ABBB-0142A40363ED}" type="slidenum">
              <a:rPr lang="en-US" smtClean="0"/>
              <a:t>18</a:t>
            </a:fld>
            <a:endParaRPr lang="en-US"/>
          </a:p>
        </p:txBody>
      </p:sp>
    </p:spTree>
    <p:extLst>
      <p:ext uri="{BB962C8B-B14F-4D97-AF65-F5344CB8AC3E}">
        <p14:creationId xmlns:p14="http://schemas.microsoft.com/office/powerpoint/2010/main" val="175288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AD4EB2-726A-4C48-9A19-2461900EA0A6}" type="datetimeFigureOut">
              <a:rPr lang="en-US" smtClean="0"/>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5C6B2-F0E4-4613-A0C7-830E41CAD046}" type="slidenum">
              <a:rPr lang="en-US" smtClean="0"/>
              <a:t>‹#›</a:t>
            </a:fld>
            <a:endParaRPr lang="en-US"/>
          </a:p>
        </p:txBody>
      </p:sp>
    </p:spTree>
    <p:extLst>
      <p:ext uri="{BB962C8B-B14F-4D97-AF65-F5344CB8AC3E}">
        <p14:creationId xmlns:p14="http://schemas.microsoft.com/office/powerpoint/2010/main" val="47040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D4EB2-726A-4C48-9A19-2461900EA0A6}" type="datetimeFigureOut">
              <a:rPr lang="en-US" smtClean="0"/>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5C6B2-F0E4-4613-A0C7-830E41CAD046}" type="slidenum">
              <a:rPr lang="en-US" smtClean="0"/>
              <a:t>‹#›</a:t>
            </a:fld>
            <a:endParaRPr lang="en-US"/>
          </a:p>
        </p:txBody>
      </p:sp>
    </p:spTree>
    <p:extLst>
      <p:ext uri="{BB962C8B-B14F-4D97-AF65-F5344CB8AC3E}">
        <p14:creationId xmlns:p14="http://schemas.microsoft.com/office/powerpoint/2010/main" val="91043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D4EB2-726A-4C48-9A19-2461900EA0A6}" type="datetimeFigureOut">
              <a:rPr lang="en-US" smtClean="0"/>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5C6B2-F0E4-4613-A0C7-830E41CAD046}" type="slidenum">
              <a:rPr lang="en-US" smtClean="0"/>
              <a:t>‹#›</a:t>
            </a:fld>
            <a:endParaRPr lang="en-US"/>
          </a:p>
        </p:txBody>
      </p:sp>
    </p:spTree>
    <p:extLst>
      <p:ext uri="{BB962C8B-B14F-4D97-AF65-F5344CB8AC3E}">
        <p14:creationId xmlns:p14="http://schemas.microsoft.com/office/powerpoint/2010/main" val="2393294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378DF-BA5B-A54A-AEB9-9ED9680495A6}" type="datetimeFigureOut">
              <a:rPr lang="en-US" smtClean="0">
                <a:solidFill>
                  <a:prstClr val="black">
                    <a:tint val="75000"/>
                  </a:prstClr>
                </a:solidFill>
              </a:rPr>
              <a:pPr/>
              <a:t>7/15/2015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324029-8E61-E84B-B7BF-43E02B4DDB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46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D4EB2-726A-4C48-9A19-2461900EA0A6}" type="datetimeFigureOut">
              <a:rPr lang="en-US" smtClean="0"/>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5C6B2-F0E4-4613-A0C7-830E41CAD046}" type="slidenum">
              <a:rPr lang="en-US" smtClean="0"/>
              <a:t>‹#›</a:t>
            </a:fld>
            <a:endParaRPr lang="en-US"/>
          </a:p>
        </p:txBody>
      </p:sp>
    </p:spTree>
    <p:extLst>
      <p:ext uri="{BB962C8B-B14F-4D97-AF65-F5344CB8AC3E}">
        <p14:creationId xmlns:p14="http://schemas.microsoft.com/office/powerpoint/2010/main" val="391294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AD4EB2-726A-4C48-9A19-2461900EA0A6}" type="datetimeFigureOut">
              <a:rPr lang="en-US" smtClean="0"/>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5C6B2-F0E4-4613-A0C7-830E41CAD046}" type="slidenum">
              <a:rPr lang="en-US" smtClean="0"/>
              <a:t>‹#›</a:t>
            </a:fld>
            <a:endParaRPr lang="en-US"/>
          </a:p>
        </p:txBody>
      </p:sp>
    </p:spTree>
    <p:extLst>
      <p:ext uri="{BB962C8B-B14F-4D97-AF65-F5344CB8AC3E}">
        <p14:creationId xmlns:p14="http://schemas.microsoft.com/office/powerpoint/2010/main" val="108047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AD4EB2-726A-4C48-9A19-2461900EA0A6}" type="datetimeFigureOut">
              <a:rPr lang="en-US" smtClean="0"/>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5C6B2-F0E4-4613-A0C7-830E41CAD046}" type="slidenum">
              <a:rPr lang="en-US" smtClean="0"/>
              <a:t>‹#›</a:t>
            </a:fld>
            <a:endParaRPr lang="en-US"/>
          </a:p>
        </p:txBody>
      </p:sp>
    </p:spTree>
    <p:extLst>
      <p:ext uri="{BB962C8B-B14F-4D97-AF65-F5344CB8AC3E}">
        <p14:creationId xmlns:p14="http://schemas.microsoft.com/office/powerpoint/2010/main" val="1611429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AD4EB2-726A-4C48-9A19-2461900EA0A6}" type="datetimeFigureOut">
              <a:rPr lang="en-US" smtClean="0"/>
              <a:t>7/15/2015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5C6B2-F0E4-4613-A0C7-830E41CAD046}" type="slidenum">
              <a:rPr lang="en-US" smtClean="0"/>
              <a:t>‹#›</a:t>
            </a:fld>
            <a:endParaRPr lang="en-US"/>
          </a:p>
        </p:txBody>
      </p:sp>
    </p:spTree>
    <p:extLst>
      <p:ext uri="{BB962C8B-B14F-4D97-AF65-F5344CB8AC3E}">
        <p14:creationId xmlns:p14="http://schemas.microsoft.com/office/powerpoint/2010/main" val="390271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AD4EB2-726A-4C48-9A19-2461900EA0A6}" type="datetimeFigureOut">
              <a:rPr lang="en-US" smtClean="0"/>
              <a:t>7/15/2015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15C6B2-F0E4-4613-A0C7-830E41CAD046}" type="slidenum">
              <a:rPr lang="en-US" smtClean="0"/>
              <a:t>‹#›</a:t>
            </a:fld>
            <a:endParaRPr lang="en-US"/>
          </a:p>
        </p:txBody>
      </p:sp>
    </p:spTree>
    <p:extLst>
      <p:ext uri="{BB962C8B-B14F-4D97-AF65-F5344CB8AC3E}">
        <p14:creationId xmlns:p14="http://schemas.microsoft.com/office/powerpoint/2010/main" val="222140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D4EB2-726A-4C48-9A19-2461900EA0A6}" type="datetimeFigureOut">
              <a:rPr lang="en-US" smtClean="0"/>
              <a:t>7/15/2015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15C6B2-F0E4-4613-A0C7-830E41CAD046}" type="slidenum">
              <a:rPr lang="en-US" smtClean="0"/>
              <a:t>‹#›</a:t>
            </a:fld>
            <a:endParaRPr lang="en-US"/>
          </a:p>
        </p:txBody>
      </p:sp>
    </p:spTree>
    <p:extLst>
      <p:ext uri="{BB962C8B-B14F-4D97-AF65-F5344CB8AC3E}">
        <p14:creationId xmlns:p14="http://schemas.microsoft.com/office/powerpoint/2010/main" val="381802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D4EB2-726A-4C48-9A19-2461900EA0A6}" type="datetimeFigureOut">
              <a:rPr lang="en-US" smtClean="0"/>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5C6B2-F0E4-4613-A0C7-830E41CAD046}" type="slidenum">
              <a:rPr lang="en-US" smtClean="0"/>
              <a:t>‹#›</a:t>
            </a:fld>
            <a:endParaRPr lang="en-US"/>
          </a:p>
        </p:txBody>
      </p:sp>
    </p:spTree>
    <p:extLst>
      <p:ext uri="{BB962C8B-B14F-4D97-AF65-F5344CB8AC3E}">
        <p14:creationId xmlns:p14="http://schemas.microsoft.com/office/powerpoint/2010/main" val="133736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D4EB2-726A-4C48-9A19-2461900EA0A6}" type="datetimeFigureOut">
              <a:rPr lang="en-US" smtClean="0"/>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5C6B2-F0E4-4613-A0C7-830E41CAD046}" type="slidenum">
              <a:rPr lang="en-US" smtClean="0"/>
              <a:t>‹#›</a:t>
            </a:fld>
            <a:endParaRPr lang="en-US"/>
          </a:p>
        </p:txBody>
      </p:sp>
    </p:spTree>
    <p:extLst>
      <p:ext uri="{BB962C8B-B14F-4D97-AF65-F5344CB8AC3E}">
        <p14:creationId xmlns:p14="http://schemas.microsoft.com/office/powerpoint/2010/main" val="317532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D4EB2-726A-4C48-9A19-2461900EA0A6}" type="datetimeFigureOut">
              <a:rPr lang="en-US" smtClean="0"/>
              <a:t>7/15/2015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5C6B2-F0E4-4613-A0C7-830E41CAD046}" type="slidenum">
              <a:rPr lang="en-US" smtClean="0"/>
              <a:t>‹#›</a:t>
            </a:fld>
            <a:endParaRPr lang="en-US"/>
          </a:p>
        </p:txBody>
      </p:sp>
    </p:spTree>
    <p:extLst>
      <p:ext uri="{BB962C8B-B14F-4D97-AF65-F5344CB8AC3E}">
        <p14:creationId xmlns:p14="http://schemas.microsoft.com/office/powerpoint/2010/main" val="1973182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D1378DF-BA5B-A54A-AEB9-9ED9680495A6}" type="datetimeFigureOut">
              <a:rPr lang="en-US" smtClean="0">
                <a:solidFill>
                  <a:prstClr val="black">
                    <a:tint val="75000"/>
                  </a:prstClr>
                </a:solidFill>
              </a:rPr>
              <a:pPr defTabSz="457200"/>
              <a:t>7/15/2015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3324029-8E61-E84B-B7BF-43E02B4DDB7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4829024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oleObject" Target="../embeddings/oleObject3.bin"/><Relationship Id="rId18" Type="http://schemas.openxmlformats.org/officeDocument/2006/relationships/image" Target="../media/image6.wmf"/><Relationship Id="rId3" Type="http://schemas.openxmlformats.org/officeDocument/2006/relationships/image" Target="../media/image9.emf"/><Relationship Id="rId21" Type="http://schemas.openxmlformats.org/officeDocument/2006/relationships/oleObject" Target="../embeddings/oleObject7.bin"/><Relationship Id="rId7" Type="http://schemas.openxmlformats.org/officeDocument/2006/relationships/image" Target="../media/image12.jpeg"/><Relationship Id="rId12" Type="http://schemas.openxmlformats.org/officeDocument/2006/relationships/image" Target="../media/image3.wmf"/><Relationship Id="rId17" Type="http://schemas.openxmlformats.org/officeDocument/2006/relationships/oleObject" Target="../embeddings/oleObject5.bin"/><Relationship Id="rId2" Type="http://schemas.openxmlformats.org/officeDocument/2006/relationships/slideLayout" Target="../slideLayouts/slideLayout2.xml"/><Relationship Id="rId16" Type="http://schemas.openxmlformats.org/officeDocument/2006/relationships/image" Target="../media/image5.wmf"/><Relationship Id="rId20" Type="http://schemas.openxmlformats.org/officeDocument/2006/relationships/image" Target="../media/image7.wmf"/><Relationship Id="rId1" Type="http://schemas.openxmlformats.org/officeDocument/2006/relationships/vmlDrawing" Target="../drawings/vmlDrawing1.vml"/><Relationship Id="rId6" Type="http://schemas.openxmlformats.org/officeDocument/2006/relationships/hyperlink" Target="LH%20Sim%20Movie.mov" TargetMode="External"/><Relationship Id="rId11" Type="http://schemas.openxmlformats.org/officeDocument/2006/relationships/oleObject" Target="../embeddings/oleObject2.bin"/><Relationship Id="rId5" Type="http://schemas.openxmlformats.org/officeDocument/2006/relationships/image" Target="../media/image11.jpeg"/><Relationship Id="rId15" Type="http://schemas.openxmlformats.org/officeDocument/2006/relationships/oleObject" Target="../embeddings/oleObject4.bin"/><Relationship Id="rId10" Type="http://schemas.openxmlformats.org/officeDocument/2006/relationships/image" Target="../media/image2.wmf"/><Relationship Id="rId19" Type="http://schemas.openxmlformats.org/officeDocument/2006/relationships/oleObject" Target="../embeddings/oleObject6.bin"/><Relationship Id="rId4" Type="http://schemas.openxmlformats.org/officeDocument/2006/relationships/image" Target="../media/image10.png"/><Relationship Id="rId9" Type="http://schemas.openxmlformats.org/officeDocument/2006/relationships/oleObject" Target="../embeddings/oleObject1.bin"/><Relationship Id="rId14" Type="http://schemas.openxmlformats.org/officeDocument/2006/relationships/image" Target="../media/image4.wmf"/><Relationship Id="rId22" Type="http://schemas.openxmlformats.org/officeDocument/2006/relationships/image" Target="../media/image8.wmf"/></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524000"/>
          </a:xfrm>
        </p:spPr>
        <p:txBody>
          <a:bodyPr>
            <a:normAutofit fontScale="90000"/>
          </a:bodyPr>
          <a:lstStyle/>
          <a:p>
            <a:pPr>
              <a:lnSpc>
                <a:spcPct val="110000"/>
              </a:lnSpc>
              <a:spcBef>
                <a:spcPts val="0"/>
              </a:spcBef>
              <a:spcAft>
                <a:spcPts val="1000"/>
              </a:spcAft>
            </a:pPr>
            <a:r>
              <a:rPr lang="en-US" b="1" dirty="0">
                <a:solidFill>
                  <a:srgbClr val="0070C0"/>
                </a:solidFill>
                <a:latin typeface="Times New Roman"/>
                <a:ea typeface="Calibri"/>
                <a:cs typeface="Times New Roman"/>
              </a:rPr>
              <a:t>Role of Integrated Simulations in Disruption Physics Research </a:t>
            </a:r>
            <a:endParaRPr lang="en-US" sz="3600" b="1" dirty="0">
              <a:solidFill>
                <a:srgbClr val="0070C0"/>
              </a:solidFill>
              <a:ea typeface="Calibri"/>
              <a:cs typeface="Times New Roman"/>
            </a:endParaRPr>
          </a:p>
        </p:txBody>
      </p:sp>
      <p:sp>
        <p:nvSpPr>
          <p:cNvPr id="3" name="Subtitle 2"/>
          <p:cNvSpPr>
            <a:spLocks noGrp="1"/>
          </p:cNvSpPr>
          <p:nvPr>
            <p:ph type="subTitle" idx="1"/>
          </p:nvPr>
        </p:nvSpPr>
        <p:spPr>
          <a:xfrm>
            <a:off x="533400" y="1676400"/>
            <a:ext cx="8001000" cy="5029200"/>
          </a:xfrm>
        </p:spPr>
        <p:txBody>
          <a:bodyPr>
            <a:noAutofit/>
          </a:bodyPr>
          <a:lstStyle/>
          <a:p>
            <a:pPr algn="l">
              <a:lnSpc>
                <a:spcPct val="120000"/>
              </a:lnSpc>
            </a:pPr>
            <a:r>
              <a:rPr lang="en-US" sz="2000" b="1" dirty="0">
                <a:latin typeface="Times New Roman" panose="02020603050405020304" pitchFamily="18" charset="0"/>
                <a:cs typeface="Times New Roman" panose="02020603050405020304" pitchFamily="18" charset="0"/>
              </a:rPr>
              <a:t>P. T. </a:t>
            </a:r>
            <a:r>
              <a:rPr lang="en-US" sz="2000" b="1" dirty="0" err="1">
                <a:latin typeface="Times New Roman" panose="02020603050405020304" pitchFamily="18" charset="0"/>
                <a:cs typeface="Times New Roman" panose="02020603050405020304" pitchFamily="18" charset="0"/>
              </a:rPr>
              <a:t>Bonoli</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MIT)		Lois </a:t>
            </a:r>
            <a:r>
              <a:rPr lang="en-US" sz="2000" b="1" dirty="0" err="1">
                <a:latin typeface="Times New Roman" panose="02020603050405020304" pitchFamily="18" charset="0"/>
                <a:cs typeface="Times New Roman" panose="02020603050405020304" pitchFamily="18" charset="0"/>
              </a:rPr>
              <a:t>Curfman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McInnes</a:t>
            </a:r>
            <a:r>
              <a:rPr lang="en-US" sz="2000" b="1" dirty="0">
                <a:latin typeface="Times New Roman" panose="02020603050405020304" pitchFamily="18" charset="0"/>
                <a:cs typeface="Times New Roman" panose="02020603050405020304" pitchFamily="18" charset="0"/>
              </a:rPr>
              <a:t> (ANL</a:t>
            </a:r>
            <a:r>
              <a:rPr lang="en-US" sz="2000" b="1" dirty="0" smtClean="0">
                <a:latin typeface="Times New Roman" panose="02020603050405020304" pitchFamily="18" charset="0"/>
                <a:cs typeface="Times New Roman" panose="02020603050405020304" pitchFamily="18" charset="0"/>
              </a:rPr>
              <a:t>)</a:t>
            </a:r>
          </a:p>
          <a:p>
            <a:pPr algn="l">
              <a:lnSpc>
                <a:spcPct val="120000"/>
              </a:lnSpc>
            </a:pPr>
            <a:r>
              <a:rPr lang="en-US" sz="2000" b="1" dirty="0" smtClean="0">
                <a:latin typeface="Times New Roman" panose="02020603050405020304" pitchFamily="18" charset="0"/>
                <a:cs typeface="Times New Roman" panose="02020603050405020304" pitchFamily="18" charset="0"/>
              </a:rPr>
              <a:t>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Sovinec</a:t>
            </a:r>
            <a:r>
              <a:rPr lang="en-US" sz="2000" b="1" dirty="0">
                <a:latin typeface="Times New Roman" panose="02020603050405020304" pitchFamily="18" charset="0"/>
                <a:cs typeface="Times New Roman" panose="02020603050405020304" pitchFamily="18" charset="0"/>
              </a:rPr>
              <a:t> (U. of </a:t>
            </a:r>
            <a:r>
              <a:rPr lang="en-US" sz="2000" b="1" dirty="0" smtClean="0">
                <a:latin typeface="Times New Roman" panose="02020603050405020304" pitchFamily="18" charset="0"/>
                <a:cs typeface="Times New Roman" panose="02020603050405020304" pitchFamily="18" charset="0"/>
              </a:rPr>
              <a:t>Wisconsin</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D</a:t>
            </a:r>
            <a:r>
              <a:rPr lang="en-US" sz="2000" b="1" dirty="0">
                <a:latin typeface="Times New Roman" panose="02020603050405020304" pitchFamily="18" charset="0"/>
                <a:cs typeface="Times New Roman" panose="02020603050405020304" pitchFamily="18" charset="0"/>
              </a:rPr>
              <a:t>. Brennan (Princeton U.)</a:t>
            </a:r>
            <a:endParaRPr lang="en-US" sz="2000" b="1" dirty="0" smtClean="0">
              <a:latin typeface="Times New Roman" panose="02020603050405020304" pitchFamily="18" charset="0"/>
              <a:cs typeface="Times New Roman" panose="02020603050405020304" pitchFamily="18" charset="0"/>
            </a:endParaRPr>
          </a:p>
          <a:p>
            <a:pPr algn="l">
              <a:lnSpc>
                <a:spcPct val="120000"/>
              </a:lnSpc>
            </a:pPr>
            <a:r>
              <a:rPr lang="en-US" sz="2000" b="1" dirty="0" smtClean="0">
                <a:latin typeface="Times New Roman" panose="02020603050405020304" pitchFamily="18" charset="0"/>
                <a:cs typeface="Times New Roman" panose="02020603050405020304" pitchFamily="18" charset="0"/>
              </a:rPr>
              <a:t>B</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Breizman</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UT-Austin)		L</a:t>
            </a:r>
            <a:r>
              <a:rPr lang="en-US" sz="2000" b="1" dirty="0">
                <a:latin typeface="Times New Roman" panose="02020603050405020304" pitchFamily="18" charset="0"/>
                <a:cs typeface="Times New Roman" panose="02020603050405020304" pitchFamily="18" charset="0"/>
              </a:rPr>
              <a:t>. Chacon (</a:t>
            </a:r>
            <a:r>
              <a:rPr lang="en-US" sz="2000" b="1" dirty="0" smtClean="0">
                <a:latin typeface="Times New Roman" panose="02020603050405020304" pitchFamily="18" charset="0"/>
                <a:cs typeface="Times New Roman" panose="02020603050405020304" pitchFamily="18" charset="0"/>
              </a:rPr>
              <a:t>LANL)</a:t>
            </a:r>
            <a:endParaRPr lang="en-US" sz="2000" b="1" dirty="0">
              <a:latin typeface="Times New Roman" panose="02020603050405020304" pitchFamily="18" charset="0"/>
              <a:cs typeface="Times New Roman" panose="02020603050405020304" pitchFamily="18" charset="0"/>
            </a:endParaRPr>
          </a:p>
          <a:p>
            <a:pPr algn="l">
              <a:lnSpc>
                <a:spcPct val="120000"/>
              </a:lnSpc>
            </a:pPr>
            <a:r>
              <a:rPr lang="en-US" sz="2000" b="1" dirty="0" smtClean="0">
                <a:latin typeface="Times New Roman" panose="02020603050405020304" pitchFamily="18" charset="0"/>
                <a:cs typeface="Times New Roman" panose="02020603050405020304" pitchFamily="18" charset="0"/>
              </a:rPr>
              <a:t>N</a:t>
            </a:r>
            <a:r>
              <a:rPr lang="en-US" sz="2000" b="1" dirty="0">
                <a:latin typeface="Times New Roman" panose="02020603050405020304" pitchFamily="18" charset="0"/>
                <a:cs typeface="Times New Roman" panose="02020603050405020304" pitchFamily="18" charset="0"/>
              </a:rPr>
              <a:t>. Ferraro (</a:t>
            </a:r>
            <a:r>
              <a:rPr lang="en-US" sz="2000" b="1" dirty="0" smtClean="0">
                <a:latin typeface="Times New Roman" panose="02020603050405020304" pitchFamily="18" charset="0"/>
                <a:cs typeface="Times New Roman" panose="02020603050405020304" pitchFamily="18" charset="0"/>
              </a:rPr>
              <a:t>GA)			R. Fitzpatrick </a:t>
            </a:r>
            <a:r>
              <a:rPr lang="en-US" sz="2000" b="1" dirty="0">
                <a:latin typeface="Times New Roman" panose="02020603050405020304" pitchFamily="18" charset="0"/>
                <a:cs typeface="Times New Roman" panose="02020603050405020304" pitchFamily="18" charset="0"/>
              </a:rPr>
              <a:t>(</a:t>
            </a:r>
            <a:r>
              <a:rPr lang="en-US" sz="2000" b="1" dirty="0" smtClean="0">
                <a:latin typeface="Times New Roman" panose="02020603050405020304" pitchFamily="18" charset="0"/>
                <a:cs typeface="Times New Roman" panose="02020603050405020304" pitchFamily="18" charset="0"/>
              </a:rPr>
              <a:t>UT-Austin)</a:t>
            </a:r>
          </a:p>
          <a:p>
            <a:pPr algn="l">
              <a:lnSpc>
                <a:spcPct val="120000"/>
              </a:lnSpc>
            </a:pPr>
            <a:r>
              <a:rPr lang="en-US" sz="2000" b="1" dirty="0" smtClean="0">
                <a:latin typeface="Times New Roman" panose="02020603050405020304" pitchFamily="18" charset="0"/>
                <a:cs typeface="Times New Roman" panose="02020603050405020304" pitchFamily="18" charset="0"/>
              </a:rPr>
              <a:t>G</a:t>
            </a:r>
            <a:r>
              <a:rPr lang="en-US" sz="2000" b="1" dirty="0">
                <a:latin typeface="Times New Roman" panose="02020603050405020304" pitchFamily="18" charset="0"/>
                <a:cs typeface="Times New Roman" panose="02020603050405020304" pitchFamily="18" charset="0"/>
              </a:rPr>
              <a:t>.-Y. Fu (</a:t>
            </a:r>
            <a:r>
              <a:rPr lang="en-US" sz="2000" b="1" dirty="0" smtClean="0">
                <a:latin typeface="Times New Roman" panose="02020603050405020304" pitchFamily="18" charset="0"/>
                <a:cs typeface="Times New Roman" panose="02020603050405020304" pitchFamily="18" charset="0"/>
              </a:rPr>
              <a:t>PPPL)			S</a:t>
            </a:r>
            <a:r>
              <a:rPr lang="en-US" sz="2000" b="1" dirty="0">
                <a:latin typeface="Times New Roman" panose="02020603050405020304" pitchFamily="18" charset="0"/>
                <a:cs typeface="Times New Roman" panose="02020603050405020304" pitchFamily="18" charset="0"/>
              </a:rPr>
              <a:t>. Gerhardt (</a:t>
            </a:r>
            <a:r>
              <a:rPr lang="en-US" sz="2000" b="1" dirty="0" smtClean="0">
                <a:latin typeface="Times New Roman" panose="02020603050405020304" pitchFamily="18" charset="0"/>
                <a:cs typeface="Times New Roman" panose="02020603050405020304" pitchFamily="18" charset="0"/>
              </a:rPr>
              <a:t>PPPL)</a:t>
            </a:r>
            <a:endParaRPr lang="en-US" sz="2000" b="1" dirty="0">
              <a:latin typeface="Times New Roman" panose="02020603050405020304" pitchFamily="18" charset="0"/>
              <a:cs typeface="Times New Roman" panose="02020603050405020304" pitchFamily="18" charset="0"/>
            </a:endParaRPr>
          </a:p>
          <a:p>
            <a:pPr algn="l">
              <a:lnSpc>
                <a:spcPct val="120000"/>
              </a:lnSpc>
            </a:pPr>
            <a:r>
              <a:rPr lang="en-US" sz="2000" b="1" dirty="0" smtClean="0">
                <a:latin typeface="Times New Roman" panose="02020603050405020304" pitchFamily="18" charset="0"/>
                <a:cs typeface="Times New Roman" panose="02020603050405020304" pitchFamily="18" charset="0"/>
              </a:rPr>
              <a:t>E</a:t>
            </a:r>
            <a:r>
              <a:rPr lang="en-US" sz="2000" b="1" dirty="0">
                <a:latin typeface="Times New Roman" panose="02020603050405020304" pitchFamily="18" charset="0"/>
                <a:cs typeface="Times New Roman" panose="02020603050405020304" pitchFamily="18" charset="0"/>
              </a:rPr>
              <a:t>. Hollman (</a:t>
            </a:r>
            <a:r>
              <a:rPr lang="en-US" sz="2000" b="1" dirty="0" smtClean="0">
                <a:latin typeface="Times New Roman" panose="02020603050405020304" pitchFamily="18" charset="0"/>
                <a:cs typeface="Times New Roman" panose="02020603050405020304" pitchFamily="18" charset="0"/>
              </a:rPr>
              <a:t>UCSD)		V</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Izzo</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UCSD)</a:t>
            </a:r>
            <a:endParaRPr lang="en-US" sz="2000" b="1" dirty="0">
              <a:latin typeface="Times New Roman" panose="02020603050405020304" pitchFamily="18" charset="0"/>
              <a:cs typeface="Times New Roman" panose="02020603050405020304" pitchFamily="18" charset="0"/>
            </a:endParaRPr>
          </a:p>
          <a:p>
            <a:pPr algn="l">
              <a:lnSpc>
                <a:spcPct val="120000"/>
              </a:lnSpc>
            </a:pPr>
            <a:r>
              <a:rPr lang="en-US" sz="2000" b="1" dirty="0" smtClean="0">
                <a:latin typeface="Times New Roman" panose="02020603050405020304" pitchFamily="18" charset="0"/>
                <a:cs typeface="Times New Roman" panose="02020603050405020304" pitchFamily="18" charset="0"/>
              </a:rPr>
              <a:t>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Jardin</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PPPL)		S</a:t>
            </a:r>
            <a:r>
              <a:rPr lang="en-US" sz="2000" b="1" dirty="0">
                <a:latin typeface="Times New Roman" panose="02020603050405020304" pitchFamily="18" charset="0"/>
                <a:cs typeface="Times New Roman" panose="02020603050405020304" pitchFamily="18" charset="0"/>
              </a:rPr>
              <a:t>. Kruger (</a:t>
            </a:r>
            <a:r>
              <a:rPr lang="en-US" sz="2000" b="1" dirty="0" smtClean="0">
                <a:latin typeface="Times New Roman" panose="02020603050405020304" pitchFamily="18" charset="0"/>
                <a:cs typeface="Times New Roman" panose="02020603050405020304" pitchFamily="18" charset="0"/>
              </a:rPr>
              <a:t>Tech-X)</a:t>
            </a:r>
            <a:endParaRPr lang="en-US" sz="2000" b="1" dirty="0">
              <a:latin typeface="Times New Roman" panose="02020603050405020304" pitchFamily="18" charset="0"/>
              <a:cs typeface="Times New Roman" panose="02020603050405020304" pitchFamily="18" charset="0"/>
            </a:endParaRPr>
          </a:p>
          <a:p>
            <a:pPr algn="l">
              <a:lnSpc>
                <a:spcPct val="120000"/>
              </a:lnSpc>
            </a:pPr>
            <a:r>
              <a:rPr lang="en-US" sz="2000" b="1" dirty="0" smtClean="0">
                <a:latin typeface="Times New Roman" panose="02020603050405020304" pitchFamily="18" charset="0"/>
                <a:cs typeface="Times New Roman" panose="02020603050405020304" pitchFamily="18" charset="0"/>
              </a:rPr>
              <a:t>H</a:t>
            </a:r>
            <a:r>
              <a:rPr lang="en-US" sz="2000" b="1" dirty="0">
                <a:latin typeface="Times New Roman" panose="02020603050405020304" pitchFamily="18" charset="0"/>
                <a:cs typeface="Times New Roman" panose="02020603050405020304" pitchFamily="18" charset="0"/>
              </a:rPr>
              <a:t>. Strauss (HRS </a:t>
            </a:r>
            <a:r>
              <a:rPr lang="en-US" sz="2000" b="1" dirty="0" smtClean="0">
                <a:latin typeface="Times New Roman" panose="02020603050405020304" pitchFamily="18" charset="0"/>
                <a:cs typeface="Times New Roman" panose="02020603050405020304" pitchFamily="18" charset="0"/>
              </a:rPr>
              <a:t>Fusion)		A</a:t>
            </a:r>
            <a:r>
              <a:rPr lang="en-US" sz="2000" b="1" dirty="0">
                <a:latin typeface="Times New Roman" panose="02020603050405020304" pitchFamily="18" charset="0"/>
                <a:cs typeface="Times New Roman" panose="02020603050405020304" pitchFamily="18" charset="0"/>
              </a:rPr>
              <a:t>. Turnbull (</a:t>
            </a:r>
            <a:r>
              <a:rPr lang="en-US" sz="2000" b="1" dirty="0" smtClean="0">
                <a:latin typeface="Times New Roman" panose="02020603050405020304" pitchFamily="18" charset="0"/>
                <a:cs typeface="Times New Roman" panose="02020603050405020304" pitchFamily="18" charset="0"/>
              </a:rPr>
              <a:t>GA)</a:t>
            </a:r>
          </a:p>
          <a:p>
            <a:pPr algn="l">
              <a:lnSpc>
                <a:spcPct val="120000"/>
              </a:lnSpc>
            </a:pPr>
            <a:r>
              <a:rPr lang="en-US" sz="2000" b="1" dirty="0" smtClean="0">
                <a:latin typeface="Times New Roman" panose="02020603050405020304" pitchFamily="18" charset="0"/>
                <a:cs typeface="Times New Roman" panose="02020603050405020304" pitchFamily="18" charset="0"/>
              </a:rPr>
              <a:t>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Samtaney</a:t>
            </a:r>
            <a:r>
              <a:rPr lang="en-US" sz="2000" b="1" dirty="0">
                <a:latin typeface="Times New Roman" panose="02020603050405020304" pitchFamily="18" charset="0"/>
                <a:cs typeface="Times New Roman" panose="02020603050405020304" pitchFamily="18" charset="0"/>
              </a:rPr>
              <a:t> (KAIST</a:t>
            </a:r>
            <a:r>
              <a:rPr lang="en-US" sz="2000" b="1" dirty="0" smtClean="0">
                <a:latin typeface="Times New Roman" panose="02020603050405020304" pitchFamily="18" charset="0"/>
                <a:cs typeface="Times New Roman" panose="02020603050405020304" pitchFamily="18" charset="0"/>
              </a:rPr>
              <a:t>)</a:t>
            </a:r>
          </a:p>
          <a:p>
            <a:pPr algn="l">
              <a:lnSpc>
                <a:spcPct val="120000"/>
              </a:lnSpc>
            </a:pPr>
            <a:endParaRPr lang="en-US" sz="2000" dirty="0" smtClean="0">
              <a:latin typeface="Times New Roman" panose="02020603050405020304" pitchFamily="18" charset="0"/>
              <a:cs typeface="Times New Roman" panose="02020603050405020304" pitchFamily="18" charset="0"/>
            </a:endParaRPr>
          </a:p>
          <a:p>
            <a:r>
              <a:rPr lang="en-US" sz="2000" b="1" i="1" dirty="0" smtClean="0">
                <a:latin typeface="Times New Roman" panose="02020603050405020304" pitchFamily="18" charset="0"/>
                <a:cs typeface="Times New Roman" panose="02020603050405020304" pitchFamily="18" charset="0"/>
              </a:rPr>
              <a:t>Princeton Plasma Physics Laboratory</a:t>
            </a:r>
          </a:p>
          <a:p>
            <a:r>
              <a:rPr lang="en-US" sz="2000" b="1" i="1" dirty="0" smtClean="0">
                <a:latin typeface="Times New Roman" panose="02020603050405020304" pitchFamily="18" charset="0"/>
                <a:cs typeface="Times New Roman" panose="02020603050405020304" pitchFamily="18" charset="0"/>
              </a:rPr>
              <a:t>July 13-15, 2015</a:t>
            </a:r>
          </a:p>
        </p:txBody>
      </p:sp>
    </p:spTree>
    <p:extLst>
      <p:ext uri="{BB962C8B-B14F-4D97-AF65-F5344CB8AC3E}">
        <p14:creationId xmlns:p14="http://schemas.microsoft.com/office/powerpoint/2010/main" val="409941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US" sz="4000" b="1" dirty="0" smtClean="0">
                <a:solidFill>
                  <a:srgbClr val="00B050"/>
                </a:solidFill>
                <a:latin typeface="Times New Roman"/>
                <a:cs typeface="Times New Roman"/>
              </a:rPr>
              <a:t>Process </a:t>
            </a:r>
            <a:r>
              <a:rPr lang="en-US" sz="4000" b="1" dirty="0">
                <a:solidFill>
                  <a:srgbClr val="00B050"/>
                </a:solidFill>
                <a:latin typeface="Times New Roman"/>
                <a:cs typeface="Times New Roman"/>
              </a:rPr>
              <a:t>T</a:t>
            </a:r>
            <a:r>
              <a:rPr lang="en-US" sz="4000" b="1" dirty="0" smtClean="0">
                <a:solidFill>
                  <a:srgbClr val="00B050"/>
                </a:solidFill>
                <a:latin typeface="Times New Roman"/>
                <a:cs typeface="Times New Roman"/>
              </a:rPr>
              <a:t>hus Far</a:t>
            </a:r>
            <a:endParaRPr lang="en-US" sz="4000" b="1" dirty="0">
              <a:solidFill>
                <a:srgbClr val="00B050"/>
              </a:solidFill>
              <a:latin typeface="Times New Roman"/>
              <a:cs typeface="Times New Roman"/>
            </a:endParaRPr>
          </a:p>
        </p:txBody>
      </p:sp>
      <p:sp>
        <p:nvSpPr>
          <p:cNvPr id="3" name="Content Placeholder 2"/>
          <p:cNvSpPr>
            <a:spLocks noGrp="1"/>
          </p:cNvSpPr>
          <p:nvPr>
            <p:ph idx="1"/>
          </p:nvPr>
        </p:nvSpPr>
        <p:spPr>
          <a:xfrm>
            <a:off x="381000" y="914400"/>
            <a:ext cx="8610600" cy="5791200"/>
          </a:xfrm>
        </p:spPr>
        <p:txBody>
          <a:bodyPr>
            <a:normAutofit fontScale="77500" lnSpcReduction="20000"/>
          </a:bodyPr>
          <a:lstStyle/>
          <a:p>
            <a:pPr>
              <a:lnSpc>
                <a:spcPct val="120000"/>
              </a:lnSpc>
            </a:pPr>
            <a:r>
              <a:rPr lang="en-US" sz="3600" dirty="0" smtClean="0">
                <a:solidFill>
                  <a:srgbClr val="0070C0"/>
                </a:solidFill>
                <a:latin typeface="Times New Roman"/>
                <a:cs typeface="Times New Roman"/>
              </a:rPr>
              <a:t>Community wide call for whitepapers ending on April 24, 2015:</a:t>
            </a:r>
          </a:p>
          <a:p>
            <a:pPr lvl="1">
              <a:lnSpc>
                <a:spcPct val="120000"/>
              </a:lnSpc>
            </a:pPr>
            <a:r>
              <a:rPr lang="en-US" sz="2900" dirty="0" smtClean="0">
                <a:latin typeface="Times New Roman"/>
                <a:cs typeface="Times New Roman"/>
              </a:rPr>
              <a:t>Panels received </a:t>
            </a:r>
            <a:r>
              <a:rPr lang="en-US" sz="2900" dirty="0" smtClean="0">
                <a:latin typeface="Times New Roman"/>
                <a:cs typeface="Times New Roman"/>
              </a:rPr>
              <a:t>121 whitepapers</a:t>
            </a:r>
          </a:p>
          <a:p>
            <a:pPr>
              <a:lnSpc>
                <a:spcPct val="120000"/>
              </a:lnSpc>
            </a:pPr>
            <a:r>
              <a:rPr lang="en-US" sz="3600" dirty="0" smtClean="0">
                <a:solidFill>
                  <a:srgbClr val="0070C0"/>
                </a:solidFill>
                <a:latin typeface="Times New Roman" panose="02020603050405020304" pitchFamily="18" charset="0"/>
                <a:cs typeface="Times New Roman" panose="02020603050405020304" pitchFamily="18" charset="0"/>
              </a:rPr>
              <a:t>Community Teleconference, May 18–19, 2015:</a:t>
            </a:r>
          </a:p>
          <a:p>
            <a:pPr lvl="1">
              <a:lnSpc>
                <a:spcPct val="120000"/>
              </a:lnSpc>
            </a:pPr>
            <a:r>
              <a:rPr lang="en-US" sz="2900" dirty="0" smtClean="0">
                <a:latin typeface="Times New Roman" panose="02020603050405020304" pitchFamily="18" charset="0"/>
                <a:cs typeface="Times New Roman" panose="02020603050405020304" pitchFamily="18" charset="0"/>
              </a:rPr>
              <a:t>Oral presentations from 45 whitepaper submissions.</a:t>
            </a:r>
          </a:p>
          <a:p>
            <a:pPr lvl="1">
              <a:lnSpc>
                <a:spcPct val="120000"/>
              </a:lnSpc>
            </a:pPr>
            <a:r>
              <a:rPr lang="en-US" sz="2900" dirty="0" smtClean="0">
                <a:latin typeface="Times New Roman" panose="02020603050405020304" pitchFamily="18" charset="0"/>
                <a:cs typeface="Times New Roman" panose="02020603050405020304" pitchFamily="18" charset="0"/>
              </a:rPr>
              <a:t>Discussions of whitepapers by panels.</a:t>
            </a:r>
          </a:p>
          <a:p>
            <a:pPr>
              <a:lnSpc>
                <a:spcPct val="120000"/>
              </a:lnSpc>
            </a:pPr>
            <a:r>
              <a:rPr lang="en-US" sz="3600" dirty="0">
                <a:solidFill>
                  <a:srgbClr val="0070C0"/>
                </a:solidFill>
                <a:latin typeface="Times New Roman" panose="02020603050405020304" pitchFamily="18" charset="0"/>
                <a:cs typeface="Times New Roman" panose="02020603050405020304" pitchFamily="18" charset="0"/>
              </a:rPr>
              <a:t>T</a:t>
            </a:r>
            <a:r>
              <a:rPr lang="en-US" sz="3600" dirty="0" smtClean="0">
                <a:solidFill>
                  <a:srgbClr val="0070C0"/>
                </a:solidFill>
                <a:latin typeface="Times New Roman" panose="02020603050405020304" pitchFamily="18" charset="0"/>
                <a:cs typeface="Times New Roman" panose="02020603050405020304" pitchFamily="18" charset="0"/>
              </a:rPr>
              <a:t>eleconferences among panel chairs / co-chairs and individual panels:</a:t>
            </a:r>
          </a:p>
          <a:p>
            <a:pPr lvl="1">
              <a:lnSpc>
                <a:spcPct val="120000"/>
              </a:lnSpc>
            </a:pPr>
            <a:r>
              <a:rPr lang="en-US" dirty="0" smtClean="0">
                <a:latin typeface="Times New Roman" panose="02020603050405020304" pitchFamily="18" charset="0"/>
                <a:cs typeface="Times New Roman" panose="02020603050405020304" pitchFamily="18" charset="0"/>
              </a:rPr>
              <a:t>About 35 teleconferences thus far (March, 2015 – present).</a:t>
            </a:r>
          </a:p>
          <a:p>
            <a:pPr>
              <a:lnSpc>
                <a:spcPct val="120000"/>
              </a:lnSpc>
            </a:pPr>
            <a:r>
              <a:rPr lang="en-US" sz="3600" dirty="0" smtClean="0">
                <a:solidFill>
                  <a:srgbClr val="0070C0"/>
                </a:solidFill>
                <a:latin typeface="Times New Roman" panose="02020603050405020304" pitchFamily="18" charset="0"/>
                <a:cs typeface="Times New Roman" panose="02020603050405020304" pitchFamily="18" charset="0"/>
              </a:rPr>
              <a:t>“Writing” workshop held June 2-4, 2015:</a:t>
            </a:r>
          </a:p>
          <a:p>
            <a:pPr lvl="1">
              <a:lnSpc>
                <a:spcPct val="120000"/>
              </a:lnSpc>
            </a:pPr>
            <a:r>
              <a:rPr lang="en-US" dirty="0" smtClean="0">
                <a:latin typeface="Times New Roman" panose="02020603050405020304" pitchFamily="18" charset="0"/>
                <a:cs typeface="Times New Roman" panose="02020603050405020304" pitchFamily="18" charset="0"/>
              </a:rPr>
              <a:t>Attended by panel members and “participants at large”.</a:t>
            </a:r>
            <a:r>
              <a:rPr lang="en-US" dirty="0" smtClean="0">
                <a:solidFill>
                  <a:srgbClr val="0070C0"/>
                </a:solidFill>
                <a:latin typeface="Times New Roman" panose="02020603050405020304" pitchFamily="18" charset="0"/>
                <a:cs typeface="Times New Roman" panose="02020603050405020304" pitchFamily="18" charset="0"/>
              </a:rPr>
              <a:t> </a:t>
            </a:r>
          </a:p>
          <a:p>
            <a:pPr>
              <a:lnSpc>
                <a:spcPct val="120000"/>
              </a:lnSpc>
            </a:pPr>
            <a:r>
              <a:rPr lang="en-US" sz="3600" dirty="0" smtClean="0">
                <a:solidFill>
                  <a:srgbClr val="0070C0"/>
                </a:solidFill>
                <a:latin typeface="Times New Roman" panose="02020603050405020304" pitchFamily="18" charset="0"/>
                <a:cs typeface="Times New Roman" panose="02020603050405020304" pitchFamily="18" charset="0"/>
              </a:rPr>
              <a:t>Workshop report is now being </a:t>
            </a:r>
            <a:r>
              <a:rPr lang="en-US" sz="3600" dirty="0" smtClean="0">
                <a:solidFill>
                  <a:srgbClr val="0070C0"/>
                </a:solidFill>
                <a:latin typeface="Times New Roman" panose="02020603050405020304" pitchFamily="18" charset="0"/>
                <a:cs typeface="Times New Roman" panose="02020603050405020304" pitchFamily="18" charset="0"/>
              </a:rPr>
              <a:t>finalized.</a:t>
            </a:r>
            <a:endParaRPr lang="en-US" sz="3600" dirty="0" smtClean="0">
              <a:solidFill>
                <a:srgbClr val="0070C0"/>
              </a:solidFill>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776440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1143000"/>
            <a:ext cx="8562975" cy="5257800"/>
          </a:xfrm>
        </p:spPr>
        <p:txBody>
          <a:bodyPr>
            <a:normAutofit fontScale="77500" lnSpcReduction="20000"/>
          </a:bodyPr>
          <a:lstStyle/>
          <a:p>
            <a:pPr>
              <a:lnSpc>
                <a:spcPct val="120000"/>
              </a:lnSpc>
            </a:pPr>
            <a:r>
              <a:rPr lang="en-US" dirty="0" smtClean="0">
                <a:solidFill>
                  <a:srgbClr val="0070C0"/>
                </a:solidFill>
                <a:latin typeface="Times New Roman" panose="02020603050405020304" pitchFamily="18" charset="0"/>
                <a:cs typeface="Times New Roman" panose="02020603050405020304" pitchFamily="18" charset="0"/>
              </a:rPr>
              <a:t>Panel members were selected to balance experimental, theoretical, computational, and applied mathematics perspectives.</a:t>
            </a:r>
          </a:p>
          <a:p>
            <a:pPr>
              <a:lnSpc>
                <a:spcPct val="120000"/>
              </a:lnSpc>
            </a:pPr>
            <a:r>
              <a:rPr lang="en-US" dirty="0" smtClean="0">
                <a:solidFill>
                  <a:srgbClr val="0070C0"/>
                </a:solidFill>
                <a:latin typeface="Times New Roman" panose="02020603050405020304" pitchFamily="18" charset="0"/>
                <a:cs typeface="Times New Roman" panose="02020603050405020304" pitchFamily="18" charset="0"/>
              </a:rPr>
              <a:t>The panel held conference calls and exchanged information </a:t>
            </a:r>
            <a:r>
              <a:rPr lang="en-US" dirty="0">
                <a:solidFill>
                  <a:srgbClr val="0070C0"/>
                </a:solidFill>
                <a:latin typeface="Times New Roman" panose="02020603050405020304" pitchFamily="18" charset="0"/>
                <a:cs typeface="Times New Roman" panose="02020603050405020304" pitchFamily="18" charset="0"/>
              </a:rPr>
              <a:t>through e-mail, </a:t>
            </a:r>
            <a:r>
              <a:rPr lang="en-US" dirty="0" smtClean="0">
                <a:solidFill>
                  <a:srgbClr val="0070C0"/>
                </a:solidFill>
                <a:latin typeface="Times New Roman" panose="02020603050405020304" pitchFamily="18" charset="0"/>
                <a:cs typeface="Times New Roman" panose="02020603050405020304" pitchFamily="18" charset="0"/>
              </a:rPr>
              <a:t>web postings, and the video conference.</a:t>
            </a:r>
          </a:p>
          <a:p>
            <a:pPr>
              <a:lnSpc>
                <a:spcPct val="120000"/>
              </a:lnSpc>
            </a:pPr>
            <a:r>
              <a:rPr lang="en-US" dirty="0" smtClean="0">
                <a:solidFill>
                  <a:srgbClr val="0070C0"/>
                </a:solidFill>
                <a:latin typeface="Times New Roman" panose="02020603050405020304" pitchFamily="18" charset="0"/>
                <a:cs typeface="Times New Roman" panose="02020603050405020304" pitchFamily="18" charset="0"/>
              </a:rPr>
              <a:t>11 whitepapers were invited to ensure coverage of critical topics.</a:t>
            </a:r>
          </a:p>
          <a:p>
            <a:pPr>
              <a:lnSpc>
                <a:spcPct val="120000"/>
              </a:lnSpc>
            </a:pPr>
            <a:r>
              <a:rPr lang="en-US" dirty="0" smtClean="0">
                <a:solidFill>
                  <a:srgbClr val="0070C0"/>
                </a:solidFill>
                <a:latin typeface="Times New Roman" panose="02020603050405020304" pitchFamily="18" charset="0"/>
                <a:cs typeface="Times New Roman" panose="02020603050405020304" pitchFamily="18" charset="0"/>
              </a:rPr>
              <a:t>The community submitted a total of 28 whitepapers that listed disruption simulation as primary or secondary area.</a:t>
            </a:r>
          </a:p>
          <a:p>
            <a:pPr lvl="1">
              <a:lnSpc>
                <a:spcPct val="120000"/>
              </a:lnSpc>
            </a:pPr>
            <a:r>
              <a:rPr lang="en-US" b="1" dirty="0" smtClean="0">
                <a:solidFill>
                  <a:srgbClr val="000000"/>
                </a:solidFill>
                <a:latin typeface="Times New Roman" panose="02020603050405020304" pitchFamily="18" charset="0"/>
                <a:cs typeface="Times New Roman" panose="02020603050405020304" pitchFamily="18" charset="0"/>
              </a:rPr>
              <a:t>Topics include avoidance, characterization, mitigation, kinetic stability, runaway electron physics, halo currents, external structures, fast linear computation, reduced models, multi-scale modeling, data analytics, and validation.</a:t>
            </a:r>
          </a:p>
          <a:p>
            <a:endParaRPr lang="en-US" dirty="0" smtClean="0">
              <a:latin typeface="Times New Roman" panose="02020603050405020304" pitchFamily="18" charset="0"/>
              <a:cs typeface="Times New Roman" panose="02020603050405020304" pitchFamily="18" charset="0"/>
            </a:endParaRPr>
          </a:p>
          <a:p>
            <a:pPr marL="0" indent="0">
              <a:buNone/>
            </a:pPr>
            <a:endParaRPr lang="en-US" sz="2800" dirty="0" smtClean="0"/>
          </a:p>
          <a:p>
            <a:pPr marL="0" indent="0">
              <a:buNone/>
            </a:pPr>
            <a:endParaRPr lang="en-US" dirty="0"/>
          </a:p>
        </p:txBody>
      </p:sp>
      <p:sp>
        <p:nvSpPr>
          <p:cNvPr id="3" name="Title 2"/>
          <p:cNvSpPr>
            <a:spLocks noGrp="1"/>
          </p:cNvSpPr>
          <p:nvPr>
            <p:ph type="title"/>
          </p:nvPr>
        </p:nvSpPr>
        <p:spPr>
          <a:xfrm>
            <a:off x="457200" y="76200"/>
            <a:ext cx="8229600" cy="639762"/>
          </a:xfrm>
        </p:spPr>
        <p:txBody>
          <a:bodyPr>
            <a:normAutofit fontScale="90000"/>
          </a:bodyPr>
          <a:lstStyle/>
          <a:p>
            <a:r>
              <a:rPr lang="en-US" b="1" dirty="0" smtClean="0">
                <a:solidFill>
                  <a:srgbClr val="00B050"/>
                </a:solidFill>
                <a:latin typeface="Times New Roman" panose="02020603050405020304" pitchFamily="18" charset="0"/>
                <a:cs typeface="Times New Roman" panose="02020603050405020304" pitchFamily="18" charset="0"/>
              </a:rPr>
              <a:t>Disruption Panel </a:t>
            </a:r>
            <a:r>
              <a:rPr lang="en-US" b="1" dirty="0" smtClean="0">
                <a:solidFill>
                  <a:srgbClr val="00B050"/>
                </a:solidFill>
                <a:latin typeface="Times New Roman" panose="02020603050405020304" pitchFamily="18" charset="0"/>
                <a:cs typeface="Times New Roman" panose="02020603050405020304" pitchFamily="18" charset="0"/>
              </a:rPr>
              <a:t>(A): </a:t>
            </a:r>
            <a:r>
              <a:rPr lang="en-US" b="1" dirty="0" smtClean="0">
                <a:solidFill>
                  <a:srgbClr val="00B050"/>
                </a:solidFill>
                <a:latin typeface="Times New Roman" panose="02020603050405020304" pitchFamily="18" charset="0"/>
                <a:cs typeface="Times New Roman" panose="02020603050405020304" pitchFamily="18" charset="0"/>
              </a:rPr>
              <a:t>Process</a:t>
            </a:r>
            <a:endParaRPr lang="en-US"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075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Autofit/>
          </a:bodyPr>
          <a:lstStyle/>
          <a:p>
            <a:pPr marL="0" indent="0"/>
            <a:r>
              <a:rPr lang="en-US" sz="3200" b="1" dirty="0" smtClean="0">
                <a:solidFill>
                  <a:srgbClr val="00B050"/>
                </a:solidFill>
                <a:latin typeface="Times New Roman"/>
                <a:cs typeface="Times New Roman"/>
              </a:rPr>
              <a:t>Workshop Process for Identifying Compelling FES-ASCR Research Directions</a:t>
            </a:r>
            <a:endParaRPr lang="en-US" sz="3200" b="1" dirty="0">
              <a:solidFill>
                <a:srgbClr val="00B050"/>
              </a:solidFill>
            </a:endParaRPr>
          </a:p>
        </p:txBody>
      </p:sp>
      <p:sp>
        <p:nvSpPr>
          <p:cNvPr id="4" name="TextBox 3"/>
          <p:cNvSpPr txBox="1"/>
          <p:nvPr/>
        </p:nvSpPr>
        <p:spPr>
          <a:xfrm>
            <a:off x="304800" y="5657671"/>
            <a:ext cx="4724400" cy="1015663"/>
          </a:xfrm>
          <a:prstGeom prst="rect">
            <a:avLst/>
          </a:prstGeom>
          <a:noFill/>
        </p:spPr>
        <p:txBody>
          <a:bodyPr wrap="square" rtlCol="0">
            <a:spAutoFit/>
          </a:bodyPr>
          <a:lstStyle/>
          <a:p>
            <a:r>
              <a:rPr lang="en-US" sz="2000" b="1" dirty="0" smtClean="0">
                <a:latin typeface="Times New Roman"/>
                <a:cs typeface="Times New Roman"/>
              </a:rPr>
              <a:t>Emphasis: </a:t>
            </a:r>
          </a:p>
          <a:p>
            <a:pPr marL="285750" indent="-285750">
              <a:buFont typeface="Arial"/>
              <a:buChar char="•"/>
            </a:pPr>
            <a:r>
              <a:rPr lang="en-US" sz="2000" b="1" dirty="0" smtClean="0">
                <a:solidFill>
                  <a:srgbClr val="0070C0"/>
                </a:solidFill>
                <a:latin typeface="Times New Roman"/>
                <a:cs typeface="Times New Roman"/>
              </a:rPr>
              <a:t>Role of integrated simulations</a:t>
            </a:r>
          </a:p>
          <a:p>
            <a:pPr marL="285750" indent="-285750">
              <a:buFont typeface="Arial"/>
              <a:buChar char="•"/>
            </a:pPr>
            <a:r>
              <a:rPr lang="en-US" sz="2000" b="1" dirty="0" smtClean="0">
                <a:solidFill>
                  <a:srgbClr val="0070C0"/>
                </a:solidFill>
                <a:latin typeface="Times New Roman"/>
                <a:cs typeface="Times New Roman"/>
              </a:rPr>
              <a:t>Potential for extreme-scale computing</a:t>
            </a:r>
            <a:endParaRPr lang="en-US" sz="2000" b="1" dirty="0"/>
          </a:p>
        </p:txBody>
      </p:sp>
      <p:sp>
        <p:nvSpPr>
          <p:cNvPr id="8" name="TextBox 7"/>
          <p:cNvSpPr txBox="1"/>
          <p:nvPr/>
        </p:nvSpPr>
        <p:spPr>
          <a:xfrm>
            <a:off x="1797659" y="1519535"/>
            <a:ext cx="945541" cy="461665"/>
          </a:xfrm>
          <a:prstGeom prst="rect">
            <a:avLst/>
          </a:prstGeom>
          <a:noFill/>
        </p:spPr>
        <p:txBody>
          <a:bodyPr wrap="none" rtlCol="0">
            <a:spAutoFit/>
          </a:bodyPr>
          <a:lstStyle/>
          <a:p>
            <a:r>
              <a:rPr lang="en-US" sz="2400" b="1" dirty="0" smtClean="0">
                <a:latin typeface="Times New Roman"/>
                <a:cs typeface="Times New Roman"/>
              </a:rPr>
              <a:t>Day 1</a:t>
            </a:r>
            <a:endParaRPr lang="en-US" sz="2400" b="1" dirty="0">
              <a:latin typeface="Times New Roman"/>
              <a:cs typeface="Times New Roman"/>
            </a:endParaRPr>
          </a:p>
        </p:txBody>
      </p:sp>
      <p:sp>
        <p:nvSpPr>
          <p:cNvPr id="9" name="TextBox 8"/>
          <p:cNvSpPr txBox="1"/>
          <p:nvPr/>
        </p:nvSpPr>
        <p:spPr>
          <a:xfrm>
            <a:off x="4495800" y="990600"/>
            <a:ext cx="945541" cy="461665"/>
          </a:xfrm>
          <a:prstGeom prst="rect">
            <a:avLst/>
          </a:prstGeom>
          <a:noFill/>
        </p:spPr>
        <p:txBody>
          <a:bodyPr wrap="none" rtlCol="0">
            <a:spAutoFit/>
          </a:bodyPr>
          <a:lstStyle/>
          <a:p>
            <a:r>
              <a:rPr lang="en-US" sz="2400" b="1" dirty="0" smtClean="0">
                <a:latin typeface="Times New Roman"/>
                <a:cs typeface="Times New Roman"/>
              </a:rPr>
              <a:t>Day 2</a:t>
            </a:r>
            <a:endParaRPr lang="en-US" sz="2400" b="1" dirty="0">
              <a:latin typeface="Times New Roman"/>
              <a:cs typeface="Times New Roman"/>
            </a:endParaRPr>
          </a:p>
        </p:txBody>
      </p:sp>
      <p:sp>
        <p:nvSpPr>
          <p:cNvPr id="10" name="TextBox 9"/>
          <p:cNvSpPr txBox="1"/>
          <p:nvPr/>
        </p:nvSpPr>
        <p:spPr>
          <a:xfrm>
            <a:off x="7239000" y="914400"/>
            <a:ext cx="945541" cy="461665"/>
          </a:xfrm>
          <a:prstGeom prst="rect">
            <a:avLst/>
          </a:prstGeom>
          <a:noFill/>
        </p:spPr>
        <p:txBody>
          <a:bodyPr wrap="none" rtlCol="0">
            <a:spAutoFit/>
          </a:bodyPr>
          <a:lstStyle/>
          <a:p>
            <a:r>
              <a:rPr lang="en-US" sz="2400" b="1" dirty="0" smtClean="0">
                <a:latin typeface="Times New Roman"/>
                <a:cs typeface="Times New Roman"/>
              </a:rPr>
              <a:t>Day 3</a:t>
            </a:r>
            <a:endParaRPr lang="en-US" sz="2400" b="1" dirty="0">
              <a:latin typeface="Times New Roman"/>
              <a:cs typeface="Times New Roman"/>
            </a:endParaRPr>
          </a:p>
        </p:txBody>
      </p:sp>
      <p:sp>
        <p:nvSpPr>
          <p:cNvPr id="11" name="Rectangle 10"/>
          <p:cNvSpPr/>
          <p:nvPr/>
        </p:nvSpPr>
        <p:spPr>
          <a:xfrm>
            <a:off x="1295400" y="2133600"/>
            <a:ext cx="20574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imes New Roman"/>
                <a:cs typeface="Times New Roman"/>
              </a:rPr>
              <a:t>Preliminary FES research directions</a:t>
            </a:r>
          </a:p>
          <a:p>
            <a:pPr algn="ctr"/>
            <a:r>
              <a:rPr lang="en-US" dirty="0" smtClean="0">
                <a:latin typeface="Times New Roman"/>
                <a:cs typeface="Times New Roman"/>
              </a:rPr>
              <a:t>(A,B,C)</a:t>
            </a:r>
            <a:endParaRPr lang="en-US" dirty="0">
              <a:latin typeface="Times New Roman"/>
              <a:cs typeface="Times New Roman"/>
            </a:endParaRPr>
          </a:p>
        </p:txBody>
      </p:sp>
      <p:sp>
        <p:nvSpPr>
          <p:cNvPr id="12" name="Rectangle 11"/>
          <p:cNvSpPr/>
          <p:nvPr/>
        </p:nvSpPr>
        <p:spPr>
          <a:xfrm>
            <a:off x="4038600" y="2971800"/>
            <a:ext cx="20574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imes New Roman"/>
                <a:cs typeface="Times New Roman"/>
              </a:rPr>
              <a:t>Preliminary ASCR research directions</a:t>
            </a:r>
          </a:p>
          <a:p>
            <a:pPr algn="ctr"/>
            <a:r>
              <a:rPr lang="en-US" dirty="0" smtClean="0">
                <a:latin typeface="Times New Roman"/>
                <a:cs typeface="Times New Roman"/>
              </a:rPr>
              <a:t>(D,E,F,G)</a:t>
            </a:r>
            <a:endParaRPr lang="en-US" dirty="0">
              <a:latin typeface="Times New Roman"/>
              <a:cs typeface="Times New Roman"/>
            </a:endParaRPr>
          </a:p>
        </p:txBody>
      </p:sp>
      <p:sp>
        <p:nvSpPr>
          <p:cNvPr id="13" name="Rectangle 12"/>
          <p:cNvSpPr/>
          <p:nvPr/>
        </p:nvSpPr>
        <p:spPr>
          <a:xfrm>
            <a:off x="6705600" y="4648200"/>
            <a:ext cx="20574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imes New Roman"/>
                <a:cs typeface="Times New Roman"/>
              </a:rPr>
              <a:t>Compelling FES- ASCR research directions</a:t>
            </a:r>
            <a:endParaRPr lang="en-US" dirty="0">
              <a:latin typeface="Times New Roman"/>
              <a:cs typeface="Times New Roman"/>
            </a:endParaRPr>
          </a:p>
        </p:txBody>
      </p:sp>
      <p:sp>
        <p:nvSpPr>
          <p:cNvPr id="14" name="Oval 13"/>
          <p:cNvSpPr/>
          <p:nvPr/>
        </p:nvSpPr>
        <p:spPr>
          <a:xfrm>
            <a:off x="3048000" y="4800600"/>
            <a:ext cx="10668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imes New Roman"/>
                <a:cs typeface="Times New Roman"/>
              </a:rPr>
              <a:t>FES input</a:t>
            </a:r>
            <a:endParaRPr lang="en-US" dirty="0">
              <a:latin typeface="Times New Roman"/>
              <a:cs typeface="Times New Roman"/>
            </a:endParaRPr>
          </a:p>
        </p:txBody>
      </p:sp>
      <p:sp>
        <p:nvSpPr>
          <p:cNvPr id="15" name="Oval 14"/>
          <p:cNvSpPr/>
          <p:nvPr/>
        </p:nvSpPr>
        <p:spPr>
          <a:xfrm>
            <a:off x="304800" y="3352800"/>
            <a:ext cx="12192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imes New Roman"/>
                <a:cs typeface="Times New Roman"/>
              </a:rPr>
              <a:t>ASCR input</a:t>
            </a:r>
            <a:endParaRPr lang="en-US" dirty="0">
              <a:latin typeface="Times New Roman"/>
              <a:cs typeface="Times New Roman"/>
            </a:endParaRPr>
          </a:p>
        </p:txBody>
      </p:sp>
      <p:cxnSp>
        <p:nvCxnSpPr>
          <p:cNvPr id="17" name="Straight Arrow Connector 16"/>
          <p:cNvCxnSpPr>
            <a:stCxn id="14" idx="7"/>
          </p:cNvCxnSpPr>
          <p:nvPr/>
        </p:nvCxnSpPr>
        <p:spPr>
          <a:xfrm flipV="1">
            <a:off x="3958571" y="4724400"/>
            <a:ext cx="384829" cy="1989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5" idx="7"/>
          </p:cNvCxnSpPr>
          <p:nvPr/>
        </p:nvCxnSpPr>
        <p:spPr>
          <a:xfrm flipV="1">
            <a:off x="1345452" y="3200400"/>
            <a:ext cx="330948" cy="275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Hexagon 24"/>
          <p:cNvSpPr/>
          <p:nvPr/>
        </p:nvSpPr>
        <p:spPr>
          <a:xfrm>
            <a:off x="1485900" y="3886200"/>
            <a:ext cx="1676400" cy="12192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imes New Roman"/>
                <a:cs typeface="Times New Roman"/>
              </a:rPr>
              <a:t>FES</a:t>
            </a:r>
          </a:p>
          <a:p>
            <a:pPr algn="ctr"/>
            <a:r>
              <a:rPr lang="en-US" dirty="0" smtClean="0">
                <a:latin typeface="Times New Roman"/>
                <a:cs typeface="Times New Roman"/>
              </a:rPr>
              <a:t>Breakouts</a:t>
            </a:r>
          </a:p>
          <a:p>
            <a:pPr algn="ctr"/>
            <a:r>
              <a:rPr lang="en-US" dirty="0" smtClean="0">
                <a:latin typeface="Times New Roman"/>
                <a:cs typeface="Times New Roman"/>
              </a:rPr>
              <a:t>(A,B,C)</a:t>
            </a:r>
            <a:endParaRPr lang="en-US" dirty="0">
              <a:latin typeface="Times New Roman"/>
              <a:cs typeface="Times New Roman"/>
            </a:endParaRPr>
          </a:p>
        </p:txBody>
      </p:sp>
      <p:sp>
        <p:nvSpPr>
          <p:cNvPr id="26" name="Hexagon 25"/>
          <p:cNvSpPr/>
          <p:nvPr/>
        </p:nvSpPr>
        <p:spPr>
          <a:xfrm>
            <a:off x="4229100" y="4419600"/>
            <a:ext cx="1676400" cy="12192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imes New Roman"/>
                <a:cs typeface="Times New Roman"/>
              </a:rPr>
              <a:t>ASCR</a:t>
            </a:r>
          </a:p>
          <a:p>
            <a:pPr algn="ctr"/>
            <a:r>
              <a:rPr lang="en-US" dirty="0" smtClean="0">
                <a:latin typeface="Times New Roman"/>
                <a:cs typeface="Times New Roman"/>
              </a:rPr>
              <a:t>Breakouts</a:t>
            </a:r>
          </a:p>
          <a:p>
            <a:pPr algn="ctr"/>
            <a:r>
              <a:rPr lang="en-US" dirty="0" smtClean="0">
                <a:latin typeface="Times New Roman"/>
                <a:cs typeface="Times New Roman"/>
              </a:rPr>
              <a:t>(D,E,F,G)</a:t>
            </a:r>
            <a:endParaRPr lang="en-US" dirty="0">
              <a:latin typeface="Times New Roman"/>
              <a:cs typeface="Times New Roman"/>
            </a:endParaRPr>
          </a:p>
        </p:txBody>
      </p:sp>
      <p:sp>
        <p:nvSpPr>
          <p:cNvPr id="27" name="Hexagon 26"/>
          <p:cNvSpPr/>
          <p:nvPr/>
        </p:nvSpPr>
        <p:spPr>
          <a:xfrm>
            <a:off x="6896100" y="3048000"/>
            <a:ext cx="1676400" cy="12192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imes New Roman"/>
                <a:cs typeface="Times New Roman"/>
              </a:rPr>
              <a:t>FES</a:t>
            </a:r>
          </a:p>
          <a:p>
            <a:pPr algn="ctr"/>
            <a:r>
              <a:rPr lang="en-US" dirty="0" smtClean="0">
                <a:latin typeface="Times New Roman"/>
                <a:cs typeface="Times New Roman"/>
              </a:rPr>
              <a:t>Breakouts</a:t>
            </a:r>
          </a:p>
          <a:p>
            <a:pPr algn="ctr"/>
            <a:r>
              <a:rPr lang="en-US" dirty="0" smtClean="0">
                <a:latin typeface="Times New Roman"/>
                <a:cs typeface="Times New Roman"/>
              </a:rPr>
              <a:t>(A,B,C)</a:t>
            </a:r>
            <a:endParaRPr lang="en-US" dirty="0">
              <a:latin typeface="Times New Roman"/>
              <a:cs typeface="Times New Roman"/>
            </a:endParaRPr>
          </a:p>
        </p:txBody>
      </p:sp>
      <p:cxnSp>
        <p:nvCxnSpPr>
          <p:cNvPr id="28" name="Straight Arrow Connector 27"/>
          <p:cNvCxnSpPr/>
          <p:nvPr/>
        </p:nvCxnSpPr>
        <p:spPr>
          <a:xfrm>
            <a:off x="2438400" y="32004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5" idx="5"/>
          </p:cNvCxnSpPr>
          <p:nvPr/>
        </p:nvCxnSpPr>
        <p:spPr>
          <a:xfrm>
            <a:off x="1345452" y="4068248"/>
            <a:ext cx="330948" cy="1227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12" idx="1"/>
          </p:cNvCxnSpPr>
          <p:nvPr/>
        </p:nvCxnSpPr>
        <p:spPr>
          <a:xfrm flipV="1">
            <a:off x="3048000" y="3505200"/>
            <a:ext cx="990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4038600" y="1600200"/>
            <a:ext cx="20574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imes New Roman"/>
                <a:cs typeface="Times New Roman"/>
              </a:rPr>
              <a:t>Refined FES research directions</a:t>
            </a:r>
          </a:p>
          <a:p>
            <a:pPr algn="ctr"/>
            <a:r>
              <a:rPr lang="en-US" dirty="0" smtClean="0">
                <a:latin typeface="Times New Roman"/>
                <a:cs typeface="Times New Roman"/>
              </a:rPr>
              <a:t>(A,B,C)</a:t>
            </a:r>
            <a:endParaRPr lang="en-US" dirty="0">
              <a:latin typeface="Times New Roman"/>
              <a:cs typeface="Times New Roman"/>
            </a:endParaRPr>
          </a:p>
        </p:txBody>
      </p:sp>
      <p:cxnSp>
        <p:nvCxnSpPr>
          <p:cNvPr id="44" name="Straight Arrow Connector 43"/>
          <p:cNvCxnSpPr>
            <a:stCxn id="25" idx="5"/>
          </p:cNvCxnSpPr>
          <p:nvPr/>
        </p:nvCxnSpPr>
        <p:spPr>
          <a:xfrm flipV="1">
            <a:off x="2857500" y="2667000"/>
            <a:ext cx="1181100"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5029200" y="40386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6705600" y="1600200"/>
            <a:ext cx="20574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imes New Roman"/>
                <a:cs typeface="Times New Roman"/>
              </a:rPr>
              <a:t>Refined ASCR research directions</a:t>
            </a:r>
          </a:p>
          <a:p>
            <a:pPr algn="ctr"/>
            <a:r>
              <a:rPr lang="en-US" dirty="0" smtClean="0">
                <a:latin typeface="Times New Roman"/>
                <a:cs typeface="Times New Roman"/>
              </a:rPr>
              <a:t>(D,E,F,G)</a:t>
            </a:r>
            <a:endParaRPr lang="en-US" dirty="0">
              <a:latin typeface="Times New Roman"/>
              <a:cs typeface="Times New Roman"/>
            </a:endParaRPr>
          </a:p>
        </p:txBody>
      </p:sp>
      <p:cxnSp>
        <p:nvCxnSpPr>
          <p:cNvPr id="55" name="Straight Arrow Connector 54"/>
          <p:cNvCxnSpPr/>
          <p:nvPr/>
        </p:nvCxnSpPr>
        <p:spPr>
          <a:xfrm flipV="1">
            <a:off x="5791200" y="2667000"/>
            <a:ext cx="1219200" cy="2133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4" idx="2"/>
          </p:cNvCxnSpPr>
          <p:nvPr/>
        </p:nvCxnSpPr>
        <p:spPr>
          <a:xfrm>
            <a:off x="7734300" y="26670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3733800" y="4038600"/>
            <a:ext cx="533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13" idx="0"/>
          </p:cNvCxnSpPr>
          <p:nvPr/>
        </p:nvCxnSpPr>
        <p:spPr>
          <a:xfrm>
            <a:off x="7734300" y="42672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5482166" y="5943600"/>
            <a:ext cx="3357034" cy="646331"/>
          </a:xfrm>
          <a:prstGeom prst="rect">
            <a:avLst/>
          </a:prstGeom>
          <a:noFill/>
        </p:spPr>
        <p:txBody>
          <a:bodyPr wrap="none" rtlCol="0">
            <a:spAutoFit/>
          </a:bodyPr>
          <a:lstStyle/>
          <a:p>
            <a:r>
              <a:rPr lang="en-US" b="1" dirty="0" smtClean="0">
                <a:latin typeface="Times New Roman"/>
                <a:cs typeface="Times New Roman"/>
              </a:rPr>
              <a:t>Fusion physics panels: A,B,C</a:t>
            </a:r>
          </a:p>
          <a:p>
            <a:r>
              <a:rPr lang="en-US" b="1" dirty="0" smtClean="0">
                <a:latin typeface="Times New Roman"/>
                <a:cs typeface="Times New Roman"/>
              </a:rPr>
              <a:t>ASCR math/CS panels: D,E,F,G</a:t>
            </a:r>
            <a:endParaRPr lang="en-US" b="1" dirty="0">
              <a:latin typeface="Times New Roman"/>
              <a:cs typeface="Times New Roman"/>
            </a:endParaRPr>
          </a:p>
        </p:txBody>
      </p:sp>
      <p:sp>
        <p:nvSpPr>
          <p:cNvPr id="103" name="Slide Number Placeholder 102"/>
          <p:cNvSpPr>
            <a:spLocks noGrp="1"/>
          </p:cNvSpPr>
          <p:nvPr>
            <p:ph type="sldNum" sz="quarter" idx="12"/>
          </p:nvPr>
        </p:nvSpPr>
        <p:spPr/>
        <p:txBody>
          <a:bodyPr/>
          <a:lstStyle/>
          <a:p>
            <a:fld id="{0C15C6B2-F0E4-4613-A0C7-830E41CAD046}" type="slidenum">
              <a:rPr lang="en-US" smtClean="0"/>
              <a:t>12</a:t>
            </a:fld>
            <a:endParaRPr lang="en-US"/>
          </a:p>
        </p:txBody>
      </p:sp>
    </p:spTree>
    <p:extLst>
      <p:ext uri="{BB962C8B-B14F-4D97-AF65-F5344CB8AC3E}">
        <p14:creationId xmlns:p14="http://schemas.microsoft.com/office/powerpoint/2010/main" val="35156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P spid="14" grpId="0" animBg="1"/>
      <p:bldP spid="15" grpId="0" animBg="1"/>
      <p:bldP spid="25" grpId="0" animBg="1"/>
      <p:bldP spid="26" grpId="0" animBg="1"/>
      <p:bldP spid="27" grpId="0" animBg="1"/>
      <p:bldP spid="43"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 name="Rounded Rectangle 3071"/>
          <p:cNvSpPr/>
          <p:nvPr/>
        </p:nvSpPr>
        <p:spPr>
          <a:xfrm>
            <a:off x="6923602" y="4781767"/>
            <a:ext cx="1828800" cy="95025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2" name="Picture 3081"/>
          <p:cNvPicPr>
            <a:picLocks noChangeAspect="1"/>
          </p:cNvPicPr>
          <p:nvPr/>
        </p:nvPicPr>
        <p:blipFill>
          <a:blip r:embed="rId3"/>
          <a:stretch>
            <a:fillRect/>
          </a:stretch>
        </p:blipFill>
        <p:spPr>
          <a:xfrm>
            <a:off x="6649968" y="3200715"/>
            <a:ext cx="2503559" cy="1581052"/>
          </a:xfrm>
          <a:prstGeom prst="rect">
            <a:avLst/>
          </a:prstGeom>
        </p:spPr>
      </p:pic>
      <p:sp>
        <p:nvSpPr>
          <p:cNvPr id="22" name="Rounded Rectangle 21"/>
          <p:cNvSpPr/>
          <p:nvPr/>
        </p:nvSpPr>
        <p:spPr>
          <a:xfrm>
            <a:off x="4814887" y="4514850"/>
            <a:ext cx="1822965" cy="126404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447925" y="4498030"/>
            <a:ext cx="2150107" cy="88627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8979" y="4505325"/>
            <a:ext cx="2111693" cy="8493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Rounded Rectangle 3097"/>
          <p:cNvSpPr/>
          <p:nvPr/>
        </p:nvSpPr>
        <p:spPr>
          <a:xfrm>
            <a:off x="2600324" y="5877938"/>
            <a:ext cx="4743450" cy="92914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792162"/>
          </a:xfrm>
        </p:spPr>
        <p:txBody>
          <a:bodyPr>
            <a:normAutofit fontScale="90000"/>
          </a:bodyPr>
          <a:lstStyle/>
          <a:p>
            <a:r>
              <a:rPr lang="en-US" b="1" dirty="0" smtClean="0">
                <a:solidFill>
                  <a:srgbClr val="00B050"/>
                </a:solidFill>
                <a:latin typeface="Times New Roman" panose="02020603050405020304" pitchFamily="18" charset="0"/>
                <a:cs typeface="Times New Roman" panose="02020603050405020304" pitchFamily="18" charset="0"/>
              </a:rPr>
              <a:t>Today’s </a:t>
            </a:r>
            <a:r>
              <a:rPr lang="en-US" b="1" dirty="0">
                <a:solidFill>
                  <a:srgbClr val="00B050"/>
                </a:solidFill>
                <a:latin typeface="Times New Roman" panose="02020603050405020304" pitchFamily="18" charset="0"/>
                <a:cs typeface="Times New Roman" panose="02020603050405020304" pitchFamily="18" charset="0"/>
              </a:rPr>
              <a:t>A</a:t>
            </a:r>
            <a:r>
              <a:rPr lang="en-US" b="1" dirty="0" smtClean="0">
                <a:solidFill>
                  <a:srgbClr val="00B050"/>
                </a:solidFill>
                <a:latin typeface="Times New Roman" panose="02020603050405020304" pitchFamily="18" charset="0"/>
                <a:cs typeface="Times New Roman" panose="02020603050405020304" pitchFamily="18" charset="0"/>
              </a:rPr>
              <a:t>pproach: Scale </a:t>
            </a:r>
            <a:r>
              <a:rPr lang="en-US" b="1" dirty="0">
                <a:solidFill>
                  <a:srgbClr val="00B050"/>
                </a:solidFill>
                <a:latin typeface="Times New Roman" panose="02020603050405020304" pitchFamily="18" charset="0"/>
                <a:cs typeface="Times New Roman" panose="02020603050405020304" pitchFamily="18" charset="0"/>
              </a:rPr>
              <a:t>S</a:t>
            </a:r>
            <a:r>
              <a:rPr lang="en-US" b="1" dirty="0" smtClean="0">
                <a:solidFill>
                  <a:srgbClr val="00B050"/>
                </a:solidFill>
                <a:latin typeface="Times New Roman" panose="02020603050405020304" pitchFamily="18" charset="0"/>
                <a:cs typeface="Times New Roman" panose="02020603050405020304" pitchFamily="18" charset="0"/>
              </a:rPr>
              <a:t>eparation</a:t>
            </a:r>
            <a:endParaRPr lang="en-US" b="1" dirty="0">
              <a:solidFill>
                <a:srgbClr val="00B050"/>
              </a:solidFill>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916" y="1445264"/>
            <a:ext cx="743902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97219" y="1376125"/>
            <a:ext cx="641838" cy="369332"/>
          </a:xfrm>
          <a:prstGeom prst="rect">
            <a:avLst/>
          </a:prstGeom>
          <a:noFill/>
        </p:spPr>
        <p:txBody>
          <a:bodyPr wrap="square" rtlCol="0">
            <a:spAutoFit/>
          </a:bodyPr>
          <a:lstStyle/>
          <a:p>
            <a:r>
              <a:rPr lang="en-US" dirty="0" smtClean="0">
                <a:latin typeface="Arial Narrow" panose="020B0606020202030204" pitchFamily="34" charset="0"/>
              </a:rPr>
              <a:t>10</a:t>
            </a:r>
            <a:r>
              <a:rPr lang="en-US" baseline="30000" dirty="0" smtClean="0">
                <a:latin typeface="Arial Narrow" panose="020B0606020202030204" pitchFamily="34" charset="0"/>
              </a:rPr>
              <a:t>-10</a:t>
            </a:r>
            <a:endParaRPr lang="en-US" baseline="30000" dirty="0">
              <a:latin typeface="Arial Narrow" panose="020B0606020202030204" pitchFamily="34" charset="0"/>
            </a:endParaRPr>
          </a:p>
        </p:txBody>
      </p:sp>
      <p:sp>
        <p:nvSpPr>
          <p:cNvPr id="11" name="TextBox 10"/>
          <p:cNvSpPr txBox="1"/>
          <p:nvPr/>
        </p:nvSpPr>
        <p:spPr>
          <a:xfrm>
            <a:off x="1873162" y="1370261"/>
            <a:ext cx="641838" cy="369332"/>
          </a:xfrm>
          <a:prstGeom prst="rect">
            <a:avLst/>
          </a:prstGeom>
          <a:noFill/>
        </p:spPr>
        <p:txBody>
          <a:bodyPr wrap="square" rtlCol="0">
            <a:spAutoFit/>
          </a:bodyPr>
          <a:lstStyle/>
          <a:p>
            <a:r>
              <a:rPr lang="en-US" dirty="0" smtClean="0">
                <a:latin typeface="Arial Narrow" panose="020B0606020202030204" pitchFamily="34" charset="0"/>
              </a:rPr>
              <a:t>10</a:t>
            </a:r>
            <a:r>
              <a:rPr lang="en-US" baseline="30000" dirty="0" smtClean="0">
                <a:latin typeface="Arial Narrow" panose="020B0606020202030204" pitchFamily="34" charset="0"/>
              </a:rPr>
              <a:t>-8</a:t>
            </a:r>
            <a:endParaRPr lang="en-US" baseline="30000" dirty="0">
              <a:latin typeface="Arial Narrow" panose="020B0606020202030204" pitchFamily="34" charset="0"/>
            </a:endParaRPr>
          </a:p>
        </p:txBody>
      </p:sp>
      <p:sp>
        <p:nvSpPr>
          <p:cNvPr id="13" name="TextBox 12"/>
          <p:cNvSpPr txBox="1"/>
          <p:nvPr/>
        </p:nvSpPr>
        <p:spPr>
          <a:xfrm>
            <a:off x="2808072" y="1381955"/>
            <a:ext cx="641838" cy="369332"/>
          </a:xfrm>
          <a:prstGeom prst="rect">
            <a:avLst/>
          </a:prstGeom>
          <a:noFill/>
        </p:spPr>
        <p:txBody>
          <a:bodyPr wrap="square" rtlCol="0">
            <a:spAutoFit/>
          </a:bodyPr>
          <a:lstStyle/>
          <a:p>
            <a:r>
              <a:rPr lang="en-US" dirty="0" smtClean="0">
                <a:latin typeface="Arial Narrow" panose="020B0606020202030204" pitchFamily="34" charset="0"/>
              </a:rPr>
              <a:t>10</a:t>
            </a:r>
            <a:r>
              <a:rPr lang="en-US" baseline="30000" dirty="0" smtClean="0">
                <a:latin typeface="Arial Narrow" panose="020B0606020202030204" pitchFamily="34" charset="0"/>
              </a:rPr>
              <a:t>-6</a:t>
            </a:r>
            <a:endParaRPr lang="en-US" baseline="30000" dirty="0">
              <a:latin typeface="Arial Narrow" panose="020B0606020202030204" pitchFamily="34" charset="0"/>
            </a:endParaRPr>
          </a:p>
        </p:txBody>
      </p:sp>
      <p:sp>
        <p:nvSpPr>
          <p:cNvPr id="14" name="TextBox 13"/>
          <p:cNvSpPr txBox="1"/>
          <p:nvPr/>
        </p:nvSpPr>
        <p:spPr>
          <a:xfrm>
            <a:off x="3760570" y="1393722"/>
            <a:ext cx="641838" cy="369332"/>
          </a:xfrm>
          <a:prstGeom prst="rect">
            <a:avLst/>
          </a:prstGeom>
          <a:noFill/>
        </p:spPr>
        <p:txBody>
          <a:bodyPr wrap="square" rtlCol="0">
            <a:spAutoFit/>
          </a:bodyPr>
          <a:lstStyle/>
          <a:p>
            <a:r>
              <a:rPr lang="en-US" dirty="0" smtClean="0">
                <a:latin typeface="Arial Narrow" panose="020B0606020202030204" pitchFamily="34" charset="0"/>
              </a:rPr>
              <a:t>10</a:t>
            </a:r>
            <a:r>
              <a:rPr lang="en-US" baseline="30000" dirty="0" smtClean="0">
                <a:latin typeface="Arial Narrow" panose="020B0606020202030204" pitchFamily="34" charset="0"/>
              </a:rPr>
              <a:t>-4</a:t>
            </a:r>
            <a:endParaRPr lang="en-US" baseline="30000" dirty="0">
              <a:latin typeface="Arial Narrow" panose="020B0606020202030204" pitchFamily="34" charset="0"/>
            </a:endParaRPr>
          </a:p>
        </p:txBody>
      </p:sp>
      <p:sp>
        <p:nvSpPr>
          <p:cNvPr id="15" name="TextBox 14"/>
          <p:cNvSpPr txBox="1"/>
          <p:nvPr/>
        </p:nvSpPr>
        <p:spPr>
          <a:xfrm>
            <a:off x="4708672" y="1399539"/>
            <a:ext cx="641838" cy="369332"/>
          </a:xfrm>
          <a:prstGeom prst="rect">
            <a:avLst/>
          </a:prstGeom>
          <a:noFill/>
        </p:spPr>
        <p:txBody>
          <a:bodyPr wrap="square" rtlCol="0">
            <a:spAutoFit/>
          </a:bodyPr>
          <a:lstStyle/>
          <a:p>
            <a:r>
              <a:rPr lang="en-US" dirty="0" smtClean="0">
                <a:latin typeface="Arial Narrow" panose="020B0606020202030204" pitchFamily="34" charset="0"/>
              </a:rPr>
              <a:t>10</a:t>
            </a:r>
            <a:r>
              <a:rPr lang="en-US" baseline="30000" dirty="0" smtClean="0">
                <a:latin typeface="Arial Narrow" panose="020B0606020202030204" pitchFamily="34" charset="0"/>
              </a:rPr>
              <a:t>-2</a:t>
            </a:r>
            <a:endParaRPr lang="en-US" baseline="30000" dirty="0">
              <a:latin typeface="Arial Narrow" panose="020B0606020202030204" pitchFamily="34" charset="0"/>
            </a:endParaRPr>
          </a:p>
        </p:txBody>
      </p:sp>
      <p:sp>
        <p:nvSpPr>
          <p:cNvPr id="16" name="TextBox 15"/>
          <p:cNvSpPr txBox="1"/>
          <p:nvPr/>
        </p:nvSpPr>
        <p:spPr>
          <a:xfrm>
            <a:off x="5671426" y="1405416"/>
            <a:ext cx="641838" cy="369332"/>
          </a:xfrm>
          <a:prstGeom prst="rect">
            <a:avLst/>
          </a:prstGeom>
          <a:noFill/>
        </p:spPr>
        <p:txBody>
          <a:bodyPr wrap="square" rtlCol="0">
            <a:spAutoFit/>
          </a:bodyPr>
          <a:lstStyle/>
          <a:p>
            <a:r>
              <a:rPr lang="en-US" dirty="0" smtClean="0">
                <a:latin typeface="Arial Narrow" panose="020B0606020202030204" pitchFamily="34" charset="0"/>
              </a:rPr>
              <a:t>10</a:t>
            </a:r>
            <a:r>
              <a:rPr lang="en-US" baseline="30000" dirty="0">
                <a:latin typeface="Arial Narrow" panose="020B0606020202030204" pitchFamily="34" charset="0"/>
              </a:rPr>
              <a:t>0</a:t>
            </a:r>
          </a:p>
        </p:txBody>
      </p:sp>
      <p:sp>
        <p:nvSpPr>
          <p:cNvPr id="17" name="TextBox 16"/>
          <p:cNvSpPr txBox="1"/>
          <p:nvPr/>
        </p:nvSpPr>
        <p:spPr>
          <a:xfrm>
            <a:off x="6612208" y="1396624"/>
            <a:ext cx="641838" cy="369332"/>
          </a:xfrm>
          <a:prstGeom prst="rect">
            <a:avLst/>
          </a:prstGeom>
          <a:noFill/>
        </p:spPr>
        <p:txBody>
          <a:bodyPr wrap="square" rtlCol="0">
            <a:spAutoFit/>
          </a:bodyPr>
          <a:lstStyle/>
          <a:p>
            <a:r>
              <a:rPr lang="en-US" dirty="0" smtClean="0">
                <a:latin typeface="Arial Narrow" panose="020B0606020202030204" pitchFamily="34" charset="0"/>
              </a:rPr>
              <a:t>10</a:t>
            </a:r>
            <a:r>
              <a:rPr lang="en-US" baseline="30000" dirty="0">
                <a:latin typeface="Arial Narrow" panose="020B0606020202030204" pitchFamily="34" charset="0"/>
              </a:rPr>
              <a:t>2</a:t>
            </a:r>
          </a:p>
        </p:txBody>
      </p:sp>
      <p:sp>
        <p:nvSpPr>
          <p:cNvPr id="18" name="TextBox 17"/>
          <p:cNvSpPr txBox="1"/>
          <p:nvPr/>
        </p:nvSpPr>
        <p:spPr>
          <a:xfrm>
            <a:off x="7561779" y="1393688"/>
            <a:ext cx="641838" cy="369332"/>
          </a:xfrm>
          <a:prstGeom prst="rect">
            <a:avLst/>
          </a:prstGeom>
          <a:noFill/>
        </p:spPr>
        <p:txBody>
          <a:bodyPr wrap="square" rtlCol="0">
            <a:spAutoFit/>
          </a:bodyPr>
          <a:lstStyle/>
          <a:p>
            <a:r>
              <a:rPr lang="en-US" dirty="0" smtClean="0">
                <a:latin typeface="Arial Narrow" panose="020B0606020202030204" pitchFamily="34" charset="0"/>
              </a:rPr>
              <a:t>10</a:t>
            </a:r>
            <a:r>
              <a:rPr lang="en-US" baseline="30000" dirty="0" smtClean="0">
                <a:latin typeface="Arial Narrow" panose="020B0606020202030204" pitchFamily="34" charset="0"/>
              </a:rPr>
              <a:t>4</a:t>
            </a:r>
            <a:endParaRPr lang="en-US" baseline="30000" dirty="0">
              <a:latin typeface="Arial Narrow" panose="020B0606020202030204" pitchFamily="34" charset="0"/>
            </a:endParaRPr>
          </a:p>
        </p:txBody>
      </p:sp>
      <p:cxnSp>
        <p:nvCxnSpPr>
          <p:cNvPr id="10" name="Straight Arrow Connector 9"/>
          <p:cNvCxnSpPr/>
          <p:nvPr/>
        </p:nvCxnSpPr>
        <p:spPr>
          <a:xfrm>
            <a:off x="614978" y="2001123"/>
            <a:ext cx="2101358"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15000" y="2567484"/>
            <a:ext cx="1566489" cy="8792"/>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36608" y="2250981"/>
            <a:ext cx="2453042"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19166" y="1988865"/>
            <a:ext cx="3235560"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8" name="Picture 27" descr="MHD Disruptions Kruger.jpg"/>
          <p:cNvPicPr>
            <a:picLocks noChangeAspect="1"/>
          </p:cNvPicPr>
          <p:nvPr/>
        </p:nvPicPr>
        <p:blipFill>
          <a:blip r:embed="rId5" cstate="print"/>
          <a:stretch>
            <a:fillRect/>
          </a:stretch>
        </p:blipFill>
        <p:spPr>
          <a:xfrm>
            <a:off x="4788532" y="3138562"/>
            <a:ext cx="1670538" cy="1357512"/>
          </a:xfrm>
          <a:prstGeom prst="rect">
            <a:avLst/>
          </a:prstGeom>
          <a:solidFill>
            <a:srgbClr val="FFFFCC"/>
          </a:solidFill>
        </p:spPr>
      </p:pic>
      <p:pic>
        <p:nvPicPr>
          <p:cNvPr id="29" name="Picture 1">
            <a:hlinkClick r:id="rId6" action="ppaction://hlinkfile"/>
          </p:cNvPr>
          <p:cNvPicPr>
            <a:picLocks noChangeAspect="1" noChangeArrowheads="1"/>
          </p:cNvPicPr>
          <p:nvPr/>
        </p:nvPicPr>
        <p:blipFill>
          <a:blip r:embed="rId7" cstate="print"/>
          <a:srcRect/>
          <a:stretch>
            <a:fillRect/>
          </a:stretch>
        </p:blipFill>
        <p:spPr bwMode="auto">
          <a:xfrm>
            <a:off x="118979" y="3320613"/>
            <a:ext cx="2170565" cy="1101542"/>
          </a:xfrm>
          <a:prstGeom prst="rect">
            <a:avLst/>
          </a:prstGeom>
          <a:noFill/>
          <a:ln w="9525">
            <a:noFill/>
            <a:miter lim="800000"/>
            <a:headEnd/>
            <a:tailEnd/>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02916" y="3378282"/>
            <a:ext cx="1934308" cy="967154"/>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471772171"/>
              </p:ext>
            </p:extLst>
          </p:nvPr>
        </p:nvGraphicFramePr>
        <p:xfrm>
          <a:off x="566613" y="1063309"/>
          <a:ext cx="443690" cy="421506"/>
        </p:xfrm>
        <a:graphic>
          <a:graphicData uri="http://schemas.openxmlformats.org/presentationml/2006/ole">
            <mc:AlternateContent xmlns:mc="http://schemas.openxmlformats.org/markup-compatibility/2006">
              <mc:Choice xmlns:v="urn:schemas-microsoft-com:vml" Requires="v">
                <p:oleObj spid="_x0000_s1390" name="Equation" r:id="rId9" imgW="253800" imgH="241200" progId="Equation.DSMT4">
                  <p:embed/>
                </p:oleObj>
              </mc:Choice>
              <mc:Fallback>
                <p:oleObj name="Equation" r:id="rId9" imgW="253800" imgH="241200" progId="Equation.DSMT4">
                  <p:embed/>
                  <p:pic>
                    <p:nvPicPr>
                      <p:cNvPr id="0" name=""/>
                      <p:cNvPicPr/>
                      <p:nvPr/>
                    </p:nvPicPr>
                    <p:blipFill>
                      <a:blip r:embed="rId10"/>
                      <a:stretch>
                        <a:fillRect/>
                      </a:stretch>
                    </p:blipFill>
                    <p:spPr>
                      <a:xfrm>
                        <a:off x="566613" y="1063309"/>
                        <a:ext cx="443690" cy="42150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42678744"/>
              </p:ext>
            </p:extLst>
          </p:nvPr>
        </p:nvGraphicFramePr>
        <p:xfrm>
          <a:off x="1423337" y="1063974"/>
          <a:ext cx="486520" cy="420176"/>
        </p:xfrm>
        <a:graphic>
          <a:graphicData uri="http://schemas.openxmlformats.org/presentationml/2006/ole">
            <mc:AlternateContent xmlns:mc="http://schemas.openxmlformats.org/markup-compatibility/2006">
              <mc:Choice xmlns:v="urn:schemas-microsoft-com:vml" Requires="v">
                <p:oleObj spid="_x0000_s1391" name="Equation" r:id="rId11" imgW="279360" imgH="241200" progId="Equation.DSMT4">
                  <p:embed/>
                </p:oleObj>
              </mc:Choice>
              <mc:Fallback>
                <p:oleObj name="Equation" r:id="rId11" imgW="279360" imgH="241200" progId="Equation.DSMT4">
                  <p:embed/>
                  <p:pic>
                    <p:nvPicPr>
                      <p:cNvPr id="0" name=""/>
                      <p:cNvPicPr/>
                      <p:nvPr/>
                    </p:nvPicPr>
                    <p:blipFill>
                      <a:blip r:embed="rId12"/>
                      <a:stretch>
                        <a:fillRect/>
                      </a:stretch>
                    </p:blipFill>
                    <p:spPr>
                      <a:xfrm>
                        <a:off x="1423337" y="1063974"/>
                        <a:ext cx="486520" cy="420176"/>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845929162"/>
              </p:ext>
            </p:extLst>
          </p:nvPr>
        </p:nvGraphicFramePr>
        <p:xfrm>
          <a:off x="2227902" y="1119917"/>
          <a:ext cx="443690" cy="421506"/>
        </p:xfrm>
        <a:graphic>
          <a:graphicData uri="http://schemas.openxmlformats.org/presentationml/2006/ole">
            <mc:AlternateContent xmlns:mc="http://schemas.openxmlformats.org/markup-compatibility/2006">
              <mc:Choice xmlns:v="urn:schemas-microsoft-com:vml" Requires="v">
                <p:oleObj spid="_x0000_s1392" name="Equation" r:id="rId13" imgW="253800" imgH="241200" progId="Equation.DSMT4">
                  <p:embed/>
                </p:oleObj>
              </mc:Choice>
              <mc:Fallback>
                <p:oleObj name="Equation" r:id="rId13" imgW="253800" imgH="241200" progId="Equation.DSMT4">
                  <p:embed/>
                  <p:pic>
                    <p:nvPicPr>
                      <p:cNvPr id="0" name=""/>
                      <p:cNvPicPr/>
                      <p:nvPr/>
                    </p:nvPicPr>
                    <p:blipFill>
                      <a:blip r:embed="rId14"/>
                      <a:stretch>
                        <a:fillRect/>
                      </a:stretch>
                    </p:blipFill>
                    <p:spPr>
                      <a:xfrm>
                        <a:off x="2227902" y="1119917"/>
                        <a:ext cx="443690" cy="42150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3292059"/>
              </p:ext>
            </p:extLst>
          </p:nvPr>
        </p:nvGraphicFramePr>
        <p:xfrm>
          <a:off x="3081429" y="1063309"/>
          <a:ext cx="300773" cy="386708"/>
        </p:xfrm>
        <a:graphic>
          <a:graphicData uri="http://schemas.openxmlformats.org/presentationml/2006/ole">
            <mc:AlternateContent xmlns:mc="http://schemas.openxmlformats.org/markup-compatibility/2006">
              <mc:Choice xmlns:v="urn:schemas-microsoft-com:vml" Requires="v">
                <p:oleObj spid="_x0000_s1393" name="Equation" r:id="rId15" imgW="177480" imgH="228600" progId="Equation.DSMT4">
                  <p:embed/>
                </p:oleObj>
              </mc:Choice>
              <mc:Fallback>
                <p:oleObj name="Equation" r:id="rId15" imgW="177480" imgH="228600" progId="Equation.DSMT4">
                  <p:embed/>
                  <p:pic>
                    <p:nvPicPr>
                      <p:cNvPr id="0" name=""/>
                      <p:cNvPicPr/>
                      <p:nvPr/>
                    </p:nvPicPr>
                    <p:blipFill>
                      <a:blip r:embed="rId16"/>
                      <a:stretch>
                        <a:fillRect/>
                      </a:stretch>
                    </p:blipFill>
                    <p:spPr>
                      <a:xfrm>
                        <a:off x="3081429" y="1063309"/>
                        <a:ext cx="300773" cy="386708"/>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065996486"/>
              </p:ext>
            </p:extLst>
          </p:nvPr>
        </p:nvGraphicFramePr>
        <p:xfrm>
          <a:off x="5726495" y="1091679"/>
          <a:ext cx="300773" cy="386708"/>
        </p:xfrm>
        <a:graphic>
          <a:graphicData uri="http://schemas.openxmlformats.org/presentationml/2006/ole">
            <mc:AlternateContent xmlns:mc="http://schemas.openxmlformats.org/markup-compatibility/2006">
              <mc:Choice xmlns:v="urn:schemas-microsoft-com:vml" Requires="v">
                <p:oleObj spid="_x0000_s1394" name="Equation" r:id="rId17" imgW="177480" imgH="228600" progId="Equation.DSMT4">
                  <p:embed/>
                </p:oleObj>
              </mc:Choice>
              <mc:Fallback>
                <p:oleObj name="Equation" r:id="rId17" imgW="177480" imgH="228600" progId="Equation.DSMT4">
                  <p:embed/>
                  <p:pic>
                    <p:nvPicPr>
                      <p:cNvPr id="0" name=""/>
                      <p:cNvPicPr/>
                      <p:nvPr/>
                    </p:nvPicPr>
                    <p:blipFill>
                      <a:blip r:embed="rId18"/>
                      <a:stretch>
                        <a:fillRect/>
                      </a:stretch>
                    </p:blipFill>
                    <p:spPr>
                      <a:xfrm>
                        <a:off x="5726495" y="1091679"/>
                        <a:ext cx="300773" cy="386708"/>
                      </a:xfrm>
                      <a:prstGeom prst="rect">
                        <a:avLst/>
                      </a:prstGeom>
                    </p:spPr>
                  </p:pic>
                </p:oleObj>
              </mc:Fallback>
            </mc:AlternateContent>
          </a:graphicData>
        </a:graphic>
      </p:graphicFrame>
      <p:sp>
        <p:nvSpPr>
          <p:cNvPr id="9" name="TextBox 8"/>
          <p:cNvSpPr txBox="1"/>
          <p:nvPr/>
        </p:nvSpPr>
        <p:spPr>
          <a:xfrm>
            <a:off x="7901880" y="1782262"/>
            <a:ext cx="618674" cy="338554"/>
          </a:xfrm>
          <a:prstGeom prst="rect">
            <a:avLst/>
          </a:prstGeom>
          <a:noFill/>
        </p:spPr>
        <p:txBody>
          <a:bodyPr wrap="square" rtlCol="0">
            <a:spAutoFit/>
          </a:bodyPr>
          <a:lstStyle/>
          <a:p>
            <a:r>
              <a:rPr lang="en-US" sz="1600" dirty="0" smtClean="0"/>
              <a:t>sec</a:t>
            </a:r>
            <a:endParaRPr lang="en-US" sz="1600" dirty="0"/>
          </a:p>
        </p:txBody>
      </p:sp>
      <p:graphicFrame>
        <p:nvGraphicFramePr>
          <p:cNvPr id="27" name="Object 26"/>
          <p:cNvGraphicFramePr>
            <a:graphicFrameLocks noChangeAspect="1"/>
          </p:cNvGraphicFramePr>
          <p:nvPr>
            <p:extLst>
              <p:ext uri="{D42A27DB-BD31-4B8C-83A1-F6EECF244321}">
                <p14:modId xmlns:p14="http://schemas.microsoft.com/office/powerpoint/2010/main" val="860874017"/>
              </p:ext>
            </p:extLst>
          </p:nvPr>
        </p:nvGraphicFramePr>
        <p:xfrm>
          <a:off x="6356308" y="1105205"/>
          <a:ext cx="300773" cy="386708"/>
        </p:xfrm>
        <a:graphic>
          <a:graphicData uri="http://schemas.openxmlformats.org/presentationml/2006/ole">
            <mc:AlternateContent xmlns:mc="http://schemas.openxmlformats.org/markup-compatibility/2006">
              <mc:Choice xmlns:v="urn:schemas-microsoft-com:vml" Requires="v">
                <p:oleObj spid="_x0000_s1395" name="Equation" r:id="rId19" imgW="177480" imgH="228600" progId="Equation.DSMT4">
                  <p:embed/>
                </p:oleObj>
              </mc:Choice>
              <mc:Fallback>
                <p:oleObj name="Equation" r:id="rId19" imgW="177480" imgH="228600" progId="Equation.DSMT4">
                  <p:embed/>
                  <p:pic>
                    <p:nvPicPr>
                      <p:cNvPr id="0" name=""/>
                      <p:cNvPicPr/>
                      <p:nvPr/>
                    </p:nvPicPr>
                    <p:blipFill>
                      <a:blip r:embed="rId20"/>
                      <a:stretch>
                        <a:fillRect/>
                      </a:stretch>
                    </p:blipFill>
                    <p:spPr>
                      <a:xfrm>
                        <a:off x="6356308" y="1105205"/>
                        <a:ext cx="300773" cy="386708"/>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783350272"/>
              </p:ext>
            </p:extLst>
          </p:nvPr>
        </p:nvGraphicFramePr>
        <p:xfrm>
          <a:off x="7319511" y="1107361"/>
          <a:ext cx="322263" cy="387350"/>
        </p:xfrm>
        <a:graphic>
          <a:graphicData uri="http://schemas.openxmlformats.org/presentationml/2006/ole">
            <mc:AlternateContent xmlns:mc="http://schemas.openxmlformats.org/markup-compatibility/2006">
              <mc:Choice xmlns:v="urn:schemas-microsoft-com:vml" Requires="v">
                <p:oleObj spid="_x0000_s1396" name="Equation" r:id="rId21" imgW="190440" imgH="228600" progId="Equation.DSMT4">
                  <p:embed/>
                </p:oleObj>
              </mc:Choice>
              <mc:Fallback>
                <p:oleObj name="Equation" r:id="rId21" imgW="190440" imgH="228600" progId="Equation.DSMT4">
                  <p:embed/>
                  <p:pic>
                    <p:nvPicPr>
                      <p:cNvPr id="0" name=""/>
                      <p:cNvPicPr/>
                      <p:nvPr/>
                    </p:nvPicPr>
                    <p:blipFill>
                      <a:blip r:embed="rId22"/>
                      <a:stretch>
                        <a:fillRect/>
                      </a:stretch>
                    </p:blipFill>
                    <p:spPr>
                      <a:xfrm>
                        <a:off x="7319511" y="1107361"/>
                        <a:ext cx="322263" cy="387350"/>
                      </a:xfrm>
                      <a:prstGeom prst="rect">
                        <a:avLst/>
                      </a:prstGeom>
                    </p:spPr>
                  </p:pic>
                </p:oleObj>
              </mc:Fallback>
            </mc:AlternateContent>
          </a:graphicData>
        </a:graphic>
      </p:graphicFrame>
      <p:sp>
        <p:nvSpPr>
          <p:cNvPr id="3073" name="TextBox 3072"/>
          <p:cNvSpPr txBox="1"/>
          <p:nvPr/>
        </p:nvSpPr>
        <p:spPr>
          <a:xfrm>
            <a:off x="118979" y="4505325"/>
            <a:ext cx="2176946" cy="738664"/>
          </a:xfrm>
          <a:prstGeom prst="rect">
            <a:avLst/>
          </a:prstGeom>
          <a:noFill/>
        </p:spPr>
        <p:txBody>
          <a:bodyPr wrap="square" rtlCol="0">
            <a:spAutoFit/>
          </a:bodyPr>
          <a:lstStyle/>
          <a:p>
            <a:r>
              <a:rPr lang="en-US" sz="1400" b="0" dirty="0" smtClean="0">
                <a:latin typeface="Arial Narrow" panose="020B0606020202030204" pitchFamily="34" charset="0"/>
              </a:rPr>
              <a:t>RF codes: wave heating &amp; current drive; Fokker-Planck equation for particle response</a:t>
            </a:r>
            <a:endParaRPr lang="en-US" sz="1400" b="0" dirty="0">
              <a:latin typeface="Arial Narrow" panose="020B0606020202030204" pitchFamily="34" charset="0"/>
            </a:endParaRPr>
          </a:p>
        </p:txBody>
      </p:sp>
      <p:sp>
        <p:nvSpPr>
          <p:cNvPr id="3075" name="TextBox 3074"/>
          <p:cNvSpPr txBox="1"/>
          <p:nvPr/>
        </p:nvSpPr>
        <p:spPr>
          <a:xfrm>
            <a:off x="2478210" y="4476750"/>
            <a:ext cx="2303339" cy="954107"/>
          </a:xfrm>
          <a:prstGeom prst="rect">
            <a:avLst/>
          </a:prstGeom>
          <a:noFill/>
        </p:spPr>
        <p:txBody>
          <a:bodyPr wrap="square" rtlCol="0">
            <a:spAutoFit/>
          </a:bodyPr>
          <a:lstStyle/>
          <a:p>
            <a:r>
              <a:rPr lang="en-US" sz="1400" b="0" dirty="0" smtClean="0">
                <a:latin typeface="Arial Narrow" panose="020B0606020202030204" pitchFamily="34" charset="0"/>
              </a:rPr>
              <a:t>Average over </a:t>
            </a:r>
            <a:r>
              <a:rPr lang="en-US" sz="1400" b="0" dirty="0" err="1" smtClean="0">
                <a:latin typeface="Arial Narrow" panose="020B0606020202030204" pitchFamily="34" charset="0"/>
              </a:rPr>
              <a:t>gyromotion</a:t>
            </a:r>
            <a:r>
              <a:rPr lang="en-US" sz="1400" b="0" dirty="0" smtClean="0">
                <a:latin typeface="Arial Narrow" panose="020B0606020202030204" pitchFamily="34" charset="0"/>
              </a:rPr>
              <a:t> (5D) </a:t>
            </a:r>
            <a:r>
              <a:rPr lang="en-US" sz="1400" b="0" dirty="0" smtClean="0">
                <a:latin typeface="Arial Narrow" panose="020B0606020202030204" pitchFamily="34" charset="0"/>
                <a:sym typeface="Wingdings" panose="05000000000000000000" pitchFamily="2" charset="2"/>
              </a:rPr>
              <a:t> </a:t>
            </a:r>
            <a:r>
              <a:rPr lang="en-US" sz="1400" b="0" dirty="0" err="1" smtClean="0">
                <a:latin typeface="Arial Narrow" panose="020B0606020202030204" pitchFamily="34" charset="0"/>
              </a:rPr>
              <a:t>Gyrokinetic</a:t>
            </a:r>
            <a:r>
              <a:rPr lang="en-US" sz="1400" b="0" dirty="0" smtClean="0">
                <a:latin typeface="Arial Narrow" panose="020B0606020202030204" pitchFamily="34" charset="0"/>
              </a:rPr>
              <a:t> codes (PIC &amp; continuum): plasma turbulence and transport</a:t>
            </a:r>
            <a:endParaRPr lang="en-US" sz="1400" b="0" dirty="0">
              <a:latin typeface="Arial Narrow" panose="020B0606020202030204" pitchFamily="34" charset="0"/>
            </a:endParaRPr>
          </a:p>
        </p:txBody>
      </p:sp>
      <p:sp>
        <p:nvSpPr>
          <p:cNvPr id="3077" name="TextBox 3076"/>
          <p:cNvSpPr txBox="1"/>
          <p:nvPr/>
        </p:nvSpPr>
        <p:spPr>
          <a:xfrm>
            <a:off x="4838700" y="4562475"/>
            <a:ext cx="1847850" cy="1169551"/>
          </a:xfrm>
          <a:prstGeom prst="rect">
            <a:avLst/>
          </a:prstGeom>
          <a:noFill/>
        </p:spPr>
        <p:txBody>
          <a:bodyPr wrap="square" rtlCol="0">
            <a:spAutoFit/>
          </a:bodyPr>
          <a:lstStyle/>
          <a:p>
            <a:r>
              <a:rPr lang="en-US" sz="1400" b="0" dirty="0">
                <a:latin typeface="Arial Narrow" panose="020B0606020202030204" pitchFamily="34" charset="0"/>
              </a:rPr>
              <a:t>Velocity moments of kinetic </a:t>
            </a:r>
            <a:r>
              <a:rPr lang="en-US" sz="1400" b="0" dirty="0" smtClean="0">
                <a:latin typeface="Arial Narrow" panose="020B0606020202030204" pitchFamily="34" charset="0"/>
              </a:rPr>
              <a:t>equation (3D); </a:t>
            </a:r>
            <a:r>
              <a:rPr lang="en-US" sz="1400" b="0" dirty="0">
                <a:latin typeface="Arial Narrow" panose="020B0606020202030204" pitchFamily="34" charset="0"/>
              </a:rPr>
              <a:t>neglect electron </a:t>
            </a:r>
            <a:r>
              <a:rPr lang="en-US" sz="1400" b="0" dirty="0" smtClean="0">
                <a:latin typeface="Arial Narrow" panose="020B0606020202030204" pitchFamily="34" charset="0"/>
              </a:rPr>
              <a:t>inertia </a:t>
            </a:r>
            <a:r>
              <a:rPr lang="en-US" sz="1400" b="0" dirty="0" smtClean="0">
                <a:latin typeface="Arial Narrow" panose="020B0606020202030204" pitchFamily="34" charset="0"/>
                <a:sym typeface="Wingdings" panose="05000000000000000000" pitchFamily="2" charset="2"/>
              </a:rPr>
              <a:t> extended MHD codes: macroscopic stability</a:t>
            </a:r>
            <a:endParaRPr lang="en-US" sz="1400" b="0" dirty="0">
              <a:latin typeface="Arial Narrow" panose="020B0606020202030204" pitchFamily="34" charset="0"/>
            </a:endParaRPr>
          </a:p>
        </p:txBody>
      </p:sp>
      <p:sp>
        <p:nvSpPr>
          <p:cNvPr id="3078" name="TextBox 3077"/>
          <p:cNvSpPr txBox="1"/>
          <p:nvPr/>
        </p:nvSpPr>
        <p:spPr>
          <a:xfrm>
            <a:off x="6923602" y="4874657"/>
            <a:ext cx="1828800" cy="738664"/>
          </a:xfrm>
          <a:prstGeom prst="rect">
            <a:avLst/>
          </a:prstGeom>
          <a:noFill/>
        </p:spPr>
        <p:txBody>
          <a:bodyPr wrap="square" rtlCol="0">
            <a:spAutoFit/>
          </a:bodyPr>
          <a:lstStyle/>
          <a:p>
            <a:r>
              <a:rPr lang="en-US" sz="1400" b="0" dirty="0">
                <a:latin typeface="Arial Narrow" panose="020B0606020202030204" pitchFamily="34" charset="0"/>
              </a:rPr>
              <a:t>Flux surface averaging </a:t>
            </a:r>
            <a:r>
              <a:rPr lang="en-US" sz="1400" b="0" dirty="0">
                <a:latin typeface="Arial Narrow" panose="020B0606020202030204" pitchFamily="34" charset="0"/>
                <a:sym typeface="Wingdings" panose="05000000000000000000" pitchFamily="2" charset="2"/>
              </a:rPr>
              <a:t> </a:t>
            </a:r>
            <a:r>
              <a:rPr lang="en-US" sz="1400" b="0" dirty="0" smtClean="0">
                <a:latin typeface="Arial Narrow" panose="020B0606020202030204" pitchFamily="34" charset="0"/>
                <a:sym typeface="Wingdings" panose="05000000000000000000" pitchFamily="2" charset="2"/>
              </a:rPr>
              <a:t>1</a:t>
            </a:r>
            <a:r>
              <a:rPr lang="en-US" sz="1200" b="0" dirty="0" smtClean="0">
                <a:latin typeface="Arial Narrow" panose="020B0606020202030204" pitchFamily="34" charset="0"/>
                <a:sym typeface="Wingdings" panose="05000000000000000000" pitchFamily="2" charset="2"/>
              </a:rPr>
              <a:t>½</a:t>
            </a:r>
            <a:r>
              <a:rPr lang="en-US" sz="1400" b="0" dirty="0">
                <a:latin typeface="Arial Narrow" panose="020B0606020202030204" pitchFamily="34" charset="0"/>
                <a:sym typeface="Wingdings" panose="05000000000000000000" pitchFamily="2" charset="2"/>
              </a:rPr>
              <a:t> </a:t>
            </a:r>
            <a:r>
              <a:rPr lang="en-US" sz="1400" b="0" dirty="0" smtClean="0">
                <a:latin typeface="Arial Narrow" panose="020B0606020202030204" pitchFamily="34" charset="0"/>
                <a:sym typeface="Wingdings" panose="05000000000000000000" pitchFamily="2" charset="2"/>
              </a:rPr>
              <a:t>D </a:t>
            </a:r>
            <a:r>
              <a:rPr lang="en-US" sz="1400" b="0" dirty="0">
                <a:latin typeface="Arial Narrow" panose="020B0606020202030204" pitchFamily="34" charset="0"/>
                <a:sym typeface="Wingdings" panose="05000000000000000000" pitchFamily="2" charset="2"/>
              </a:rPr>
              <a:t>transport codes: discharge time scales</a:t>
            </a:r>
            <a:endParaRPr lang="en-US" sz="1400" b="0" dirty="0">
              <a:latin typeface="Arial Narrow" panose="020B0606020202030204" pitchFamily="34" charset="0"/>
            </a:endParaRPr>
          </a:p>
        </p:txBody>
      </p:sp>
      <p:cxnSp>
        <p:nvCxnSpPr>
          <p:cNvPr id="3080" name="Straight Arrow Connector 3079"/>
          <p:cNvCxnSpPr/>
          <p:nvPr/>
        </p:nvCxnSpPr>
        <p:spPr>
          <a:xfrm>
            <a:off x="3081429" y="2857500"/>
            <a:ext cx="4673297" cy="0"/>
          </a:xfrm>
          <a:prstGeom prst="straightConnector1">
            <a:avLst/>
          </a:prstGeom>
          <a:ln w="41275">
            <a:solidFill>
              <a:srgbClr val="C00000"/>
            </a:solidFill>
            <a:prstDash val="sysDash"/>
            <a:headEnd type="stealth"/>
            <a:tailEnd type="triangle"/>
          </a:ln>
        </p:spPr>
        <p:style>
          <a:lnRef idx="1">
            <a:schemeClr val="accent1"/>
          </a:lnRef>
          <a:fillRef idx="0">
            <a:schemeClr val="accent1"/>
          </a:fillRef>
          <a:effectRef idx="0">
            <a:schemeClr val="accent1"/>
          </a:effectRef>
          <a:fontRef idx="minor">
            <a:schemeClr val="tx1"/>
          </a:fontRef>
        </p:style>
      </p:cxnSp>
      <p:sp>
        <p:nvSpPr>
          <p:cNvPr id="3083" name="TextBox 3082"/>
          <p:cNvSpPr txBox="1"/>
          <p:nvPr/>
        </p:nvSpPr>
        <p:spPr>
          <a:xfrm>
            <a:off x="24011" y="5943600"/>
            <a:ext cx="2410720" cy="923330"/>
          </a:xfrm>
          <a:prstGeom prst="rect">
            <a:avLst/>
          </a:prstGeom>
          <a:noFill/>
        </p:spPr>
        <p:txBody>
          <a:bodyPr wrap="squar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Adapted from: D.E. Post, J. Fusion Energy, 2005</a:t>
            </a:r>
            <a:endParaRPr lang="en-US" b="1" i="1" dirty="0">
              <a:solidFill>
                <a:srgbClr val="FF0000"/>
              </a:solidFill>
              <a:latin typeface="Times New Roman" panose="02020603050405020304" pitchFamily="18" charset="0"/>
              <a:cs typeface="Times New Roman" panose="02020603050405020304" pitchFamily="18" charset="0"/>
            </a:endParaRPr>
          </a:p>
        </p:txBody>
      </p:sp>
      <p:cxnSp>
        <p:nvCxnSpPr>
          <p:cNvPr id="3085" name="Straight Arrow Connector 3084"/>
          <p:cNvCxnSpPr/>
          <p:nvPr/>
        </p:nvCxnSpPr>
        <p:spPr>
          <a:xfrm flipH="1">
            <a:off x="1218138" y="2001123"/>
            <a:ext cx="320919" cy="1319490"/>
          </a:xfrm>
          <a:prstGeom prst="straightConnector1">
            <a:avLst/>
          </a:prstGeom>
          <a:ln w="158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87" name="Straight Arrow Connector 3086"/>
          <p:cNvCxnSpPr/>
          <p:nvPr/>
        </p:nvCxnSpPr>
        <p:spPr>
          <a:xfrm>
            <a:off x="3231815" y="2567484"/>
            <a:ext cx="528755" cy="1099641"/>
          </a:xfrm>
          <a:prstGeom prst="straightConnector1">
            <a:avLst/>
          </a:prstGeom>
          <a:ln w="158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89" name="Straight Arrow Connector 3088"/>
          <p:cNvCxnSpPr/>
          <p:nvPr/>
        </p:nvCxnSpPr>
        <p:spPr>
          <a:xfrm>
            <a:off x="4034137" y="2250981"/>
            <a:ext cx="1166513" cy="1127301"/>
          </a:xfrm>
          <a:prstGeom prst="straightConnector1">
            <a:avLst/>
          </a:prstGeom>
          <a:ln w="158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91" name="Straight Arrow Connector 3090"/>
          <p:cNvCxnSpPr/>
          <p:nvPr/>
        </p:nvCxnSpPr>
        <p:spPr>
          <a:xfrm>
            <a:off x="6657081" y="2001123"/>
            <a:ext cx="1032400" cy="1199592"/>
          </a:xfrm>
          <a:prstGeom prst="straightConnector1">
            <a:avLst/>
          </a:prstGeom>
          <a:ln w="15875">
            <a:prstDash val="dash"/>
            <a:tailEnd type="triangle"/>
          </a:ln>
        </p:spPr>
        <p:style>
          <a:lnRef idx="1">
            <a:schemeClr val="accent1"/>
          </a:lnRef>
          <a:fillRef idx="0">
            <a:schemeClr val="accent1"/>
          </a:fillRef>
          <a:effectRef idx="0">
            <a:schemeClr val="accent1"/>
          </a:effectRef>
          <a:fontRef idx="minor">
            <a:schemeClr val="tx1"/>
          </a:fontRef>
        </p:style>
      </p:cxnSp>
      <p:sp>
        <p:nvSpPr>
          <p:cNvPr id="3093" name="TextBox 3092"/>
          <p:cNvSpPr txBox="1"/>
          <p:nvPr/>
        </p:nvSpPr>
        <p:spPr>
          <a:xfrm>
            <a:off x="2733674" y="5884426"/>
            <a:ext cx="4676775" cy="830997"/>
          </a:xfrm>
          <a:prstGeom prst="rect">
            <a:avLst/>
          </a:prstGeom>
          <a:noFill/>
        </p:spPr>
        <p:txBody>
          <a:bodyPr wrap="square" rtlCol="0">
            <a:spAutoFit/>
          </a:bodyPr>
          <a:lstStyle/>
          <a:p>
            <a:pPr algn="ctr"/>
            <a:r>
              <a:rPr lang="en-US" sz="1600" b="1" dirty="0" smtClean="0">
                <a:latin typeface="Arial Narrow" panose="020B0606020202030204" pitchFamily="34" charset="0"/>
              </a:rPr>
              <a:t>A number of critical effects (</a:t>
            </a:r>
            <a:r>
              <a:rPr lang="en-US" sz="1600" b="1" i="1" dirty="0" smtClean="0">
                <a:latin typeface="Arial Narrow" panose="020B0606020202030204" pitchFamily="34" charset="0"/>
              </a:rPr>
              <a:t>Neoclassical Tearing Modes, Energetic Particles, Disruptions, etc.</a:t>
            </a:r>
            <a:r>
              <a:rPr lang="en-US" sz="1600" b="1" dirty="0" smtClean="0">
                <a:latin typeface="Arial Narrow" panose="020B0606020202030204" pitchFamily="34" charset="0"/>
              </a:rPr>
              <a:t>) are inherently </a:t>
            </a:r>
            <a:r>
              <a:rPr lang="en-US" sz="1600" b="1" dirty="0" err="1" smtClean="0">
                <a:latin typeface="Arial Narrow" panose="020B0606020202030204" pitchFamily="34" charset="0"/>
              </a:rPr>
              <a:t>multiscale</a:t>
            </a:r>
            <a:endParaRPr lang="en-US" sz="1600" b="1" dirty="0">
              <a:latin typeface="Arial Narrow" panose="020B0606020202030204" pitchFamily="34" charset="0"/>
            </a:endParaRPr>
          </a:p>
        </p:txBody>
      </p:sp>
      <p:cxnSp>
        <p:nvCxnSpPr>
          <p:cNvPr id="3097" name="Straight Arrow Connector 3096"/>
          <p:cNvCxnSpPr/>
          <p:nvPr/>
        </p:nvCxnSpPr>
        <p:spPr>
          <a:xfrm>
            <a:off x="4702807" y="2857500"/>
            <a:ext cx="5865" cy="3020438"/>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14350" y="-454143"/>
            <a:ext cx="5226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37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200400"/>
            <a:ext cx="8562975" cy="3505200"/>
          </a:xfrm>
        </p:spPr>
        <p:txBody>
          <a:bodyPr>
            <a:normAutofit lnSpcReduction="10000"/>
          </a:bodyPr>
          <a:lstStyle/>
          <a:p>
            <a:pPr>
              <a:spcBef>
                <a:spcPts val="900"/>
              </a:spcBef>
            </a:pPr>
            <a:r>
              <a:rPr lang="en-US" sz="2000" b="1" dirty="0" smtClean="0">
                <a:solidFill>
                  <a:srgbClr val="0070C0"/>
                </a:solidFill>
                <a:latin typeface="Times New Roman" panose="02020603050405020304" pitchFamily="18" charset="0"/>
                <a:cs typeface="Times New Roman" panose="02020603050405020304" pitchFamily="18" charset="0"/>
              </a:rPr>
              <a:t>Two </a:t>
            </a:r>
            <a:r>
              <a:rPr lang="en-US" sz="2000" b="1" dirty="0">
                <a:solidFill>
                  <a:srgbClr val="0070C0"/>
                </a:solidFill>
                <a:latin typeface="Times New Roman" panose="02020603050405020304" pitchFamily="18" charset="0"/>
                <a:cs typeface="Times New Roman" panose="02020603050405020304" pitchFamily="18" charset="0"/>
              </a:rPr>
              <a:t>distinct categories of </a:t>
            </a:r>
            <a:r>
              <a:rPr lang="en-US" sz="2000" b="1" dirty="0" smtClean="0">
                <a:solidFill>
                  <a:srgbClr val="0070C0"/>
                </a:solidFill>
                <a:latin typeface="Times New Roman" panose="02020603050405020304" pitchFamily="18" charset="0"/>
                <a:cs typeface="Times New Roman" panose="02020603050405020304" pitchFamily="18" charset="0"/>
              </a:rPr>
              <a:t>numerical computation </a:t>
            </a:r>
            <a:r>
              <a:rPr lang="en-US" sz="2000" b="1" dirty="0">
                <a:solidFill>
                  <a:srgbClr val="0070C0"/>
                </a:solidFill>
                <a:latin typeface="Times New Roman" panose="02020603050405020304" pitchFamily="18" charset="0"/>
                <a:cs typeface="Times New Roman" panose="02020603050405020304" pitchFamily="18" charset="0"/>
              </a:rPr>
              <a:t>are </a:t>
            </a:r>
            <a:r>
              <a:rPr lang="en-US" sz="2000" b="1" dirty="0" smtClean="0">
                <a:solidFill>
                  <a:srgbClr val="0070C0"/>
                </a:solidFill>
                <a:latin typeface="Times New Roman" panose="02020603050405020304" pitchFamily="18" charset="0"/>
                <a:cs typeface="Times New Roman" panose="02020603050405020304" pitchFamily="18" charset="0"/>
              </a:rPr>
              <a:t>needed:</a:t>
            </a:r>
          </a:p>
          <a:p>
            <a:pPr lvl="1">
              <a:spcBef>
                <a:spcPts val="900"/>
              </a:spcBef>
            </a:pPr>
            <a:r>
              <a:rPr lang="en-US" sz="1800" b="1" dirty="0">
                <a:latin typeface="Times New Roman" panose="02020603050405020304" pitchFamily="18" charset="0"/>
                <a:cs typeface="Times New Roman" panose="02020603050405020304" pitchFamily="18" charset="0"/>
              </a:rPr>
              <a:t>A</a:t>
            </a:r>
            <a:r>
              <a:rPr lang="en-US" sz="1800" b="1" dirty="0" smtClean="0">
                <a:latin typeface="Times New Roman" panose="02020603050405020304" pitchFamily="18" charset="0"/>
                <a:cs typeface="Times New Roman" panose="02020603050405020304" pitchFamily="18" charset="0"/>
              </a:rPr>
              <a:t>ssess </a:t>
            </a:r>
            <a:r>
              <a:rPr lang="en-US" sz="1800" b="1" dirty="0">
                <a:latin typeface="Times New Roman" panose="02020603050405020304" pitchFamily="18" charset="0"/>
                <a:cs typeface="Times New Roman" panose="02020603050405020304" pitchFamily="18" charset="0"/>
              </a:rPr>
              <a:t>macroscopic </a:t>
            </a:r>
            <a:r>
              <a:rPr lang="en-US" sz="1800" b="1" dirty="0" smtClean="0">
                <a:latin typeface="Times New Roman" panose="02020603050405020304" pitchFamily="18" charset="0"/>
                <a:cs typeface="Times New Roman" panose="02020603050405020304" pitchFamily="18" charset="0"/>
              </a:rPr>
              <a:t>stability for avoidance.</a:t>
            </a:r>
          </a:p>
          <a:p>
            <a:pPr lvl="1">
              <a:spcBef>
                <a:spcPts val="900"/>
              </a:spcBef>
            </a:pPr>
            <a:r>
              <a:rPr lang="en-US" sz="1800" b="1" dirty="0">
                <a:latin typeface="Times New Roman" panose="02020603050405020304" pitchFamily="18" charset="0"/>
                <a:cs typeface="Times New Roman" panose="02020603050405020304" pitchFamily="18" charset="0"/>
              </a:rPr>
              <a:t>U</a:t>
            </a:r>
            <a:r>
              <a:rPr lang="en-US" sz="1800" b="1" dirty="0" smtClean="0">
                <a:latin typeface="Times New Roman" panose="02020603050405020304" pitchFamily="18" charset="0"/>
                <a:cs typeface="Times New Roman" panose="02020603050405020304" pitchFamily="18" charset="0"/>
              </a:rPr>
              <a:t>nderstand </a:t>
            </a:r>
            <a:r>
              <a:rPr lang="en-US" sz="1800" b="1" dirty="0">
                <a:latin typeface="Times New Roman" panose="02020603050405020304" pitchFamily="18" charset="0"/>
                <a:cs typeface="Times New Roman" panose="02020603050405020304" pitchFamily="18" charset="0"/>
              </a:rPr>
              <a:t>and </a:t>
            </a:r>
            <a:r>
              <a:rPr lang="en-US" sz="1800" b="1" dirty="0" smtClean="0">
                <a:latin typeface="Times New Roman" panose="02020603050405020304" pitchFamily="18" charset="0"/>
                <a:cs typeface="Times New Roman" panose="02020603050405020304" pitchFamily="18" charset="0"/>
              </a:rPr>
              <a:t>characterize disruptive </a:t>
            </a:r>
            <a:r>
              <a:rPr lang="en-US" sz="1800" b="1" dirty="0">
                <a:latin typeface="Times New Roman" panose="02020603050405020304" pitchFamily="18" charset="0"/>
                <a:cs typeface="Times New Roman" panose="02020603050405020304" pitchFamily="18" charset="0"/>
              </a:rPr>
              <a:t>transients. </a:t>
            </a:r>
            <a:endParaRPr lang="en-US" sz="1800" b="1" dirty="0" smtClean="0">
              <a:latin typeface="Times New Roman" panose="02020603050405020304" pitchFamily="18" charset="0"/>
              <a:cs typeface="Times New Roman" panose="02020603050405020304" pitchFamily="18" charset="0"/>
            </a:endParaRPr>
          </a:p>
          <a:p>
            <a:pPr>
              <a:spcBef>
                <a:spcPts val="900"/>
              </a:spcBef>
            </a:pPr>
            <a:r>
              <a:rPr lang="en-US" sz="2000" b="1" dirty="0" smtClean="0">
                <a:solidFill>
                  <a:srgbClr val="0070C0"/>
                </a:solidFill>
                <a:latin typeface="Times New Roman" panose="02020603050405020304" pitchFamily="18" charset="0"/>
                <a:cs typeface="Times New Roman" panose="02020603050405020304" pitchFamily="18" charset="0"/>
              </a:rPr>
              <a:t>“</a:t>
            </a:r>
            <a:r>
              <a:rPr lang="en-US" sz="2000" b="1" dirty="0" smtClean="0">
                <a:solidFill>
                  <a:srgbClr val="0070C0"/>
                </a:solidFill>
                <a:latin typeface="Times New Roman" panose="02020603050405020304" pitchFamily="18" charset="0"/>
                <a:cs typeface="Times New Roman" panose="02020603050405020304" pitchFamily="18" charset="0"/>
              </a:rPr>
              <a:t>Avoidance</a:t>
            </a:r>
            <a:r>
              <a:rPr lang="en-US" sz="2000" b="1" dirty="0" smtClean="0">
                <a:solidFill>
                  <a:srgbClr val="0070C0"/>
                </a:solidFill>
                <a:latin typeface="Times New Roman" panose="02020603050405020304" pitchFamily="18" charset="0"/>
                <a:cs typeface="Times New Roman" panose="02020603050405020304" pitchFamily="18" charset="0"/>
              </a:rPr>
              <a:t>”</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is used to mean both the routine maintenance of the </a:t>
            </a:r>
            <a:r>
              <a:rPr lang="en-US" sz="2000" b="1" dirty="0" smtClean="0">
                <a:solidFill>
                  <a:srgbClr val="0070C0"/>
                </a:solidFill>
                <a:latin typeface="Times New Roman" panose="02020603050405020304" pitchFamily="18" charset="0"/>
                <a:cs typeface="Times New Roman" panose="02020603050405020304" pitchFamily="18" charset="0"/>
              </a:rPr>
              <a:t>discharge trajectory </a:t>
            </a:r>
            <a:r>
              <a:rPr lang="en-US" sz="2000" b="1" dirty="0">
                <a:solidFill>
                  <a:srgbClr val="0070C0"/>
                </a:solidFill>
                <a:latin typeface="Times New Roman" panose="02020603050405020304" pitchFamily="18" charset="0"/>
                <a:cs typeface="Times New Roman" panose="02020603050405020304" pitchFamily="18" charset="0"/>
              </a:rPr>
              <a:t>and last-minute redirection of the discharge if disruption becomes likely. </a:t>
            </a:r>
            <a:endParaRPr lang="en-US" sz="2000" b="1" dirty="0" smtClean="0">
              <a:solidFill>
                <a:srgbClr val="0070C0"/>
              </a:solidFill>
              <a:latin typeface="Times New Roman" panose="02020603050405020304" pitchFamily="18" charset="0"/>
              <a:cs typeface="Times New Roman" panose="02020603050405020304" pitchFamily="18" charset="0"/>
            </a:endParaRPr>
          </a:p>
          <a:p>
            <a:pPr>
              <a:spcBef>
                <a:spcPts val="900"/>
              </a:spcBef>
            </a:pPr>
            <a:r>
              <a:rPr lang="en-US" sz="2000" b="1" dirty="0">
                <a:solidFill>
                  <a:srgbClr val="0070C0"/>
                </a:solidFill>
                <a:latin typeface="Times New Roman" panose="02020603050405020304" pitchFamily="18" charset="0"/>
                <a:cs typeface="Times New Roman" panose="02020603050405020304" pitchFamily="18" charset="0"/>
              </a:rPr>
              <a:t>Disruptive evolution </a:t>
            </a:r>
            <a:r>
              <a:rPr lang="en-US" sz="2000" b="1" dirty="0" smtClean="0">
                <a:solidFill>
                  <a:srgbClr val="0070C0"/>
                </a:solidFill>
                <a:latin typeface="Times New Roman" panose="02020603050405020304" pitchFamily="18" charset="0"/>
                <a:cs typeface="Times New Roman" panose="02020603050405020304" pitchFamily="18" charset="0"/>
              </a:rPr>
              <a:t>involves nonlinear </a:t>
            </a:r>
            <a:r>
              <a:rPr lang="en-US" sz="2000" b="1" dirty="0">
                <a:solidFill>
                  <a:srgbClr val="0070C0"/>
                </a:solidFill>
                <a:latin typeface="Times New Roman" panose="02020603050405020304" pitchFamily="18" charset="0"/>
                <a:cs typeface="Times New Roman" panose="02020603050405020304" pitchFamily="18" charset="0"/>
              </a:rPr>
              <a:t>macroscopic dynamics, relativistic and non-relativistic particle kinetics, </a:t>
            </a:r>
            <a:r>
              <a:rPr lang="en-US" sz="2000" b="1" dirty="0" smtClean="0">
                <a:solidFill>
                  <a:srgbClr val="0070C0"/>
                </a:solidFill>
                <a:latin typeface="Times New Roman" panose="02020603050405020304" pitchFamily="18" charset="0"/>
                <a:cs typeface="Times New Roman" panose="02020603050405020304" pitchFamily="18" charset="0"/>
              </a:rPr>
              <a:t>electromagnetic responses </a:t>
            </a:r>
            <a:r>
              <a:rPr lang="en-US" sz="2000" b="1" dirty="0">
                <a:solidFill>
                  <a:srgbClr val="0070C0"/>
                </a:solidFill>
                <a:latin typeface="Times New Roman" panose="02020603050405020304" pitchFamily="18" charset="0"/>
                <a:cs typeface="Times New Roman" panose="02020603050405020304" pitchFamily="18" charset="0"/>
              </a:rPr>
              <a:t>of external structures, radiation, neutral dynamics, and plasma-surface interaction.</a:t>
            </a:r>
            <a:endParaRPr lang="en-US" sz="1800" dirty="0" smtClean="0">
              <a:solidFill>
                <a:schemeClr val="tx1"/>
              </a:solidFill>
            </a:endParaRPr>
          </a:p>
        </p:txBody>
      </p:sp>
      <p:sp>
        <p:nvSpPr>
          <p:cNvPr id="3" name="Title 2"/>
          <p:cNvSpPr>
            <a:spLocks noGrp="1"/>
          </p:cNvSpPr>
          <p:nvPr>
            <p:ph type="title"/>
          </p:nvPr>
        </p:nvSpPr>
        <p:spPr>
          <a:xfrm>
            <a:off x="457200" y="76200"/>
            <a:ext cx="8229600" cy="639762"/>
          </a:xfrm>
        </p:spPr>
        <p:txBody>
          <a:bodyPr>
            <a:normAutofit fontScale="90000"/>
          </a:bodyPr>
          <a:lstStyle/>
          <a:p>
            <a:r>
              <a:rPr lang="en-US" sz="3600" b="1" dirty="0" smtClean="0">
                <a:solidFill>
                  <a:srgbClr val="00B050"/>
                </a:solidFill>
                <a:latin typeface="Times New Roman" panose="02020603050405020304" pitchFamily="18" charset="0"/>
                <a:cs typeface="Times New Roman" panose="02020603050405020304" pitchFamily="18" charset="0"/>
              </a:rPr>
              <a:t>Approach</a:t>
            </a:r>
            <a:endParaRPr lang="en-US" sz="3600" b="1" dirty="0">
              <a:solidFill>
                <a:srgbClr val="00B05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400"/>
            <a:ext cx="7924085" cy="1905000"/>
          </a:xfrm>
          <a:prstGeom prst="rect">
            <a:avLst/>
          </a:prstGeom>
        </p:spPr>
      </p:pic>
    </p:spTree>
    <p:extLst>
      <p:ext uri="{BB962C8B-B14F-4D97-AF65-F5344CB8AC3E}">
        <p14:creationId xmlns:p14="http://schemas.microsoft.com/office/powerpoint/2010/main" val="379169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990600"/>
            <a:ext cx="8562975" cy="5562600"/>
          </a:xfrm>
        </p:spPr>
        <p:txBody>
          <a:bodyPr>
            <a:normAutofit/>
          </a:bodyPr>
          <a:lstStyle/>
          <a:p>
            <a:pPr>
              <a:spcBef>
                <a:spcPts val="900"/>
              </a:spcBef>
            </a:pPr>
            <a:r>
              <a:rPr lang="en-US" sz="2000" dirty="0" smtClean="0">
                <a:solidFill>
                  <a:srgbClr val="0070C0"/>
                </a:solidFill>
                <a:latin typeface="Times New Roman" panose="02020603050405020304" pitchFamily="18" charset="0"/>
                <a:cs typeface="Times New Roman" panose="02020603050405020304" pitchFamily="18" charset="0"/>
              </a:rPr>
              <a:t>The understanding of externally imposed non-axisymmetric perturbations has improved through validation and benchmarking campaigns.</a:t>
            </a:r>
          </a:p>
          <a:p>
            <a:pPr>
              <a:spcBef>
                <a:spcPts val="900"/>
              </a:spcBef>
            </a:pPr>
            <a:r>
              <a:rPr lang="en-US" sz="2000" dirty="0" smtClean="0">
                <a:solidFill>
                  <a:srgbClr val="0070C0"/>
                </a:solidFill>
                <a:latin typeface="Times New Roman" panose="02020603050405020304" pitchFamily="18" charset="0"/>
                <a:cs typeface="Times New Roman" panose="02020603050405020304" pitchFamily="18" charset="0"/>
              </a:rPr>
              <a:t>Synchrotron radiation and scattering effects on the runaway-electron threshold voltage have been analyzed theoretically.</a:t>
            </a:r>
          </a:p>
          <a:p>
            <a:pPr>
              <a:spcBef>
                <a:spcPts val="900"/>
              </a:spcBef>
            </a:pPr>
            <a:r>
              <a:rPr lang="en-US" sz="2000" dirty="0" smtClean="0">
                <a:solidFill>
                  <a:srgbClr val="0070C0"/>
                </a:solidFill>
                <a:latin typeface="Times New Roman" panose="02020603050405020304" pitchFamily="18" charset="0"/>
                <a:cs typeface="Times New Roman" panose="02020603050405020304" pitchFamily="18" charset="0"/>
              </a:rPr>
              <a:t>Drift and energetic-ion effects are now considered in linear stability computations and in nonlinear simulation.</a:t>
            </a:r>
          </a:p>
          <a:p>
            <a:pPr>
              <a:spcBef>
                <a:spcPts val="900"/>
              </a:spcBef>
            </a:pPr>
            <a:r>
              <a:rPr lang="en-US" sz="2000" dirty="0" smtClean="0">
                <a:solidFill>
                  <a:srgbClr val="0070C0"/>
                </a:solidFill>
                <a:latin typeface="Times New Roman" panose="02020603050405020304" pitchFamily="18" charset="0"/>
                <a:cs typeface="Times New Roman" panose="02020603050405020304" pitchFamily="18" charset="0"/>
              </a:rPr>
              <a:t>Progress on modeling vertical displacement events including:</a:t>
            </a:r>
          </a:p>
          <a:p>
            <a:pPr lvl="1">
              <a:spcBef>
                <a:spcPts val="900"/>
              </a:spcBef>
            </a:pPr>
            <a:r>
              <a:rPr lang="en-US" sz="1800" dirty="0" smtClean="0">
                <a:latin typeface="Times New Roman" panose="02020603050405020304" pitchFamily="18" charset="0"/>
                <a:cs typeface="Times New Roman" panose="02020603050405020304" pitchFamily="18" charset="0"/>
              </a:rPr>
              <a:t>2D simulation benchmarking</a:t>
            </a:r>
          </a:p>
          <a:p>
            <a:pPr lvl="1">
              <a:spcBef>
                <a:spcPts val="900"/>
              </a:spcBef>
            </a:pPr>
            <a:r>
              <a:rPr lang="en-US" sz="1800" dirty="0">
                <a:latin typeface="Times New Roman" panose="02020603050405020304" pitchFamily="18" charset="0"/>
                <a:cs typeface="Times New Roman" panose="02020603050405020304" pitchFamily="18" charset="0"/>
              </a:rPr>
              <a:t>A</a:t>
            </a:r>
            <a:r>
              <a:rPr lang="en-US" sz="1800" dirty="0" smtClean="0">
                <a:latin typeface="Times New Roman" panose="02020603050405020304" pitchFamily="18" charset="0"/>
                <a:cs typeface="Times New Roman" panose="02020603050405020304" pitchFamily="18" charset="0"/>
              </a:rPr>
              <a:t>symmetric wall-force predictions for ITER</a:t>
            </a:r>
          </a:p>
          <a:p>
            <a:pPr lvl="1">
              <a:spcBef>
                <a:spcPts val="900"/>
              </a:spcBef>
            </a:pPr>
            <a:r>
              <a:rPr lang="en-US" sz="1800" dirty="0">
                <a:latin typeface="Times New Roman" panose="02020603050405020304" pitchFamily="18" charset="0"/>
                <a:cs typeface="Times New Roman" panose="02020603050405020304" pitchFamily="18" charset="0"/>
              </a:rPr>
              <a:t>D</a:t>
            </a:r>
            <a:r>
              <a:rPr lang="en-US" sz="1800" dirty="0" smtClean="0">
                <a:latin typeface="Times New Roman" panose="02020603050405020304" pitchFamily="18" charset="0"/>
                <a:cs typeface="Times New Roman" panose="02020603050405020304" pitchFamily="18" charset="0"/>
              </a:rPr>
              <a:t>evelopment of reduced modeling and detailed external electromagnetics.</a:t>
            </a:r>
          </a:p>
          <a:p>
            <a:pPr>
              <a:spcBef>
                <a:spcPts val="900"/>
              </a:spcBef>
            </a:pPr>
            <a:r>
              <a:rPr lang="en-US" sz="2000" dirty="0" smtClean="0">
                <a:solidFill>
                  <a:srgbClr val="0070C0"/>
                </a:solidFill>
                <a:latin typeface="Times New Roman" panose="02020603050405020304" pitchFamily="18" charset="0"/>
                <a:cs typeface="Times New Roman" panose="02020603050405020304" pitchFamily="18" charset="0"/>
              </a:rPr>
              <a:t>Majority-species drift kinetics for macroscopic dynamics have progressed analytically and computationally.</a:t>
            </a:r>
          </a:p>
          <a:p>
            <a:pPr>
              <a:spcBef>
                <a:spcPts val="900"/>
              </a:spcBef>
            </a:pPr>
            <a:r>
              <a:rPr lang="en-US" sz="2000" dirty="0" smtClean="0">
                <a:solidFill>
                  <a:srgbClr val="0070C0"/>
                </a:solidFill>
                <a:latin typeface="Times New Roman" panose="02020603050405020304" pitchFamily="18" charset="0"/>
                <a:cs typeface="Times New Roman" panose="02020603050405020304" pitchFamily="18" charset="0"/>
              </a:rPr>
              <a:t>Modeling and validation of mitigation through massive gas injection (MGI) reveal causes of </a:t>
            </a:r>
            <a:r>
              <a:rPr lang="en-US" sz="2000" dirty="0" err="1" smtClean="0">
                <a:solidFill>
                  <a:srgbClr val="0070C0"/>
                </a:solidFill>
                <a:latin typeface="Times New Roman" panose="02020603050405020304" pitchFamily="18" charset="0"/>
                <a:cs typeface="Times New Roman" panose="02020603050405020304" pitchFamily="18" charset="0"/>
              </a:rPr>
              <a:t>toroidal</a:t>
            </a:r>
            <a:r>
              <a:rPr lang="en-US" sz="2000" dirty="0" smtClean="0">
                <a:solidFill>
                  <a:srgbClr val="0070C0"/>
                </a:solidFill>
                <a:latin typeface="Times New Roman" panose="02020603050405020304" pitchFamily="18" charset="0"/>
                <a:cs typeface="Times New Roman" panose="02020603050405020304" pitchFamily="18" charset="0"/>
              </a:rPr>
              <a:t> localization.</a:t>
            </a:r>
            <a:endParaRPr lang="en-US" dirty="0" smtClean="0">
              <a:solidFill>
                <a:srgbClr val="0070C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533400" y="152400"/>
            <a:ext cx="8229600" cy="609600"/>
          </a:xfrm>
        </p:spPr>
        <p:txBody>
          <a:bodyPr>
            <a:normAutofit/>
          </a:bodyPr>
          <a:lstStyle/>
          <a:p>
            <a:r>
              <a:rPr lang="en-US" sz="2800" b="1" dirty="0" smtClean="0">
                <a:solidFill>
                  <a:srgbClr val="00B050"/>
                </a:solidFill>
                <a:latin typeface="Times New Roman" panose="02020603050405020304" pitchFamily="18" charset="0"/>
                <a:cs typeface="Times New Roman" panose="02020603050405020304" pitchFamily="18" charset="0"/>
              </a:rPr>
              <a:t>Recent Progress in Disruption Modeling - Highlights</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5519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28600"/>
            <a:ext cx="8229600" cy="914400"/>
          </a:xfrm>
        </p:spPr>
        <p:txBody>
          <a:bodyPr>
            <a:noAutofit/>
          </a:bodyPr>
          <a:lstStyle/>
          <a:p>
            <a:r>
              <a:rPr lang="en-US" sz="3200" b="1" dirty="0" smtClean="0">
                <a:solidFill>
                  <a:srgbClr val="00B050"/>
                </a:solidFill>
                <a:latin typeface="Times New Roman" panose="02020603050405020304" pitchFamily="18" charset="0"/>
                <a:cs typeface="Times New Roman" panose="02020603050405020304" pitchFamily="18" charset="0"/>
              </a:rPr>
              <a:t>Recent progress in simulating disruptive transients</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4724400"/>
            <a:ext cx="7717220" cy="1295400"/>
          </a:xfrm>
        </p:spPr>
        <p:txBody>
          <a:bodyPr>
            <a:normAutofit fontScale="77500" lnSpcReduction="20000"/>
          </a:bodyPr>
          <a:lstStyle/>
          <a:p>
            <a:pPr>
              <a:lnSpc>
                <a:spcPct val="120000"/>
              </a:lnSpc>
            </a:pPr>
            <a:r>
              <a:rPr lang="en-US" dirty="0">
                <a:solidFill>
                  <a:srgbClr val="0070C0"/>
                </a:solidFill>
                <a:latin typeface="Times New Roman" panose="02020603050405020304" pitchFamily="18" charset="0"/>
                <a:cs typeface="Times New Roman" panose="02020603050405020304" pitchFamily="18" charset="0"/>
              </a:rPr>
              <a:t>Nonlinear MHD simulation of global instability leading to thermal quench and localized heat deposition on the surrounding wall (S. Kruger).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1447800"/>
            <a:ext cx="3657600" cy="2743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799" y="1432034"/>
            <a:ext cx="3678621" cy="2758966"/>
          </a:xfrm>
          <a:prstGeom prst="rect">
            <a:avLst/>
          </a:prstGeom>
        </p:spPr>
      </p:pic>
    </p:spTree>
    <p:extLst>
      <p:ext uri="{BB962C8B-B14F-4D97-AF65-F5344CB8AC3E}">
        <p14:creationId xmlns:p14="http://schemas.microsoft.com/office/powerpoint/2010/main" val="1598136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28600"/>
            <a:ext cx="8229600" cy="914400"/>
          </a:xfrm>
        </p:spPr>
        <p:txBody>
          <a:bodyPr>
            <a:noAutofit/>
          </a:bodyPr>
          <a:lstStyle/>
          <a:p>
            <a:r>
              <a:rPr lang="en-US" sz="3200" b="1" dirty="0" smtClean="0">
                <a:solidFill>
                  <a:srgbClr val="00B050"/>
                </a:solidFill>
                <a:latin typeface="Times New Roman" panose="02020603050405020304" pitchFamily="18" charset="0"/>
                <a:cs typeface="Times New Roman" panose="02020603050405020304" pitchFamily="18" charset="0"/>
              </a:rPr>
              <a:t>Recent progress in simulating disruption mitigation</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29200" y="1728952"/>
            <a:ext cx="3581400" cy="4443248"/>
          </a:xfrm>
        </p:spPr>
        <p:txBody>
          <a:bodyPr>
            <a:normAutofit fontScale="77500" lnSpcReduction="20000"/>
          </a:bodyPr>
          <a:lstStyle/>
          <a:p>
            <a:pPr>
              <a:lnSpc>
                <a:spcPct val="120000"/>
              </a:lnSpc>
              <a:buFont typeface="Arial" panose="020B0604020202020204" pitchFamily="34" charset="0"/>
              <a:buChar char="•"/>
            </a:pPr>
            <a:r>
              <a:rPr lang="en-US" dirty="0">
                <a:solidFill>
                  <a:srgbClr val="0070C0"/>
                </a:solidFill>
                <a:latin typeface="Times New Roman" panose="02020603050405020304" pitchFamily="18" charset="0"/>
                <a:cs typeface="Times New Roman" panose="02020603050405020304" pitchFamily="18" charset="0"/>
              </a:rPr>
              <a:t>Nonlinear 3D MHD </a:t>
            </a:r>
            <a:r>
              <a:rPr lang="en-US" dirty="0" smtClean="0">
                <a:solidFill>
                  <a:srgbClr val="0070C0"/>
                </a:solidFill>
                <a:latin typeface="Times New Roman" panose="02020603050405020304" pitchFamily="18" charset="0"/>
                <a:cs typeface="Times New Roman" panose="02020603050405020304" pitchFamily="18" charset="0"/>
              </a:rPr>
              <a:t>simulation combined with radiation modeling </a:t>
            </a:r>
            <a:r>
              <a:rPr lang="en-US" dirty="0">
                <a:solidFill>
                  <a:srgbClr val="0070C0"/>
                </a:solidFill>
                <a:latin typeface="Times New Roman" panose="02020603050405020304" pitchFamily="18" charset="0"/>
                <a:cs typeface="Times New Roman" panose="02020603050405020304" pitchFamily="18" charset="0"/>
              </a:rPr>
              <a:t>of mitigation via massive gas injection (</a:t>
            </a:r>
            <a:r>
              <a:rPr lang="en-US" dirty="0" smtClean="0">
                <a:solidFill>
                  <a:srgbClr val="0070C0"/>
                </a:solidFill>
                <a:latin typeface="Times New Roman" panose="02020603050405020304" pitchFamily="18" charset="0"/>
                <a:cs typeface="Times New Roman" panose="02020603050405020304" pitchFamily="18" charset="0"/>
              </a:rPr>
              <a:t>MGI) in DIII-D (V. </a:t>
            </a:r>
            <a:r>
              <a:rPr lang="en-US" dirty="0" err="1" smtClean="0">
                <a:solidFill>
                  <a:srgbClr val="0070C0"/>
                </a:solidFill>
                <a:latin typeface="Times New Roman" panose="02020603050405020304" pitchFamily="18" charset="0"/>
                <a:cs typeface="Times New Roman" panose="02020603050405020304" pitchFamily="18" charset="0"/>
              </a:rPr>
              <a:t>Izzo</a:t>
            </a:r>
            <a:r>
              <a:rPr lang="en-US" dirty="0" smtClean="0">
                <a:solidFill>
                  <a:srgbClr val="0070C0"/>
                </a:solidFill>
                <a:latin typeface="Times New Roman" panose="02020603050405020304" pitchFamily="18" charset="0"/>
                <a:cs typeface="Times New Roman" panose="02020603050405020304" pitchFamily="18" charset="0"/>
              </a:rPr>
              <a:t>).</a:t>
            </a:r>
          </a:p>
          <a:p>
            <a:pPr>
              <a:lnSpc>
                <a:spcPct val="120000"/>
              </a:lnSpc>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Simulation shows concentration </a:t>
            </a:r>
            <a:r>
              <a:rPr lang="en-US" dirty="0">
                <a:solidFill>
                  <a:srgbClr val="0070C0"/>
                </a:solidFill>
                <a:latin typeface="Times New Roman" panose="02020603050405020304" pitchFamily="18" charset="0"/>
                <a:cs typeface="Times New Roman" panose="02020603050405020304" pitchFamily="18" charset="0"/>
              </a:rPr>
              <a:t>of edge-injected Ne impurity after dynamic </a:t>
            </a:r>
            <a:r>
              <a:rPr lang="en-US" dirty="0" smtClean="0">
                <a:solidFill>
                  <a:srgbClr val="0070C0"/>
                </a:solidFill>
                <a:latin typeface="Times New Roman" panose="02020603050405020304" pitchFamily="18" charset="0"/>
                <a:cs typeface="Times New Roman" panose="02020603050405020304" pitchFamily="18" charset="0"/>
              </a:rPr>
              <a:t>mixing</a:t>
            </a:r>
          </a:p>
          <a:p>
            <a:pPr>
              <a:lnSpc>
                <a:spcPct val="120000"/>
              </a:lnSpc>
              <a:buFont typeface="Arial" panose="020B0604020202020204" pitchFamily="34" charset="0"/>
              <a:buChar char="•"/>
            </a:pPr>
            <a:endParaRPr lang="en-US" dirty="0" smtClean="0">
              <a:solidFill>
                <a:srgbClr val="0070C0"/>
              </a:solidFill>
              <a:latin typeface="Times New Roman" panose="02020603050405020304" pitchFamily="18" charset="0"/>
              <a:cs typeface="Times New Roman" panose="02020603050405020304" pitchFamily="18" charset="0"/>
            </a:endParaRPr>
          </a:p>
          <a:p>
            <a:pPr>
              <a:lnSpc>
                <a:spcPct val="120000"/>
              </a:lnSpc>
            </a:pP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284" t="15882" r="11520" b="6226"/>
          <a:stretch/>
        </p:blipFill>
        <p:spPr>
          <a:xfrm>
            <a:off x="33469" y="1576552"/>
            <a:ext cx="4767132" cy="4024709"/>
          </a:xfrm>
          <a:prstGeom prst="rect">
            <a:avLst/>
          </a:prstGeom>
        </p:spPr>
      </p:pic>
    </p:spTree>
    <p:extLst>
      <p:ext uri="{BB962C8B-B14F-4D97-AF65-F5344CB8AC3E}">
        <p14:creationId xmlns:p14="http://schemas.microsoft.com/office/powerpoint/2010/main" val="1454970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2600" b="1" dirty="0" smtClean="0">
                <a:solidFill>
                  <a:srgbClr val="00B050"/>
                </a:solidFill>
                <a:latin typeface="Times New Roman"/>
                <a:cs typeface="Times New Roman"/>
              </a:rPr>
              <a:t>The challenge</a:t>
            </a:r>
            <a:r>
              <a:rPr lang="en-US" sz="2600" b="1" dirty="0" smtClean="0">
                <a:solidFill>
                  <a:srgbClr val="00B050"/>
                </a:solidFill>
                <a:latin typeface="Times New Roman"/>
                <a:cs typeface="Times New Roman"/>
              </a:rPr>
              <a:t>: JET data </a:t>
            </a:r>
            <a:r>
              <a:rPr lang="en-US" sz="2600" b="1" dirty="0" smtClean="0">
                <a:solidFill>
                  <a:srgbClr val="00B050"/>
                </a:solidFill>
                <a:latin typeface="Times New Roman"/>
                <a:cs typeface="Times New Roman"/>
              </a:rPr>
              <a:t>base indicates a number of </a:t>
            </a:r>
            <a:r>
              <a:rPr lang="en-US" sz="2600" b="1" dirty="0" smtClean="0">
                <a:solidFill>
                  <a:srgbClr val="00B050"/>
                </a:solidFill>
                <a:latin typeface="Times New Roman"/>
                <a:cs typeface="Times New Roman"/>
              </a:rPr>
              <a:t>root causes of </a:t>
            </a:r>
            <a:r>
              <a:rPr lang="en-US" sz="2600" b="1" dirty="0" smtClean="0">
                <a:solidFill>
                  <a:srgbClr val="00B050"/>
                </a:solidFill>
                <a:latin typeface="Times New Roman"/>
                <a:cs typeface="Times New Roman"/>
              </a:rPr>
              <a:t>disruptions in JET</a:t>
            </a:r>
            <a:endParaRPr lang="en-US" sz="2600" b="1" dirty="0">
              <a:solidFill>
                <a:srgbClr val="00B050"/>
              </a:solidFill>
              <a:latin typeface="Times New Roman"/>
              <a:cs typeface="Times New Roman"/>
            </a:endParaRPr>
          </a:p>
        </p:txBody>
      </p:sp>
      <p:sp>
        <p:nvSpPr>
          <p:cNvPr id="3" name="Content Placeholder 2"/>
          <p:cNvSpPr>
            <a:spLocks noGrp="1"/>
          </p:cNvSpPr>
          <p:nvPr>
            <p:ph idx="1"/>
          </p:nvPr>
        </p:nvSpPr>
        <p:spPr>
          <a:xfrm>
            <a:off x="381000" y="6172200"/>
            <a:ext cx="8077200" cy="457200"/>
          </a:xfrm>
        </p:spPr>
        <p:txBody>
          <a:bodyPr>
            <a:normAutofit/>
          </a:bodyPr>
          <a:lstStyle/>
          <a:p>
            <a:pPr marL="0" indent="0">
              <a:buNone/>
            </a:pPr>
            <a:r>
              <a:rPr lang="fr-FR" sz="1900" b="1" dirty="0" smtClean="0">
                <a:latin typeface="Times New Roman"/>
                <a:cs typeface="Times New Roman"/>
              </a:rPr>
              <a:t>P</a:t>
            </a:r>
            <a:r>
              <a:rPr lang="fr-FR" sz="1900" b="1" dirty="0">
                <a:latin typeface="Times New Roman"/>
                <a:cs typeface="Times New Roman"/>
              </a:rPr>
              <a:t>. C. </a:t>
            </a:r>
            <a:r>
              <a:rPr lang="fr-FR" sz="1900" b="1" dirty="0" err="1">
                <a:latin typeface="Times New Roman"/>
                <a:cs typeface="Times New Roman"/>
              </a:rPr>
              <a:t>deVries</a:t>
            </a:r>
            <a:r>
              <a:rPr lang="fr-FR" sz="1900" b="1" dirty="0">
                <a:latin typeface="Times New Roman"/>
                <a:cs typeface="Times New Roman"/>
              </a:rPr>
              <a:t>, </a:t>
            </a:r>
            <a:r>
              <a:rPr lang="fr-FR" sz="1900" b="1" dirty="0" smtClean="0">
                <a:latin typeface="Times New Roman"/>
                <a:cs typeface="Times New Roman"/>
              </a:rPr>
              <a:t>M. F</a:t>
            </a:r>
            <a:r>
              <a:rPr lang="fr-FR" sz="1900" b="1" dirty="0">
                <a:latin typeface="Times New Roman"/>
                <a:cs typeface="Times New Roman"/>
              </a:rPr>
              <a:t>. Johnson, B. Alper, et al., </a:t>
            </a:r>
            <a:r>
              <a:rPr lang="fr-FR" sz="1900" b="1" dirty="0" err="1">
                <a:latin typeface="Times New Roman"/>
                <a:cs typeface="Times New Roman"/>
              </a:rPr>
              <a:t>Nucl</a:t>
            </a:r>
            <a:r>
              <a:rPr lang="fr-FR" sz="1900" b="1" dirty="0">
                <a:latin typeface="Times New Roman"/>
                <a:cs typeface="Times New Roman"/>
              </a:rPr>
              <a:t>. Fusion 51, 053018 (</a:t>
            </a:r>
            <a:r>
              <a:rPr lang="fr-FR" sz="1900" b="1" dirty="0" smtClean="0">
                <a:latin typeface="Times New Roman"/>
                <a:cs typeface="Times New Roman"/>
              </a:rPr>
              <a:t>2011).</a:t>
            </a:r>
            <a:endParaRPr lang="en-US" sz="1900" dirty="0"/>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73684"/>
            <a:ext cx="5257800" cy="4846116"/>
          </a:xfrm>
          <a:prstGeom prst="rect">
            <a:avLst/>
          </a:prstGeom>
        </p:spPr>
      </p:pic>
      <p:sp>
        <p:nvSpPr>
          <p:cNvPr id="5" name="TextBox 4"/>
          <p:cNvSpPr txBox="1"/>
          <p:nvPr/>
        </p:nvSpPr>
        <p:spPr>
          <a:xfrm>
            <a:off x="5410200" y="1129129"/>
            <a:ext cx="3548086" cy="4585871"/>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0070C0"/>
                </a:solidFill>
                <a:latin typeface="Times New Roman" panose="02020603050405020304" pitchFamily="18" charset="0"/>
                <a:cs typeface="Times New Roman" panose="02020603050405020304" pitchFamily="18" charset="0"/>
              </a:rPr>
              <a:t>Root </a:t>
            </a:r>
            <a:r>
              <a:rPr lang="en-US" sz="2400" b="1" dirty="0">
                <a:solidFill>
                  <a:srgbClr val="0070C0"/>
                </a:solidFill>
                <a:latin typeface="Times New Roman" panose="02020603050405020304" pitchFamily="18" charset="0"/>
                <a:cs typeface="Times New Roman" panose="02020603050405020304" pitchFamily="18" charset="0"/>
              </a:rPr>
              <a:t>causes of disruptions </a:t>
            </a:r>
            <a:r>
              <a:rPr lang="en-US" sz="2400" b="1" dirty="0" smtClean="0">
                <a:solidFill>
                  <a:srgbClr val="0070C0"/>
                </a:solidFill>
                <a:latin typeface="Times New Roman" panose="02020603050405020304" pitchFamily="18" charset="0"/>
                <a:cs typeface="Times New Roman" panose="02020603050405020304" pitchFamily="18" charset="0"/>
              </a:rPr>
              <a:t>include:</a:t>
            </a:r>
          </a:p>
          <a:p>
            <a:endParaRPr lang="en-US" sz="2400" b="1" dirty="0" smtClean="0">
              <a:solidFill>
                <a:srgbClr val="0070C0"/>
              </a:solidFill>
              <a:latin typeface="Times New Roman" panose="02020603050405020304" pitchFamily="18" charset="0"/>
              <a:cs typeface="Times New Roman" panose="02020603050405020304" pitchFamily="18" charset="0"/>
            </a:endParaRPr>
          </a:p>
          <a:p>
            <a:pPr lvl="1"/>
            <a:r>
              <a:rPr lang="en-US" sz="2200" dirty="0" smtClean="0">
                <a:latin typeface="Times New Roman" panose="02020603050405020304" pitchFamily="18" charset="0"/>
                <a:cs typeface="Times New Roman" panose="02020603050405020304" pitchFamily="18" charset="0"/>
              </a:rPr>
              <a:t>Inadequate </a:t>
            </a:r>
            <a:r>
              <a:rPr lang="en-US" sz="2200" dirty="0">
                <a:latin typeface="Times New Roman" panose="02020603050405020304" pitchFamily="18" charset="0"/>
                <a:cs typeface="Times New Roman" panose="02020603050405020304" pitchFamily="18" charset="0"/>
              </a:rPr>
              <a:t>operations </a:t>
            </a:r>
            <a:r>
              <a:rPr lang="en-US" sz="2200" dirty="0" smtClean="0">
                <a:latin typeface="Times New Roman" panose="02020603050405020304" pitchFamily="18" charset="0"/>
                <a:cs typeface="Times New Roman" panose="02020603050405020304" pitchFamily="18" charset="0"/>
              </a:rPr>
              <a:t>planning.</a:t>
            </a:r>
          </a:p>
          <a:p>
            <a:pPr lvl="1"/>
            <a:endParaRPr lang="en-US" sz="2200" dirty="0" smtClean="0">
              <a:latin typeface="Times New Roman" panose="02020603050405020304" pitchFamily="18" charset="0"/>
              <a:cs typeface="Times New Roman" panose="02020603050405020304" pitchFamily="18" charset="0"/>
            </a:endParaRPr>
          </a:p>
          <a:p>
            <a:pPr lvl="1"/>
            <a:r>
              <a:rPr lang="en-US" sz="2200" dirty="0" smtClean="0">
                <a:latin typeface="Times New Roman" panose="02020603050405020304" pitchFamily="18" charset="0"/>
                <a:cs typeface="Times New Roman" panose="02020603050405020304" pitchFamily="18" charset="0"/>
              </a:rPr>
              <a:t>Failure of </a:t>
            </a:r>
            <a:r>
              <a:rPr lang="en-US" sz="2200" dirty="0">
                <a:latin typeface="Times New Roman" panose="02020603050405020304" pitchFamily="18" charset="0"/>
                <a:cs typeface="Times New Roman" panose="02020603050405020304" pitchFamily="18" charset="0"/>
              </a:rPr>
              <a:t>feedback control or other </a:t>
            </a:r>
            <a:r>
              <a:rPr lang="en-US" sz="2200" dirty="0" smtClean="0">
                <a:latin typeface="Times New Roman" panose="02020603050405020304" pitchFamily="18" charset="0"/>
                <a:cs typeface="Times New Roman" panose="02020603050405020304" pitchFamily="18" charset="0"/>
              </a:rPr>
              <a:t>systems.</a:t>
            </a:r>
          </a:p>
          <a:p>
            <a:pPr lvl="1"/>
            <a:endParaRPr lang="en-US" sz="2200" dirty="0" smtClean="0">
              <a:latin typeface="Times New Roman" panose="02020603050405020304" pitchFamily="18" charset="0"/>
              <a:cs typeface="Times New Roman" panose="02020603050405020304" pitchFamily="18" charset="0"/>
            </a:endParaRPr>
          </a:p>
          <a:p>
            <a:pPr lvl="1"/>
            <a:r>
              <a:rPr lang="en-US" sz="2200" dirty="0" smtClean="0">
                <a:latin typeface="Times New Roman" panose="02020603050405020304" pitchFamily="18" charset="0"/>
                <a:cs typeface="Times New Roman" panose="02020603050405020304" pitchFamily="18" charset="0"/>
              </a:rPr>
              <a:t>Natural fluctuations </a:t>
            </a:r>
            <a:r>
              <a:rPr lang="en-US" sz="2200" dirty="0">
                <a:latin typeface="Times New Roman" panose="02020603050405020304" pitchFamily="18" charset="0"/>
                <a:cs typeface="Times New Roman" panose="02020603050405020304" pitchFamily="18" charset="0"/>
              </a:rPr>
              <a:t>that exceed the nonlinear </a:t>
            </a:r>
            <a:r>
              <a:rPr lang="en-US" sz="2200" dirty="0" smtClean="0">
                <a:latin typeface="Times New Roman" panose="02020603050405020304" pitchFamily="18" charset="0"/>
                <a:cs typeface="Times New Roman" panose="02020603050405020304" pitchFamily="18" charset="0"/>
              </a:rPr>
              <a:t>meta-stability </a:t>
            </a:r>
            <a:r>
              <a:rPr lang="en-US" sz="2200" dirty="0">
                <a:latin typeface="Times New Roman" panose="02020603050405020304" pitchFamily="18" charset="0"/>
                <a:cs typeface="Times New Roman" panose="02020603050405020304" pitchFamily="18" charset="0"/>
              </a:rPr>
              <a:t>of a </a:t>
            </a:r>
            <a:r>
              <a:rPr lang="en-US" sz="2200" dirty="0" smtClean="0">
                <a:latin typeface="Times New Roman" panose="02020603050405020304" pitchFamily="18" charset="0"/>
                <a:cs typeface="Times New Roman" panose="02020603050405020304" pitchFamily="18" charset="0"/>
              </a:rPr>
              <a:t>confinement state.</a:t>
            </a:r>
            <a:endParaRPr lang="en-US" sz="2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819400" y="1905000"/>
            <a:ext cx="1357551"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NTM’s</a:t>
            </a:r>
            <a:r>
              <a:rPr lang="en-US" sz="2800" b="1" dirty="0" smtClean="0">
                <a:solidFill>
                  <a:srgbClr val="00705C"/>
                </a:solidFill>
                <a:latin typeface="Times New Roman" panose="02020603050405020304" pitchFamily="18" charset="0"/>
                <a:cs typeface="Times New Roman" panose="02020603050405020304" pitchFamily="18" charset="0"/>
              </a:rPr>
              <a:t> </a:t>
            </a:r>
            <a:endParaRPr lang="en-US" sz="2800" b="1" dirty="0">
              <a:solidFill>
                <a:srgbClr val="00705C"/>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a:off x="4114800" y="2209800"/>
            <a:ext cx="7760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451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838200"/>
            <a:ext cx="8562975" cy="5562600"/>
          </a:xfrm>
        </p:spPr>
        <p:txBody>
          <a:bodyPr>
            <a:normAutofit/>
          </a:bodyPr>
          <a:lstStyle/>
          <a:p>
            <a:pPr>
              <a:spcBef>
                <a:spcPts val="900"/>
              </a:spcBef>
            </a:pPr>
            <a:r>
              <a:rPr lang="en-US" sz="2000" b="1" dirty="0" smtClean="0">
                <a:solidFill>
                  <a:srgbClr val="0070C0"/>
                </a:solidFill>
                <a:latin typeface="Times New Roman" panose="02020603050405020304" pitchFamily="18" charset="0"/>
                <a:cs typeface="Times New Roman" panose="02020603050405020304" pitchFamily="18" charset="0"/>
              </a:rPr>
              <a:t>Avoidance and onset</a:t>
            </a:r>
          </a:p>
          <a:p>
            <a:pPr lvl="1">
              <a:spcBef>
                <a:spcPts val="600"/>
              </a:spcBef>
            </a:pPr>
            <a:r>
              <a:rPr lang="en-US" sz="1800" dirty="0" smtClean="0">
                <a:solidFill>
                  <a:schemeClr val="tx1"/>
                </a:solidFill>
                <a:latin typeface="Times New Roman" panose="02020603050405020304" pitchFamily="18" charset="0"/>
                <a:cs typeface="Times New Roman" panose="02020603050405020304" pitchFamily="18" charset="0"/>
              </a:rPr>
              <a:t>The predictive capability of linear stability computation needs validation.</a:t>
            </a:r>
          </a:p>
          <a:p>
            <a:pPr lvl="1">
              <a:spcBef>
                <a:spcPts val="300"/>
              </a:spcBef>
            </a:pPr>
            <a:r>
              <a:rPr lang="en-US" sz="1800" dirty="0" smtClean="0">
                <a:solidFill>
                  <a:schemeClr val="tx1"/>
                </a:solidFill>
                <a:latin typeface="Times New Roman" panose="02020603050405020304" pitchFamily="18" charset="0"/>
                <a:cs typeface="Times New Roman" panose="02020603050405020304" pitchFamily="18" charset="0"/>
              </a:rPr>
              <a:t>Locking of resonant magnetic perturbations is a common, yet poorly understood, precursor to disruption.</a:t>
            </a:r>
          </a:p>
          <a:p>
            <a:pPr lvl="1">
              <a:spcBef>
                <a:spcPts val="300"/>
              </a:spcBef>
            </a:pPr>
            <a:r>
              <a:rPr lang="en-US" sz="1800" dirty="0" smtClean="0">
                <a:solidFill>
                  <a:schemeClr val="tx1"/>
                </a:solidFill>
                <a:latin typeface="Times New Roman" panose="02020603050405020304" pitchFamily="18" charset="0"/>
                <a:cs typeface="Times New Roman" panose="02020603050405020304" pitchFamily="18" charset="0"/>
              </a:rPr>
              <a:t>Stability at low rotation is less robust than the best numerical predictions.</a:t>
            </a:r>
            <a:endParaRPr lang="en-US" sz="1600" b="1" dirty="0">
              <a:latin typeface="Times New Roman" panose="02020603050405020304" pitchFamily="18" charset="0"/>
              <a:cs typeface="Times New Roman" panose="02020603050405020304" pitchFamily="18" charset="0"/>
            </a:endParaRPr>
          </a:p>
          <a:p>
            <a:pPr>
              <a:spcBef>
                <a:spcPts val="600"/>
              </a:spcBef>
            </a:pPr>
            <a:r>
              <a:rPr lang="en-US" sz="2000" b="1" dirty="0" smtClean="0">
                <a:solidFill>
                  <a:srgbClr val="0070C0"/>
                </a:solidFill>
                <a:latin typeface="Times New Roman" panose="02020603050405020304" pitchFamily="18" charset="0"/>
                <a:cs typeface="Times New Roman" panose="02020603050405020304" pitchFamily="18" charset="0"/>
              </a:rPr>
              <a:t>Thermal quench</a:t>
            </a:r>
          </a:p>
          <a:p>
            <a:pPr lvl="1">
              <a:spcBef>
                <a:spcPts val="600"/>
              </a:spcBef>
            </a:pPr>
            <a:r>
              <a:rPr lang="en-US" sz="1800" dirty="0" smtClean="0">
                <a:solidFill>
                  <a:schemeClr val="tx1"/>
                </a:solidFill>
                <a:latin typeface="Times New Roman" panose="02020603050405020304" pitchFamily="18" charset="0"/>
                <a:cs typeface="Times New Roman" panose="02020603050405020304" pitchFamily="18" charset="0"/>
              </a:rPr>
              <a:t>The primary channel of electron energy transport is not known.</a:t>
            </a:r>
          </a:p>
          <a:p>
            <a:pPr lvl="1">
              <a:spcBef>
                <a:spcPts val="300"/>
              </a:spcBef>
            </a:pPr>
            <a:r>
              <a:rPr lang="en-US" sz="1800" dirty="0" smtClean="0">
                <a:solidFill>
                  <a:schemeClr val="tx1"/>
                </a:solidFill>
                <a:latin typeface="Times New Roman" panose="02020603050405020304" pitchFamily="18" charset="0"/>
                <a:cs typeface="Times New Roman" panose="02020603050405020304" pitchFamily="18" charset="0"/>
              </a:rPr>
              <a:t>Plasma-surface interaction likely affects the dynamics of disrupting discharges.</a:t>
            </a:r>
          </a:p>
          <a:p>
            <a:pPr>
              <a:spcBef>
                <a:spcPts val="600"/>
              </a:spcBef>
            </a:pPr>
            <a:r>
              <a:rPr lang="en-US" sz="2000" b="1" dirty="0" smtClean="0">
                <a:solidFill>
                  <a:srgbClr val="0070C0"/>
                </a:solidFill>
                <a:latin typeface="Times New Roman" panose="02020603050405020304" pitchFamily="18" charset="0"/>
                <a:cs typeface="Times New Roman" panose="02020603050405020304" pitchFamily="18" charset="0"/>
              </a:rPr>
              <a:t>Current quench</a:t>
            </a:r>
          </a:p>
          <a:p>
            <a:pPr lvl="1">
              <a:spcBef>
                <a:spcPts val="600"/>
              </a:spcBef>
            </a:pPr>
            <a:r>
              <a:rPr lang="en-US" sz="1800" dirty="0" smtClean="0">
                <a:solidFill>
                  <a:schemeClr val="tx1"/>
                </a:solidFill>
                <a:latin typeface="Times New Roman" panose="02020603050405020304" pitchFamily="18" charset="0"/>
                <a:cs typeface="Times New Roman" panose="02020603050405020304" pitchFamily="18" charset="0"/>
              </a:rPr>
              <a:t>Electrical current paths depend on the geometric details of external conductors.</a:t>
            </a:r>
          </a:p>
          <a:p>
            <a:pPr lvl="1">
              <a:spcBef>
                <a:spcPts val="300"/>
              </a:spcBef>
            </a:pPr>
            <a:r>
              <a:rPr lang="en-US" sz="1800" dirty="0" smtClean="0">
                <a:solidFill>
                  <a:schemeClr val="tx1"/>
                </a:solidFill>
                <a:latin typeface="Times New Roman" panose="02020603050405020304" pitchFamily="18" charset="0"/>
                <a:cs typeface="Times New Roman" panose="02020603050405020304" pitchFamily="18" charset="0"/>
              </a:rPr>
              <a:t>The experimentally observed electric field for runaway electron generation has not been explained.</a:t>
            </a:r>
          </a:p>
          <a:p>
            <a:pPr lvl="1">
              <a:spcBef>
                <a:spcPts val="300"/>
              </a:spcBef>
            </a:pPr>
            <a:r>
              <a:rPr lang="en-US" sz="1800" dirty="0" smtClean="0">
                <a:solidFill>
                  <a:schemeClr val="tx1"/>
                </a:solidFill>
                <a:latin typeface="Times New Roman" panose="02020603050405020304" pitchFamily="18" charset="0"/>
                <a:cs typeface="Times New Roman" panose="02020603050405020304" pitchFamily="18" charset="0"/>
              </a:rPr>
              <a:t>The interaction of relativistic particles with matter is of broad scientific interest.</a:t>
            </a:r>
          </a:p>
          <a:p>
            <a:pPr>
              <a:spcBef>
                <a:spcPts val="600"/>
              </a:spcBef>
            </a:pPr>
            <a:r>
              <a:rPr lang="en-US" sz="2000" b="1" dirty="0" smtClean="0">
                <a:solidFill>
                  <a:srgbClr val="0070C0"/>
                </a:solidFill>
                <a:latin typeface="Times New Roman" panose="02020603050405020304" pitchFamily="18" charset="0"/>
                <a:cs typeface="Times New Roman" panose="02020603050405020304" pitchFamily="18" charset="0"/>
              </a:rPr>
              <a:t>Mitigation</a:t>
            </a:r>
          </a:p>
          <a:p>
            <a:pPr lvl="1">
              <a:spcBef>
                <a:spcPts val="600"/>
              </a:spcBef>
            </a:pPr>
            <a:r>
              <a:rPr lang="en-US" sz="1800" dirty="0" smtClean="0">
                <a:solidFill>
                  <a:srgbClr val="000000"/>
                </a:solidFill>
                <a:latin typeface="Times New Roman" panose="02020603050405020304" pitchFamily="18" charset="0"/>
                <a:cs typeface="Times New Roman" panose="02020603050405020304" pitchFamily="18" charset="0"/>
              </a:rPr>
              <a:t>The penetration capability of shattered-pellets is not known.</a:t>
            </a:r>
          </a:p>
          <a:p>
            <a:pPr lvl="1">
              <a:spcBef>
                <a:spcPts val="300"/>
              </a:spcBef>
            </a:pPr>
            <a:r>
              <a:rPr lang="en-US" sz="1800" dirty="0" smtClean="0">
                <a:solidFill>
                  <a:srgbClr val="000000"/>
                </a:solidFill>
                <a:latin typeface="Times New Roman" panose="02020603050405020304" pitchFamily="18" charset="0"/>
                <a:cs typeface="Times New Roman" panose="02020603050405020304" pitchFamily="18" charset="0"/>
              </a:rPr>
              <a:t>The significance of rotation and neutral dynamics needs to be studied.</a:t>
            </a:r>
          </a:p>
          <a:p>
            <a:pPr>
              <a:spcBef>
                <a:spcPts val="300"/>
              </a:spcBef>
            </a:pPr>
            <a:endParaRPr lang="en-US" sz="2000" dirty="0" smtClean="0">
              <a:solidFill>
                <a:schemeClr val="tx1"/>
              </a:solidFill>
            </a:endParaRPr>
          </a:p>
          <a:p>
            <a:pPr lvl="1">
              <a:spcBef>
                <a:spcPts val="900"/>
              </a:spcBef>
            </a:pPr>
            <a:endParaRPr lang="en-US" sz="1800" dirty="0" smtClean="0">
              <a:solidFill>
                <a:schemeClr val="tx1"/>
              </a:solidFill>
            </a:endParaRPr>
          </a:p>
        </p:txBody>
      </p:sp>
      <p:sp>
        <p:nvSpPr>
          <p:cNvPr id="3" name="Title 2"/>
          <p:cNvSpPr>
            <a:spLocks noGrp="1"/>
          </p:cNvSpPr>
          <p:nvPr>
            <p:ph type="title"/>
          </p:nvPr>
        </p:nvSpPr>
        <p:spPr>
          <a:xfrm>
            <a:off x="457200" y="76200"/>
            <a:ext cx="8229600" cy="639762"/>
          </a:xfrm>
        </p:spPr>
        <p:txBody>
          <a:bodyPr>
            <a:normAutofit fontScale="90000"/>
          </a:bodyPr>
          <a:lstStyle/>
          <a:p>
            <a:r>
              <a:rPr lang="en-US" sz="3600" b="1" dirty="0" smtClean="0">
                <a:solidFill>
                  <a:srgbClr val="00B050"/>
                </a:solidFill>
                <a:latin typeface="Times New Roman" panose="02020603050405020304" pitchFamily="18" charset="0"/>
                <a:cs typeface="Times New Roman" panose="02020603050405020304" pitchFamily="18" charset="0"/>
              </a:rPr>
              <a:t>Challenges and Opportunities - Physics</a:t>
            </a:r>
            <a:endParaRPr lang="en-US" sz="3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259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Outline</a:t>
            </a:r>
            <a:endParaRPr lang="en-US" sz="3600"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90600"/>
            <a:ext cx="8229600" cy="5562600"/>
          </a:xfrm>
        </p:spPr>
        <p:txBody>
          <a:bodyPr>
            <a:normAutofit fontScale="77500" lnSpcReduction="20000"/>
          </a:bodyPr>
          <a:lstStyle/>
          <a:p>
            <a:pPr>
              <a:lnSpc>
                <a:spcPct val="120000"/>
              </a:lnSpc>
            </a:pPr>
            <a:r>
              <a:rPr lang="en-US" dirty="0" smtClean="0">
                <a:solidFill>
                  <a:srgbClr val="0070C0"/>
                </a:solidFill>
                <a:latin typeface="Times New Roman" panose="02020603050405020304" pitchFamily="18" charset="0"/>
                <a:cs typeface="Times New Roman" panose="02020603050405020304" pitchFamily="18" charset="0"/>
              </a:rPr>
              <a:t>This is actually a summary </a:t>
            </a:r>
            <a:r>
              <a:rPr lang="en-US" dirty="0">
                <a:solidFill>
                  <a:srgbClr val="0070C0"/>
                </a:solidFill>
                <a:latin typeface="Times New Roman" panose="02020603050405020304" pitchFamily="18" charset="0"/>
                <a:cs typeface="Times New Roman" panose="02020603050405020304" pitchFamily="18" charset="0"/>
              </a:rPr>
              <a:t>of the </a:t>
            </a:r>
            <a:r>
              <a:rPr lang="en-US" dirty="0" smtClean="0">
                <a:solidFill>
                  <a:srgbClr val="0070C0"/>
                </a:solidFill>
                <a:latin typeface="Times New Roman" panose="02020603050405020304" pitchFamily="18" charset="0"/>
                <a:cs typeface="Times New Roman" panose="02020603050405020304" pitchFamily="18" charset="0"/>
              </a:rPr>
              <a:t>DOE Workshop and Report on Integrated Simulations in Magnetic Fusion Energy Sciences </a:t>
            </a:r>
            <a:r>
              <a:rPr lang="en-US" dirty="0">
                <a:solidFill>
                  <a:srgbClr val="0070C0"/>
                </a:solidFill>
                <a:latin typeface="Times New Roman" panose="02020603050405020304" pitchFamily="18" charset="0"/>
                <a:cs typeface="Times New Roman" panose="02020603050405020304" pitchFamily="18" charset="0"/>
              </a:rPr>
              <a:t>as it pertains to disruptions.</a:t>
            </a:r>
          </a:p>
          <a:p>
            <a:pPr>
              <a:lnSpc>
                <a:spcPct val="120000"/>
              </a:lnSpc>
            </a:pPr>
            <a:r>
              <a:rPr lang="en-US" dirty="0" smtClean="0">
                <a:solidFill>
                  <a:srgbClr val="0070C0"/>
                </a:solidFill>
                <a:latin typeface="Times New Roman" panose="02020603050405020304" pitchFamily="18" charset="0"/>
                <a:cs typeface="Times New Roman" panose="02020603050405020304" pitchFamily="18" charset="0"/>
              </a:rPr>
              <a:t>Review Background and Process</a:t>
            </a:r>
          </a:p>
          <a:p>
            <a:pPr lvl="1">
              <a:lnSpc>
                <a:spcPct val="120000"/>
              </a:lnSpc>
            </a:pPr>
            <a:r>
              <a:rPr lang="en-US" dirty="0" smtClean="0">
                <a:latin typeface="Times New Roman" panose="02020603050405020304" pitchFamily="18" charset="0"/>
                <a:cs typeface="Times New Roman" panose="02020603050405020304" pitchFamily="18" charset="0"/>
              </a:rPr>
              <a:t>DoE charge letter, panel structure</a:t>
            </a:r>
          </a:p>
          <a:p>
            <a:pPr lvl="1">
              <a:lnSpc>
                <a:spcPct val="120000"/>
              </a:lnSpc>
            </a:pPr>
            <a:r>
              <a:rPr lang="en-US" dirty="0" smtClean="0">
                <a:latin typeface="Times New Roman" panose="02020603050405020304" pitchFamily="18" charset="0"/>
                <a:cs typeface="Times New Roman" panose="02020603050405020304" pitchFamily="18" charset="0"/>
              </a:rPr>
              <a:t>Call for whitepapers, community teleconference, writing workshop</a:t>
            </a:r>
          </a:p>
          <a:p>
            <a:pPr lvl="1">
              <a:lnSpc>
                <a:spcPct val="120000"/>
              </a:lnSpc>
            </a:pPr>
            <a:r>
              <a:rPr lang="en-US" dirty="0" smtClean="0">
                <a:latin typeface="Times New Roman" panose="02020603050405020304" pitchFamily="18" charset="0"/>
                <a:cs typeface="Times New Roman" panose="02020603050405020304" pitchFamily="18" charset="0"/>
              </a:rPr>
              <a:t>Goals of the workshop</a:t>
            </a:r>
          </a:p>
          <a:p>
            <a:pPr>
              <a:lnSpc>
                <a:spcPct val="120000"/>
              </a:lnSpc>
            </a:pPr>
            <a:r>
              <a:rPr lang="en-US" dirty="0" smtClean="0">
                <a:solidFill>
                  <a:srgbClr val="0070C0"/>
                </a:solidFill>
                <a:latin typeface="Times New Roman" panose="02020603050405020304" pitchFamily="18" charset="0"/>
                <a:cs typeface="Times New Roman" panose="02020603050405020304" pitchFamily="18" charset="0"/>
              </a:rPr>
              <a:t>Review of Recent Progress</a:t>
            </a:r>
          </a:p>
          <a:p>
            <a:pPr>
              <a:lnSpc>
                <a:spcPct val="120000"/>
              </a:lnSpc>
            </a:pPr>
            <a:r>
              <a:rPr lang="en-US" dirty="0" smtClean="0">
                <a:solidFill>
                  <a:srgbClr val="0070C0"/>
                </a:solidFill>
                <a:latin typeface="Times New Roman" panose="02020603050405020304" pitchFamily="18" charset="0"/>
                <a:cs typeface="Times New Roman" panose="02020603050405020304" pitchFamily="18" charset="0"/>
              </a:rPr>
              <a:t>Gaps and Opportunities</a:t>
            </a:r>
          </a:p>
          <a:p>
            <a:pPr lvl="1">
              <a:lnSpc>
                <a:spcPct val="120000"/>
              </a:lnSpc>
            </a:pPr>
            <a:r>
              <a:rPr lang="en-US" dirty="0" smtClean="0">
                <a:latin typeface="Times New Roman" panose="02020603050405020304" pitchFamily="18" charset="0"/>
                <a:cs typeface="Times New Roman" panose="02020603050405020304" pitchFamily="18" charset="0"/>
              </a:rPr>
              <a:t>Physics / Applied mathematics / Computer Science</a:t>
            </a:r>
          </a:p>
          <a:p>
            <a:pPr>
              <a:lnSpc>
                <a:spcPct val="120000"/>
              </a:lnSpc>
            </a:pPr>
            <a:r>
              <a:rPr lang="en-US" dirty="0" smtClean="0">
                <a:solidFill>
                  <a:srgbClr val="0070C0"/>
                </a:solidFill>
                <a:latin typeface="Times New Roman" panose="02020603050405020304" pitchFamily="18" charset="0"/>
                <a:cs typeface="Times New Roman" panose="02020603050405020304" pitchFamily="18" charset="0"/>
              </a:rPr>
              <a:t>Strategy and Path Forward:</a:t>
            </a:r>
          </a:p>
          <a:p>
            <a:pPr lvl="1">
              <a:lnSpc>
                <a:spcPct val="120000"/>
              </a:lnSpc>
            </a:pPr>
            <a:r>
              <a:rPr lang="en-US" dirty="0" smtClean="0">
                <a:latin typeface="Times New Roman" panose="02020603050405020304" pitchFamily="18" charset="0"/>
                <a:cs typeface="Times New Roman" panose="02020603050405020304" pitchFamily="18" charset="0"/>
              </a:rPr>
              <a:t>Priority </a:t>
            </a:r>
            <a:r>
              <a:rPr lang="en-US" dirty="0">
                <a:latin typeface="Times New Roman" panose="02020603050405020304" pitchFamily="18" charset="0"/>
                <a:cs typeface="Times New Roman" panose="02020603050405020304" pitchFamily="18" charset="0"/>
              </a:rPr>
              <a:t>Research </a:t>
            </a:r>
            <a:r>
              <a:rPr lang="en-US" dirty="0" smtClean="0">
                <a:latin typeface="Times New Roman" panose="02020603050405020304" pitchFamily="18" charset="0"/>
                <a:cs typeface="Times New Roman" panose="02020603050405020304" pitchFamily="18" charset="0"/>
              </a:rPr>
              <a:t>Directions</a:t>
            </a:r>
          </a:p>
          <a:p>
            <a:pPr>
              <a:lnSpc>
                <a:spcPct val="120000"/>
              </a:lnSpc>
            </a:pPr>
            <a:endParaRPr lang="en-US" dirty="0" smtClean="0">
              <a:latin typeface="Times New Roman" panose="02020603050405020304" pitchFamily="18" charset="0"/>
              <a:cs typeface="Times New Roman" panose="02020603050405020304" pitchFamily="18" charset="0"/>
            </a:endParaRPr>
          </a:p>
          <a:p>
            <a:pPr>
              <a:lnSpc>
                <a:spcPct val="120000"/>
              </a:lnSpc>
            </a:pPr>
            <a:endParaRPr lang="en-US" dirty="0" smtClean="0">
              <a:latin typeface="Times New Roman" panose="02020603050405020304" pitchFamily="18" charset="0"/>
              <a:cs typeface="Times New Roman" panose="02020603050405020304" pitchFamily="18" charset="0"/>
            </a:endParaRPr>
          </a:p>
          <a:p>
            <a:pPr>
              <a:lnSpc>
                <a:spcPct val="120000"/>
              </a:lnSpc>
            </a:pPr>
            <a:endParaRPr lang="en-US"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950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1066800"/>
            <a:ext cx="8562975" cy="5181600"/>
          </a:xfrm>
        </p:spPr>
        <p:txBody>
          <a:bodyPr>
            <a:normAutofit/>
          </a:bodyPr>
          <a:lstStyle/>
          <a:p>
            <a:pPr>
              <a:spcBef>
                <a:spcPts val="900"/>
              </a:spcBef>
            </a:pPr>
            <a:r>
              <a:rPr lang="en-US" sz="2000" b="1" dirty="0" smtClean="0">
                <a:solidFill>
                  <a:srgbClr val="0070C0"/>
                </a:solidFill>
                <a:latin typeface="Times New Roman" panose="02020603050405020304" pitchFamily="18" charset="0"/>
                <a:cs typeface="Times New Roman" panose="02020603050405020304" pitchFamily="18" charset="0"/>
              </a:rPr>
              <a:t>Multiple scales</a:t>
            </a:r>
          </a:p>
          <a:p>
            <a:pPr lvl="1">
              <a:spcBef>
                <a:spcPts val="900"/>
              </a:spcBef>
            </a:pPr>
            <a:r>
              <a:rPr lang="en-US" sz="1800" dirty="0" smtClean="0">
                <a:solidFill>
                  <a:schemeClr val="tx1"/>
                </a:solidFill>
                <a:latin typeface="Times New Roman" panose="02020603050405020304" pitchFamily="18" charset="0"/>
                <a:cs typeface="Times New Roman" panose="02020603050405020304" pitchFamily="18" charset="0"/>
              </a:rPr>
              <a:t>Distortions are device-scale; resonant layer thickness is 100 – 1000 times smaller.</a:t>
            </a:r>
          </a:p>
          <a:p>
            <a:pPr lvl="1">
              <a:spcBef>
                <a:spcPts val="300"/>
              </a:spcBef>
            </a:pPr>
            <a:r>
              <a:rPr lang="en-US" sz="1800" dirty="0" smtClean="0">
                <a:solidFill>
                  <a:schemeClr val="tx1"/>
                </a:solidFill>
                <a:latin typeface="Times New Roman" panose="02020603050405020304" pitchFamily="18" charset="0"/>
                <a:cs typeface="Times New Roman" panose="02020603050405020304" pitchFamily="18" charset="0"/>
              </a:rPr>
              <a:t>Equilibration is fast relative to island development, wall time, and quench times.</a:t>
            </a:r>
          </a:p>
          <a:p>
            <a:pPr lvl="1">
              <a:spcBef>
                <a:spcPts val="300"/>
              </a:spcBef>
            </a:pPr>
            <a:r>
              <a:rPr lang="en-US" sz="1800" dirty="0" smtClean="0">
                <a:solidFill>
                  <a:schemeClr val="tx1"/>
                </a:solidFill>
                <a:latin typeface="Times New Roman" panose="02020603050405020304" pitchFamily="18" charset="0"/>
                <a:cs typeface="Times New Roman" panose="02020603050405020304" pitchFamily="18" charset="0"/>
              </a:rPr>
              <a:t>Modeling kinetic effects increases the dimensionality of the system.</a:t>
            </a:r>
          </a:p>
          <a:p>
            <a:pPr>
              <a:spcBef>
                <a:spcPts val="900"/>
              </a:spcBef>
            </a:pPr>
            <a:r>
              <a:rPr lang="en-US" sz="2000" b="1" dirty="0" smtClean="0">
                <a:solidFill>
                  <a:srgbClr val="0070C0"/>
                </a:solidFill>
                <a:latin typeface="Times New Roman" panose="02020603050405020304" pitchFamily="18" charset="0"/>
                <a:cs typeface="Times New Roman" panose="02020603050405020304" pitchFamily="18" charset="0"/>
              </a:rPr>
              <a:t>Multi-physics effects</a:t>
            </a:r>
          </a:p>
          <a:p>
            <a:pPr lvl="1">
              <a:spcBef>
                <a:spcPts val="900"/>
              </a:spcBef>
            </a:pPr>
            <a:r>
              <a:rPr lang="en-US" sz="1800" dirty="0" smtClean="0">
                <a:solidFill>
                  <a:srgbClr val="000000"/>
                </a:solidFill>
                <a:latin typeface="Times New Roman" panose="02020603050405020304" pitchFamily="18" charset="0"/>
                <a:cs typeface="Times New Roman" panose="02020603050405020304" pitchFamily="18" charset="0"/>
              </a:rPr>
              <a:t>Present-day 3D simulations use implicit single- and two-fluid modeling with limited external electromagnetics, radiation, and fast-ion kinetics.</a:t>
            </a:r>
          </a:p>
          <a:p>
            <a:pPr lvl="1">
              <a:spcBef>
                <a:spcPts val="300"/>
              </a:spcBef>
            </a:pPr>
            <a:r>
              <a:rPr lang="en-US" sz="1800" dirty="0" smtClean="0">
                <a:solidFill>
                  <a:srgbClr val="000000"/>
                </a:solidFill>
                <a:latin typeface="Times New Roman" panose="02020603050405020304" pitchFamily="18" charset="0"/>
                <a:cs typeface="Times New Roman" panose="02020603050405020304" pitchFamily="18" charset="0"/>
              </a:rPr>
              <a:t>Comprehensive characterization needs plasma-surface interaction, neutral dynamics, majority-species and runaway-electron kinetics.</a:t>
            </a:r>
          </a:p>
          <a:p>
            <a:pPr>
              <a:spcBef>
                <a:spcPts val="900"/>
              </a:spcBef>
            </a:pPr>
            <a:r>
              <a:rPr lang="en-US" sz="2000" b="1" dirty="0">
                <a:solidFill>
                  <a:srgbClr val="0070C0"/>
                </a:solidFill>
                <a:latin typeface="Times New Roman" panose="02020603050405020304" pitchFamily="18" charset="0"/>
                <a:cs typeface="Times New Roman" panose="02020603050405020304" pitchFamily="18" charset="0"/>
              </a:rPr>
              <a:t>Data </a:t>
            </a:r>
            <a:r>
              <a:rPr lang="en-US" sz="2000" b="1" dirty="0" smtClean="0">
                <a:solidFill>
                  <a:srgbClr val="0070C0"/>
                </a:solidFill>
                <a:latin typeface="Times New Roman" panose="02020603050405020304" pitchFamily="18" charset="0"/>
                <a:cs typeface="Times New Roman" panose="02020603050405020304" pitchFamily="18" charset="0"/>
              </a:rPr>
              <a:t>analysis</a:t>
            </a:r>
          </a:p>
          <a:p>
            <a:pPr lvl="1">
              <a:spcBef>
                <a:spcPts val="900"/>
              </a:spcBef>
            </a:pPr>
            <a:r>
              <a:rPr lang="en-US" sz="1800" dirty="0" smtClean="0">
                <a:solidFill>
                  <a:srgbClr val="000000"/>
                </a:solidFill>
                <a:latin typeface="Times New Roman" panose="02020603050405020304" pitchFamily="18" charset="0"/>
                <a:cs typeface="Times New Roman" panose="02020603050405020304" pitchFamily="18" charset="0"/>
              </a:rPr>
              <a:t>Linear stability analysis and initial conditions for nonlinear simulations are based on profiles fitted to experimental discharges.</a:t>
            </a:r>
          </a:p>
          <a:p>
            <a:pPr lvl="1">
              <a:spcBef>
                <a:spcPts val="300"/>
              </a:spcBef>
            </a:pPr>
            <a:r>
              <a:rPr lang="en-US" sz="1800" dirty="0" smtClean="0">
                <a:solidFill>
                  <a:srgbClr val="000000"/>
                </a:solidFill>
                <a:latin typeface="Times New Roman" panose="02020603050405020304" pitchFamily="18" charset="0"/>
                <a:cs typeface="Times New Roman" panose="02020603050405020304" pitchFamily="18" charset="0"/>
              </a:rPr>
              <a:t>Incorporating “kinetic” data and adjusting for quality need to be automated.</a:t>
            </a:r>
          </a:p>
          <a:p>
            <a:pPr lvl="1">
              <a:spcBef>
                <a:spcPts val="300"/>
              </a:spcBef>
            </a:pPr>
            <a:r>
              <a:rPr lang="en-US" sz="1800" dirty="0" smtClean="0">
                <a:solidFill>
                  <a:srgbClr val="000000"/>
                </a:solidFill>
                <a:latin typeface="Times New Roman" panose="02020603050405020304" pitchFamily="18" charset="0"/>
                <a:cs typeface="Times New Roman" panose="02020603050405020304" pitchFamily="18" charset="0"/>
              </a:rPr>
              <a:t>Stability is sensitive to profiles, and uncertainties have not been quantified.</a:t>
            </a:r>
            <a:endParaRPr lang="en-US" sz="2000" dirty="0" smtClean="0">
              <a:solidFill>
                <a:schemeClr val="tx1"/>
              </a:solidFill>
              <a:latin typeface="Times New Roman" panose="02020603050405020304" pitchFamily="18" charset="0"/>
              <a:cs typeface="Times New Roman" panose="02020603050405020304" pitchFamily="18" charset="0"/>
            </a:endParaRPr>
          </a:p>
          <a:p>
            <a:pPr lvl="1">
              <a:spcBef>
                <a:spcPts val="900"/>
              </a:spcBef>
            </a:pPr>
            <a:endParaRPr lang="en-US" sz="1800" dirty="0" smtClean="0">
              <a:solidFill>
                <a:schemeClr val="tx1"/>
              </a:solidFill>
            </a:endParaRPr>
          </a:p>
        </p:txBody>
      </p:sp>
      <p:sp>
        <p:nvSpPr>
          <p:cNvPr id="3" name="Title 2"/>
          <p:cNvSpPr>
            <a:spLocks noGrp="1"/>
          </p:cNvSpPr>
          <p:nvPr>
            <p:ph type="title"/>
          </p:nvPr>
        </p:nvSpPr>
        <p:spPr>
          <a:xfrm>
            <a:off x="457200" y="76200"/>
            <a:ext cx="8229600" cy="639762"/>
          </a:xfrm>
        </p:spPr>
        <p:txBody>
          <a:bodyPr>
            <a:noAutofit/>
          </a:bodyPr>
          <a:lstStyle/>
          <a:p>
            <a:r>
              <a:rPr lang="en-US" sz="3200" b="1" dirty="0" smtClean="0">
                <a:solidFill>
                  <a:srgbClr val="00B050"/>
                </a:solidFill>
                <a:latin typeface="Times New Roman" panose="02020603050405020304" pitchFamily="18" charset="0"/>
                <a:cs typeface="Times New Roman" panose="02020603050405020304" pitchFamily="18" charset="0"/>
              </a:rPr>
              <a:t>Challenges and Opportunities - Computation</a:t>
            </a:r>
            <a:endParaRPr lang="en-US"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970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1676400"/>
            <a:ext cx="8562975" cy="4267200"/>
          </a:xfrm>
        </p:spPr>
        <p:txBody>
          <a:bodyPr>
            <a:normAutofit/>
          </a:bodyPr>
          <a:lstStyle/>
          <a:p>
            <a:pPr>
              <a:spcBef>
                <a:spcPts val="900"/>
              </a:spcBef>
            </a:pPr>
            <a:r>
              <a:rPr lang="en-US" sz="2200" b="1" dirty="0" smtClean="0">
                <a:solidFill>
                  <a:srgbClr val="0070C0"/>
                </a:solidFill>
                <a:latin typeface="Times New Roman" panose="02020603050405020304" pitchFamily="18" charset="0"/>
                <a:cs typeface="Times New Roman" panose="02020603050405020304" pitchFamily="18" charset="0"/>
              </a:rPr>
              <a:t>Code integration</a:t>
            </a:r>
          </a:p>
          <a:p>
            <a:pPr lvl="1">
              <a:spcBef>
                <a:spcPts val="900"/>
              </a:spcBef>
            </a:pPr>
            <a:r>
              <a:rPr lang="en-US" sz="2000" dirty="0" smtClean="0">
                <a:solidFill>
                  <a:schemeClr val="tx1"/>
                </a:solidFill>
                <a:latin typeface="Times New Roman" panose="02020603050405020304" pitchFamily="18" charset="0"/>
                <a:cs typeface="Times New Roman" panose="02020603050405020304" pitchFamily="18" charset="0"/>
              </a:rPr>
              <a:t>Radiation and external electromagnetics software have been coupled for mitigation and wall-force studies.</a:t>
            </a:r>
          </a:p>
          <a:p>
            <a:pPr lvl="1">
              <a:spcBef>
                <a:spcPts val="300"/>
              </a:spcBef>
            </a:pPr>
            <a:r>
              <a:rPr lang="en-US" sz="2000" dirty="0" smtClean="0">
                <a:solidFill>
                  <a:schemeClr val="tx1"/>
                </a:solidFill>
                <a:latin typeface="Times New Roman" panose="02020603050405020304" pitchFamily="18" charset="0"/>
                <a:cs typeface="Times New Roman" panose="02020603050405020304" pitchFamily="18" charset="0"/>
              </a:rPr>
              <a:t>Coupling RF propagation and deposition has been demonstrated and required significant development.</a:t>
            </a:r>
          </a:p>
          <a:p>
            <a:pPr lvl="1">
              <a:spcBef>
                <a:spcPts val="300"/>
              </a:spcBef>
            </a:pPr>
            <a:r>
              <a:rPr lang="en-US" sz="2000" dirty="0" smtClean="0">
                <a:solidFill>
                  <a:schemeClr val="tx1"/>
                </a:solidFill>
                <a:latin typeface="Times New Roman" panose="02020603050405020304" pitchFamily="18" charset="0"/>
                <a:cs typeface="Times New Roman" panose="02020603050405020304" pitchFamily="18" charset="0"/>
              </a:rPr>
              <a:t>Plasma-surface interaction, neutral dynamics, and more detailed external electromagnetics are needed.</a:t>
            </a:r>
          </a:p>
          <a:p>
            <a:pPr>
              <a:spcBef>
                <a:spcPts val="900"/>
              </a:spcBef>
            </a:pPr>
            <a:r>
              <a:rPr lang="en-US" sz="2200" b="1" dirty="0" smtClean="0">
                <a:solidFill>
                  <a:srgbClr val="0070C0"/>
                </a:solidFill>
                <a:latin typeface="Times New Roman" panose="02020603050405020304" pitchFamily="18" charset="0"/>
                <a:cs typeface="Times New Roman" panose="02020603050405020304" pitchFamily="18" charset="0"/>
              </a:rPr>
              <a:t>Plasma control</a:t>
            </a:r>
          </a:p>
          <a:p>
            <a:pPr lvl="1">
              <a:spcBef>
                <a:spcPts val="300"/>
              </a:spcBef>
            </a:pPr>
            <a:r>
              <a:rPr lang="en-US" sz="2000" dirty="0" smtClean="0">
                <a:solidFill>
                  <a:schemeClr val="tx1"/>
                </a:solidFill>
                <a:latin typeface="Times New Roman" panose="02020603050405020304" pitchFamily="18" charset="0"/>
                <a:cs typeface="Times New Roman" panose="02020603050405020304" pitchFamily="18" charset="0"/>
              </a:rPr>
              <a:t>Fast linear stability computation for real-time control may be feasible.</a:t>
            </a:r>
          </a:p>
          <a:p>
            <a:pPr lvl="1">
              <a:spcBef>
                <a:spcPts val="300"/>
              </a:spcBef>
            </a:pPr>
            <a:r>
              <a:rPr lang="en-US" sz="2000" dirty="0" smtClean="0">
                <a:solidFill>
                  <a:schemeClr val="tx1"/>
                </a:solidFill>
                <a:latin typeface="Times New Roman" panose="02020603050405020304" pitchFamily="18" charset="0"/>
                <a:cs typeface="Times New Roman" panose="02020603050405020304" pitchFamily="18" charset="0"/>
              </a:rPr>
              <a:t>Accurate and fast profile fitting would be the most challenging aspect.</a:t>
            </a:r>
          </a:p>
        </p:txBody>
      </p:sp>
      <p:sp>
        <p:nvSpPr>
          <p:cNvPr id="3" name="Title 2"/>
          <p:cNvSpPr>
            <a:spLocks noGrp="1"/>
          </p:cNvSpPr>
          <p:nvPr>
            <p:ph type="title"/>
          </p:nvPr>
        </p:nvSpPr>
        <p:spPr/>
        <p:txBody>
          <a:bodyPr>
            <a:normAutofit/>
          </a:bodyPr>
          <a:lstStyle/>
          <a:p>
            <a:r>
              <a:rPr lang="en-US" sz="3200" b="1" dirty="0" smtClean="0">
                <a:solidFill>
                  <a:srgbClr val="00B050"/>
                </a:solidFill>
                <a:latin typeface="Times New Roman" panose="02020603050405020304" pitchFamily="18" charset="0"/>
                <a:cs typeface="Times New Roman" panose="02020603050405020304" pitchFamily="18" charset="0"/>
              </a:rPr>
              <a:t>Challenges – Computation (continued)</a:t>
            </a:r>
            <a:endParaRPr lang="en-US"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098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1066800"/>
            <a:ext cx="8562975" cy="5562600"/>
          </a:xfrm>
        </p:spPr>
        <p:txBody>
          <a:bodyPr>
            <a:normAutofit/>
          </a:bodyPr>
          <a:lstStyle/>
          <a:p>
            <a:pPr>
              <a:spcBef>
                <a:spcPts val="900"/>
              </a:spcBef>
            </a:pPr>
            <a:r>
              <a:rPr lang="en-US" sz="2000" b="1" dirty="0">
                <a:solidFill>
                  <a:srgbClr val="0070C0"/>
                </a:solidFill>
                <a:latin typeface="Times New Roman" panose="02020603050405020304" pitchFamily="18" charset="0"/>
                <a:cs typeface="Times New Roman" panose="02020603050405020304" pitchFamily="18" charset="0"/>
              </a:rPr>
              <a:t>Validation</a:t>
            </a:r>
          </a:p>
          <a:p>
            <a:pPr lvl="1">
              <a:spcBef>
                <a:spcPts val="600"/>
              </a:spcBef>
            </a:pPr>
            <a:r>
              <a:rPr lang="en-US" sz="1800" dirty="0" smtClean="0">
                <a:solidFill>
                  <a:schemeClr val="tx1"/>
                </a:solidFill>
                <a:latin typeface="Times New Roman" panose="02020603050405020304" pitchFamily="18" charset="0"/>
                <a:cs typeface="Times New Roman" panose="02020603050405020304" pitchFamily="18" charset="0"/>
              </a:rPr>
              <a:t>Databases have </a:t>
            </a:r>
            <a:r>
              <a:rPr lang="en-US" sz="1800" dirty="0">
                <a:solidFill>
                  <a:schemeClr val="tx1"/>
                </a:solidFill>
                <a:latin typeface="Times New Roman" panose="02020603050405020304" pitchFamily="18" charset="0"/>
                <a:cs typeface="Times New Roman" panose="02020603050405020304" pitchFamily="18" charset="0"/>
              </a:rPr>
              <a:t>not been </a:t>
            </a:r>
            <a:r>
              <a:rPr lang="en-US" sz="1800" dirty="0" smtClean="0">
                <a:solidFill>
                  <a:schemeClr val="tx1"/>
                </a:solidFill>
                <a:latin typeface="Times New Roman" panose="02020603050405020304" pitchFamily="18" charset="0"/>
                <a:cs typeface="Times New Roman" panose="02020603050405020304" pitchFamily="18" charset="0"/>
              </a:rPr>
              <a:t>systematically analyzed </a:t>
            </a:r>
            <a:r>
              <a:rPr lang="en-US" sz="1800" dirty="0">
                <a:solidFill>
                  <a:schemeClr val="tx1"/>
                </a:solidFill>
                <a:latin typeface="Times New Roman" panose="02020603050405020304" pitchFamily="18" charset="0"/>
                <a:cs typeface="Times New Roman" panose="02020603050405020304" pitchFamily="18" charset="0"/>
              </a:rPr>
              <a:t>for linear stability.</a:t>
            </a:r>
          </a:p>
          <a:p>
            <a:pPr lvl="1">
              <a:spcBef>
                <a:spcPts val="300"/>
              </a:spcBef>
            </a:pPr>
            <a:r>
              <a:rPr lang="en-US" sz="1800" dirty="0">
                <a:solidFill>
                  <a:schemeClr val="tx1"/>
                </a:solidFill>
                <a:latin typeface="Times New Roman" panose="02020603050405020304" pitchFamily="18" charset="0"/>
                <a:cs typeface="Times New Roman" panose="02020603050405020304" pitchFamily="18" charset="0"/>
              </a:rPr>
              <a:t>Nonlinear modeling without reduced modeling is computationally expensive.</a:t>
            </a:r>
          </a:p>
          <a:p>
            <a:pPr>
              <a:spcBef>
                <a:spcPts val="900"/>
              </a:spcBef>
            </a:pPr>
            <a:r>
              <a:rPr lang="en-US" sz="2000" b="1" dirty="0" smtClean="0">
                <a:solidFill>
                  <a:srgbClr val="0070C0"/>
                </a:solidFill>
                <a:latin typeface="Times New Roman" panose="02020603050405020304" pitchFamily="18" charset="0"/>
                <a:cs typeface="Times New Roman" panose="02020603050405020304" pitchFamily="18" charset="0"/>
              </a:rPr>
              <a:t>Multi-scale computation</a:t>
            </a:r>
          </a:p>
          <a:p>
            <a:pPr lvl="1">
              <a:spcBef>
                <a:spcPts val="600"/>
              </a:spcBef>
            </a:pPr>
            <a:r>
              <a:rPr lang="en-US" sz="1800" dirty="0" smtClean="0">
                <a:solidFill>
                  <a:schemeClr val="tx1"/>
                </a:solidFill>
                <a:latin typeface="Times New Roman" panose="02020603050405020304" pitchFamily="18" charset="0"/>
                <a:cs typeface="Times New Roman" panose="02020603050405020304" pitchFamily="18" charset="0"/>
              </a:rPr>
              <a:t>Advances in time-integration can facilitate studies of characterization and mitigation.</a:t>
            </a:r>
          </a:p>
          <a:p>
            <a:pPr lvl="1">
              <a:spcBef>
                <a:spcPts val="300"/>
              </a:spcBef>
            </a:pPr>
            <a:r>
              <a:rPr lang="en-US" sz="1800" dirty="0" smtClean="0">
                <a:solidFill>
                  <a:schemeClr val="tx1"/>
                </a:solidFill>
                <a:latin typeface="Times New Roman" panose="02020603050405020304" pitchFamily="18" charset="0"/>
                <a:cs typeface="Times New Roman" panose="02020603050405020304" pitchFamily="18" charset="0"/>
              </a:rPr>
              <a:t>Computational performance depends on algebraic solvers.</a:t>
            </a:r>
          </a:p>
          <a:p>
            <a:pPr>
              <a:spcBef>
                <a:spcPts val="900"/>
              </a:spcBef>
            </a:pPr>
            <a:r>
              <a:rPr lang="en-US" sz="2000" b="1" dirty="0" smtClean="0">
                <a:solidFill>
                  <a:srgbClr val="0070C0"/>
                </a:solidFill>
                <a:latin typeface="Times New Roman" panose="02020603050405020304" pitchFamily="18" charset="0"/>
                <a:cs typeface="Times New Roman" panose="02020603050405020304" pitchFamily="18" charset="0"/>
              </a:rPr>
              <a:t>Implicit </a:t>
            </a:r>
            <a:r>
              <a:rPr lang="en-US" sz="2000" b="1" dirty="0">
                <a:solidFill>
                  <a:srgbClr val="0070C0"/>
                </a:solidFill>
                <a:latin typeface="Times New Roman" panose="02020603050405020304" pitchFamily="18" charset="0"/>
                <a:cs typeface="Times New Roman" panose="02020603050405020304" pitchFamily="18" charset="0"/>
              </a:rPr>
              <a:t>computation on new architectures</a:t>
            </a:r>
          </a:p>
          <a:p>
            <a:pPr lvl="1">
              <a:spcBef>
                <a:spcPts val="600"/>
              </a:spcBef>
            </a:pPr>
            <a:r>
              <a:rPr lang="en-US" sz="1800" dirty="0">
                <a:solidFill>
                  <a:srgbClr val="000000"/>
                </a:solidFill>
                <a:latin typeface="Times New Roman" panose="02020603050405020304" pitchFamily="18" charset="0"/>
                <a:cs typeface="Times New Roman" panose="02020603050405020304" pitchFamily="18" charset="0"/>
              </a:rPr>
              <a:t>Implicit computation provides as much as 4 orders of magnitude performance improvement over explicit computation.</a:t>
            </a:r>
          </a:p>
          <a:p>
            <a:pPr lvl="1">
              <a:spcBef>
                <a:spcPts val="300"/>
              </a:spcBef>
            </a:pPr>
            <a:r>
              <a:rPr lang="en-US" sz="1800" dirty="0">
                <a:solidFill>
                  <a:srgbClr val="000000"/>
                </a:solidFill>
                <a:latin typeface="Times New Roman" panose="02020603050405020304" pitchFamily="18" charset="0"/>
                <a:cs typeface="Times New Roman" panose="02020603050405020304" pitchFamily="18" charset="0"/>
              </a:rPr>
              <a:t>Wave-propagation physics leads to mathematical stiffness and ill-conditioned algebraic systems</a:t>
            </a:r>
            <a:r>
              <a:rPr lang="en-US" sz="1800" dirty="0" smtClean="0">
                <a:solidFill>
                  <a:srgbClr val="000000"/>
                </a:solidFill>
                <a:latin typeface="Times New Roman" panose="02020603050405020304" pitchFamily="18" charset="0"/>
                <a:cs typeface="Times New Roman" panose="02020603050405020304" pitchFamily="18" charset="0"/>
              </a:rPr>
              <a:t>.</a:t>
            </a:r>
          </a:p>
          <a:p>
            <a:pPr>
              <a:spcBef>
                <a:spcPts val="300"/>
              </a:spcBef>
            </a:pPr>
            <a:r>
              <a:rPr lang="en-US" sz="2000" b="1" dirty="0" smtClean="0">
                <a:solidFill>
                  <a:srgbClr val="0070C0"/>
                </a:solidFill>
                <a:latin typeface="Times New Roman" panose="02020603050405020304" pitchFamily="18" charset="0"/>
                <a:cs typeface="Times New Roman" panose="02020603050405020304" pitchFamily="18" charset="0"/>
              </a:rPr>
              <a:t>Data analysis</a:t>
            </a:r>
          </a:p>
          <a:p>
            <a:pPr lvl="1">
              <a:spcBef>
                <a:spcPts val="300"/>
              </a:spcBef>
            </a:pPr>
            <a:r>
              <a:rPr lang="en-US" sz="1800" dirty="0" smtClean="0">
                <a:solidFill>
                  <a:srgbClr val="000000"/>
                </a:solidFill>
                <a:latin typeface="Times New Roman" panose="02020603050405020304" pitchFamily="18" charset="0"/>
                <a:cs typeface="Times New Roman" panose="02020603050405020304" pitchFamily="18" charset="0"/>
              </a:rPr>
              <a:t>Profile reconstruction uses a number of input channels.</a:t>
            </a:r>
          </a:p>
          <a:p>
            <a:pPr>
              <a:spcBef>
                <a:spcPts val="300"/>
              </a:spcBef>
            </a:pPr>
            <a:r>
              <a:rPr lang="en-US" sz="2000" b="1" dirty="0" smtClean="0">
                <a:solidFill>
                  <a:srgbClr val="0070C0"/>
                </a:solidFill>
                <a:latin typeface="Times New Roman" panose="02020603050405020304" pitchFamily="18" charset="0"/>
                <a:cs typeface="Times New Roman" panose="02020603050405020304" pitchFamily="18" charset="0"/>
              </a:rPr>
              <a:t>Software integration</a:t>
            </a:r>
          </a:p>
          <a:p>
            <a:pPr lvl="1">
              <a:spcBef>
                <a:spcPts val="300"/>
              </a:spcBef>
            </a:pPr>
            <a:r>
              <a:rPr lang="en-US" sz="1800" dirty="0" smtClean="0">
                <a:solidFill>
                  <a:srgbClr val="000000"/>
                </a:solidFill>
                <a:latin typeface="Times New Roman" panose="02020603050405020304" pitchFamily="18" charset="0"/>
                <a:cs typeface="Times New Roman" panose="02020603050405020304" pitchFamily="18" charset="0"/>
              </a:rPr>
              <a:t>New combinations for multi-physics computation are expected.</a:t>
            </a:r>
            <a:endParaRPr lang="en-US" sz="1800" dirty="0">
              <a:solidFill>
                <a:srgbClr val="00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304800" y="228600"/>
            <a:ext cx="8534400" cy="639762"/>
          </a:xfrm>
        </p:spPr>
        <p:txBody>
          <a:bodyPr>
            <a:no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Crosscutting Issues Identified for ASCR</a:t>
            </a:r>
            <a:endParaRPr lang="en-US" sz="3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288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8" y="161925"/>
            <a:ext cx="6310364" cy="723900"/>
          </a:xfrm>
        </p:spPr>
        <p:txBody>
          <a:bodyPr>
            <a:normAutofit fontScale="90000"/>
          </a:bodyPr>
          <a:lstStyle/>
          <a:p>
            <a:r>
              <a:rPr lang="en-US" sz="2400" b="1" i="1" dirty="0" smtClean="0">
                <a:solidFill>
                  <a:schemeClr val="bg1"/>
                </a:solidFill>
                <a:latin typeface="Arial"/>
                <a:cs typeface="Arial"/>
              </a:rPr>
              <a:t>Impact of HPC </a:t>
            </a:r>
            <a:r>
              <a:rPr lang="en-US" sz="2400" b="1" i="1" dirty="0">
                <a:solidFill>
                  <a:schemeClr val="bg1"/>
                </a:solidFill>
                <a:latin typeface="Arial"/>
                <a:cs typeface="Arial"/>
              </a:rPr>
              <a:t>A</a:t>
            </a:r>
            <a:r>
              <a:rPr lang="en-US" sz="2400" b="1" i="1" dirty="0" smtClean="0">
                <a:solidFill>
                  <a:schemeClr val="bg1"/>
                </a:solidFill>
                <a:latin typeface="Arial"/>
                <a:cs typeface="Arial"/>
              </a:rPr>
              <a:t>dvances on Macroscopic </a:t>
            </a:r>
            <a:r>
              <a:rPr lang="en-US" sz="2400" b="1" i="1" dirty="0">
                <a:solidFill>
                  <a:schemeClr val="bg1"/>
                </a:solidFill>
                <a:latin typeface="Arial"/>
                <a:cs typeface="Arial"/>
              </a:rPr>
              <a:t>S</a:t>
            </a:r>
            <a:r>
              <a:rPr lang="en-US" sz="2400" b="1" i="1" dirty="0" smtClean="0">
                <a:solidFill>
                  <a:schemeClr val="bg1"/>
                </a:solidFill>
                <a:latin typeface="Arial"/>
                <a:cs typeface="Arial"/>
              </a:rPr>
              <a:t>tability</a:t>
            </a:r>
            <a:r>
              <a:rPr lang="en-US" sz="2400" b="1" i="1" dirty="0">
                <a:solidFill>
                  <a:schemeClr val="bg1"/>
                </a:solidFill>
                <a:latin typeface="Arial"/>
                <a:cs typeface="Arial"/>
              </a:rPr>
              <a:t>: from CDX-U to ITER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3723" y="763595"/>
            <a:ext cx="7757327" cy="5713405"/>
          </a:xfrm>
        </p:spPr>
      </p:pic>
      <p:sp>
        <p:nvSpPr>
          <p:cNvPr id="3" name="TextBox 2"/>
          <p:cNvSpPr txBox="1"/>
          <p:nvPr/>
        </p:nvSpPr>
        <p:spPr>
          <a:xfrm>
            <a:off x="0" y="6461090"/>
            <a:ext cx="2895600" cy="369332"/>
          </a:xfrm>
          <a:prstGeom prst="rect">
            <a:avLst/>
          </a:prstGeom>
          <a:noFill/>
        </p:spPr>
        <p:txBody>
          <a:bodyPr wrap="square" rtlCol="0">
            <a:spAutoFit/>
          </a:bodyPr>
          <a:lstStyle/>
          <a:p>
            <a:pPr fontAlgn="base">
              <a:spcBef>
                <a:spcPct val="0"/>
              </a:spcBef>
              <a:spcAft>
                <a:spcPct val="0"/>
              </a:spcAft>
            </a:pPr>
            <a:r>
              <a:rPr lang="en-US" b="1" i="1" dirty="0">
                <a:solidFill>
                  <a:srgbClr val="000000"/>
                </a:solidFill>
                <a:latin typeface="Arial" pitchFamily="34" charset="0"/>
              </a:rPr>
              <a:t>CEMM (S. Jardin, PPPL)</a:t>
            </a:r>
          </a:p>
        </p:txBody>
      </p:sp>
      <p:sp>
        <p:nvSpPr>
          <p:cNvPr id="5" name="Title 2"/>
          <p:cNvSpPr txBox="1">
            <a:spLocks/>
          </p:cNvSpPr>
          <p:nvPr/>
        </p:nvSpPr>
        <p:spPr>
          <a:xfrm>
            <a:off x="152400" y="0"/>
            <a:ext cx="8839200"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B050"/>
                </a:solidFill>
                <a:latin typeface="Times New Roman" panose="02020603050405020304" pitchFamily="18" charset="0"/>
                <a:cs typeface="Times New Roman" panose="02020603050405020304" pitchFamily="18" charset="0"/>
              </a:rPr>
              <a:t>HPC has enabled significant advances in Extended MHD</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108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1219200"/>
            <a:ext cx="8562975" cy="5486400"/>
          </a:xfrm>
        </p:spPr>
        <p:txBody>
          <a:bodyPr>
            <a:noAutofit/>
          </a:bodyPr>
          <a:lstStyle/>
          <a:p>
            <a:pPr>
              <a:spcBef>
                <a:spcPts val="900"/>
              </a:spcBef>
            </a:pPr>
            <a:r>
              <a:rPr lang="en-US" sz="2000" b="1" dirty="0" smtClean="0">
                <a:solidFill>
                  <a:srgbClr val="0070C0"/>
                </a:solidFill>
                <a:latin typeface="Times New Roman" panose="02020603050405020304" pitchFamily="18" charset="0"/>
                <a:cs typeface="Times New Roman" panose="02020603050405020304" pitchFamily="18" charset="0"/>
              </a:rPr>
              <a:t>Develop integrated simulation that models all forms of </a:t>
            </a:r>
            <a:r>
              <a:rPr lang="en-US" sz="2000" b="1" dirty="0" err="1" smtClean="0">
                <a:solidFill>
                  <a:srgbClr val="0070C0"/>
                </a:solidFill>
                <a:latin typeface="Times New Roman" panose="02020603050405020304" pitchFamily="18" charset="0"/>
                <a:cs typeface="Times New Roman" panose="02020603050405020304" pitchFamily="18" charset="0"/>
              </a:rPr>
              <a:t>tokamak</a:t>
            </a:r>
            <a:r>
              <a:rPr lang="en-US" sz="2000" b="1" dirty="0" smtClean="0">
                <a:solidFill>
                  <a:srgbClr val="0070C0"/>
                </a:solidFill>
                <a:latin typeface="Times New Roman" panose="02020603050405020304" pitchFamily="18" charset="0"/>
                <a:cs typeface="Times New Roman" panose="02020603050405020304" pitchFamily="18" charset="0"/>
              </a:rPr>
              <a:t> disruption from instability through thermal and current quenches to the final deposition of energy with and without mitigation</a:t>
            </a:r>
            <a:r>
              <a:rPr lang="en-US" sz="2000" b="1" dirty="0" smtClean="0">
                <a:solidFill>
                  <a:srgbClr val="00B0F0"/>
                </a:solidFill>
                <a:latin typeface="Times New Roman" panose="02020603050405020304" pitchFamily="18" charset="0"/>
                <a:cs typeface="Times New Roman" panose="02020603050405020304" pitchFamily="18" charset="0"/>
              </a:rPr>
              <a:t>.</a:t>
            </a:r>
            <a:endParaRPr lang="en-US" sz="2000" b="1" dirty="0">
              <a:solidFill>
                <a:srgbClr val="00B0F0"/>
              </a:solidFill>
              <a:latin typeface="Times New Roman" panose="02020603050405020304" pitchFamily="18" charset="0"/>
              <a:cs typeface="Times New Roman" panose="02020603050405020304" pitchFamily="18" charset="0"/>
            </a:endParaRPr>
          </a:p>
          <a:p>
            <a:pPr lvl="1">
              <a:spcBef>
                <a:spcPts val="600"/>
              </a:spcBef>
            </a:pPr>
            <a:r>
              <a:rPr lang="en-US" sz="1800" dirty="0" smtClean="0">
                <a:solidFill>
                  <a:schemeClr val="tx1"/>
                </a:solidFill>
                <a:latin typeface="Times New Roman" panose="02020603050405020304" pitchFamily="18" charset="0"/>
                <a:cs typeface="Times New Roman" panose="02020603050405020304" pitchFamily="18" charset="0"/>
              </a:rPr>
              <a:t>Modeling capable of addressing fundamental questions on mode locking, runaway-electron generation and evolution, and open-field currents.</a:t>
            </a:r>
          </a:p>
          <a:p>
            <a:pPr lvl="1">
              <a:spcBef>
                <a:spcPts val="300"/>
              </a:spcBef>
            </a:pPr>
            <a:r>
              <a:rPr lang="en-US" sz="1800" dirty="0" smtClean="0">
                <a:solidFill>
                  <a:schemeClr val="tx1"/>
                </a:solidFill>
                <a:latin typeface="Times New Roman" panose="02020603050405020304" pitchFamily="18" charset="0"/>
                <a:cs typeface="Times New Roman" panose="02020603050405020304" pitchFamily="18" charset="0"/>
              </a:rPr>
              <a:t>Integrated modeling will facilitate the engineering of effective mitigation systems.</a:t>
            </a:r>
            <a:endParaRPr lang="en-US" sz="1800" dirty="0">
              <a:solidFill>
                <a:schemeClr val="tx1"/>
              </a:solidFill>
              <a:latin typeface="Times New Roman" panose="02020603050405020304" pitchFamily="18" charset="0"/>
              <a:cs typeface="Times New Roman" panose="02020603050405020304" pitchFamily="18" charset="0"/>
            </a:endParaRPr>
          </a:p>
          <a:p>
            <a:pPr>
              <a:spcBef>
                <a:spcPts val="900"/>
              </a:spcBef>
            </a:pPr>
            <a:r>
              <a:rPr lang="en-US" sz="2000" b="1" dirty="0" smtClean="0">
                <a:solidFill>
                  <a:srgbClr val="0070C0"/>
                </a:solidFill>
                <a:latin typeface="Times New Roman" panose="02020603050405020304" pitchFamily="18" charset="0"/>
                <a:cs typeface="Times New Roman" panose="02020603050405020304" pitchFamily="18" charset="0"/>
              </a:rPr>
              <a:t>Develop a profile-analysis system that automates reconstruction and coordinates transport modeling and stability assessment for disruption studies.</a:t>
            </a:r>
          </a:p>
          <a:p>
            <a:pPr lvl="1">
              <a:spcBef>
                <a:spcPts val="900"/>
              </a:spcBef>
            </a:pPr>
            <a:r>
              <a:rPr lang="en-US" sz="1800" dirty="0" smtClean="0">
                <a:solidFill>
                  <a:schemeClr val="tx1"/>
                </a:solidFill>
                <a:latin typeface="Times New Roman" panose="02020603050405020304" pitchFamily="18" charset="0"/>
                <a:cs typeface="Times New Roman" panose="02020603050405020304" pitchFamily="18" charset="0"/>
              </a:rPr>
              <a:t>Automated profile analysis will benefit all forms of disruption modeling.</a:t>
            </a:r>
          </a:p>
          <a:p>
            <a:pPr lvl="1">
              <a:spcBef>
                <a:spcPts val="300"/>
              </a:spcBef>
            </a:pPr>
            <a:r>
              <a:rPr lang="en-US" sz="1800" dirty="0" smtClean="0">
                <a:solidFill>
                  <a:schemeClr val="tx1"/>
                </a:solidFill>
                <a:latin typeface="Times New Roman" panose="02020603050405020304" pitchFamily="18" charset="0"/>
                <a:cs typeface="Times New Roman" panose="02020603050405020304" pitchFamily="18" charset="0"/>
              </a:rPr>
              <a:t>Automation is a necessary step for real-time analysis.</a:t>
            </a:r>
          </a:p>
          <a:p>
            <a:pPr>
              <a:spcBef>
                <a:spcPts val="900"/>
              </a:spcBef>
            </a:pPr>
            <a:r>
              <a:rPr lang="en-US" sz="2000" b="1" dirty="0" smtClean="0">
                <a:solidFill>
                  <a:srgbClr val="0070C0"/>
                </a:solidFill>
                <a:latin typeface="Times New Roman" panose="02020603050405020304" pitchFamily="18" charset="0"/>
                <a:cs typeface="Times New Roman" panose="02020603050405020304" pitchFamily="18" charset="0"/>
              </a:rPr>
              <a:t>Verify </a:t>
            </a:r>
            <a:r>
              <a:rPr lang="en-US" sz="2000" b="1" dirty="0">
                <a:solidFill>
                  <a:srgbClr val="0070C0"/>
                </a:solidFill>
                <a:latin typeface="Times New Roman" panose="02020603050405020304" pitchFamily="18" charset="0"/>
                <a:cs typeface="Times New Roman" panose="02020603050405020304" pitchFamily="18" charset="0"/>
              </a:rPr>
              <a:t>and validate linear and nonlinear computational models to establish confidence in the prediction and understanding of tokamak disruption physics with and without mitigation..</a:t>
            </a:r>
            <a:endParaRPr lang="en-US" sz="2000" b="1" dirty="0">
              <a:solidFill>
                <a:srgbClr val="0070C0"/>
              </a:solidFill>
              <a:latin typeface="Times New Roman" panose="02020603050405020304" pitchFamily="18" charset="0"/>
              <a:cs typeface="Times New Roman" panose="02020603050405020304" pitchFamily="18" charset="0"/>
            </a:endParaRPr>
          </a:p>
          <a:p>
            <a:pPr lvl="1">
              <a:spcBef>
                <a:spcPts val="300"/>
              </a:spcBef>
            </a:pPr>
            <a:r>
              <a:rPr lang="en-US" sz="1800" dirty="0" smtClean="0">
                <a:solidFill>
                  <a:srgbClr val="000000"/>
                </a:solidFill>
                <a:latin typeface="Times New Roman" panose="02020603050405020304" pitchFamily="18" charset="0"/>
                <a:cs typeface="Times New Roman" panose="02020603050405020304" pitchFamily="18" charset="0"/>
              </a:rPr>
              <a:t>Validation methodology will help judge what effects are most important.</a:t>
            </a:r>
          </a:p>
          <a:p>
            <a:pPr lvl="1">
              <a:spcBef>
                <a:spcPts val="300"/>
              </a:spcBef>
            </a:pPr>
            <a:r>
              <a:rPr lang="en-US" sz="1800" dirty="0" smtClean="0">
                <a:solidFill>
                  <a:srgbClr val="000000"/>
                </a:solidFill>
                <a:latin typeface="Times New Roman" panose="02020603050405020304" pitchFamily="18" charset="0"/>
                <a:cs typeface="Times New Roman" panose="02020603050405020304" pitchFamily="18" charset="0"/>
              </a:rPr>
              <a:t>Prospect for predictability need to be addressed.</a:t>
            </a:r>
            <a:endParaRPr lang="en-US" sz="1800" dirty="0">
              <a:solidFill>
                <a:srgbClr val="00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76200"/>
            <a:ext cx="8229600" cy="1066800"/>
          </a:xfrm>
        </p:spPr>
        <p:txBody>
          <a:bodyPr>
            <a:normAutofit fontScale="90000"/>
          </a:bodyPr>
          <a:lstStyle/>
          <a:p>
            <a:r>
              <a:rPr lang="en-US" sz="3600" b="1" dirty="0" smtClean="0">
                <a:solidFill>
                  <a:srgbClr val="00B050"/>
                </a:solidFill>
                <a:latin typeface="Times New Roman" panose="02020603050405020304" pitchFamily="18" charset="0"/>
                <a:cs typeface="Times New Roman" panose="02020603050405020304" pitchFamily="18" charset="0"/>
              </a:rPr>
              <a:t>Recommendations and Path Forward</a:t>
            </a:r>
            <a:br>
              <a:rPr lang="en-US" sz="3600" b="1" dirty="0" smtClean="0">
                <a:solidFill>
                  <a:srgbClr val="00B050"/>
                </a:solidFill>
                <a:latin typeface="Times New Roman" panose="02020603050405020304" pitchFamily="18" charset="0"/>
                <a:cs typeface="Times New Roman" panose="02020603050405020304" pitchFamily="18" charset="0"/>
              </a:rPr>
            </a:br>
            <a:r>
              <a:rPr lang="en-US" sz="3600" b="1" dirty="0" smtClean="0">
                <a:solidFill>
                  <a:srgbClr val="00B050"/>
                </a:solidFill>
                <a:latin typeface="Times New Roman" panose="02020603050405020304" pitchFamily="18" charset="0"/>
                <a:cs typeface="Times New Roman" panose="02020603050405020304" pitchFamily="18" charset="0"/>
              </a:rPr>
              <a:t>“Priority Research Directions”</a:t>
            </a:r>
            <a:endParaRPr lang="en-US" sz="3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10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Background</a:t>
            </a:r>
            <a:endParaRPr lang="en-US" sz="3600"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90600"/>
            <a:ext cx="8458200" cy="5562600"/>
          </a:xfrm>
        </p:spPr>
        <p:txBody>
          <a:bodyPr>
            <a:normAutofit fontScale="85000" lnSpcReduction="10000"/>
          </a:bodyPr>
          <a:lstStyle/>
          <a:p>
            <a:pPr>
              <a:lnSpc>
                <a:spcPct val="120000"/>
              </a:lnSpc>
            </a:pPr>
            <a:r>
              <a:rPr lang="en-US" dirty="0" smtClean="0">
                <a:latin typeface="Times New Roman" panose="02020603050405020304" pitchFamily="18" charset="0"/>
                <a:cs typeface="Times New Roman" panose="02020603050405020304" pitchFamily="18" charset="0"/>
              </a:rPr>
              <a:t>Integrated Simulation Workshop </a:t>
            </a:r>
            <a:r>
              <a:rPr lang="en-US" dirty="0">
                <a:latin typeface="Times New Roman" panose="02020603050405020304" pitchFamily="18" charset="0"/>
                <a:cs typeface="Times New Roman" panose="02020603050405020304" pitchFamily="18" charset="0"/>
              </a:rPr>
              <a:t>is one of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four FES Community Planning Workshops </a:t>
            </a:r>
            <a:r>
              <a:rPr lang="en-US" dirty="0" smtClean="0">
                <a:latin typeface="Times New Roman" panose="02020603050405020304" pitchFamily="18" charset="0"/>
                <a:cs typeface="Times New Roman" panose="02020603050405020304" pitchFamily="18" charset="0"/>
              </a:rPr>
              <a:t>conducted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2015:</a:t>
            </a:r>
          </a:p>
          <a:p>
            <a:pPr lvl="1">
              <a:lnSpc>
                <a:spcPct val="120000"/>
              </a:lnSpc>
            </a:pPr>
            <a:r>
              <a:rPr lang="en-US" dirty="0">
                <a:solidFill>
                  <a:srgbClr val="0070C0"/>
                </a:solidFill>
                <a:latin typeface="Times New Roman" panose="02020603050405020304" pitchFamily="18" charset="0"/>
                <a:cs typeface="Times New Roman" panose="02020603050405020304" pitchFamily="18" charset="0"/>
              </a:rPr>
              <a:t>https://www.burningplasma.org/activities/?</a:t>
            </a:r>
            <a:r>
              <a:rPr lang="en-US" dirty="0" smtClean="0">
                <a:solidFill>
                  <a:srgbClr val="0070C0"/>
                </a:solidFill>
                <a:latin typeface="Times New Roman" panose="02020603050405020304" pitchFamily="18" charset="0"/>
                <a:cs typeface="Times New Roman" panose="02020603050405020304" pitchFamily="18" charset="0"/>
              </a:rPr>
              <a:t>article=Integrated%20Simulations</a:t>
            </a:r>
          </a:p>
          <a:p>
            <a:pPr lvl="1">
              <a:lnSpc>
                <a:spcPct val="120000"/>
              </a:lnSpc>
            </a:pPr>
            <a:r>
              <a:rPr lang="en-US" dirty="0" smtClean="0">
                <a:solidFill>
                  <a:srgbClr val="0070C0"/>
                </a:solidFill>
                <a:latin typeface="Times New Roman" panose="02020603050405020304" pitchFamily="18" charset="0"/>
                <a:cs typeface="Times New Roman" panose="02020603050405020304" pitchFamily="18" charset="0"/>
              </a:rPr>
              <a:t>DOE Points of Contact:</a:t>
            </a:r>
          </a:p>
          <a:p>
            <a:pPr lvl="2">
              <a:lnSpc>
                <a:spcPct val="120000"/>
              </a:lnSpc>
            </a:pPr>
            <a:r>
              <a:rPr lang="en-US" dirty="0" smtClean="0">
                <a:latin typeface="Times New Roman" panose="02020603050405020304" pitchFamily="18" charset="0"/>
                <a:cs typeface="Times New Roman" panose="02020603050405020304" pitchFamily="18" charset="0"/>
              </a:rPr>
              <a:t>John </a:t>
            </a:r>
            <a:r>
              <a:rPr lang="en-US" dirty="0" err="1" smtClean="0">
                <a:latin typeface="Times New Roman" panose="02020603050405020304" pitchFamily="18" charset="0"/>
                <a:cs typeface="Times New Roman" panose="02020603050405020304" pitchFamily="18" charset="0"/>
              </a:rPr>
              <a:t>Mandrekas</a:t>
            </a:r>
            <a:r>
              <a:rPr lang="en-US" dirty="0" smtClean="0">
                <a:latin typeface="Times New Roman" panose="02020603050405020304" pitchFamily="18" charset="0"/>
                <a:cs typeface="Times New Roman" panose="02020603050405020304" pitchFamily="18" charset="0"/>
              </a:rPr>
              <a:t> (FES)</a:t>
            </a:r>
          </a:p>
          <a:p>
            <a:pPr lvl="2">
              <a:lnSpc>
                <a:spcPct val="120000"/>
              </a:lnSpc>
            </a:pPr>
            <a:r>
              <a:rPr lang="en-US" dirty="0" smtClean="0">
                <a:latin typeface="Times New Roman" panose="02020603050405020304" pitchFamily="18" charset="0"/>
                <a:cs typeface="Times New Roman" panose="02020603050405020304" pitchFamily="18" charset="0"/>
              </a:rPr>
              <a:t>Randall </a:t>
            </a:r>
            <a:r>
              <a:rPr lang="en-US" dirty="0" err="1" smtClean="0">
                <a:latin typeface="Times New Roman" panose="02020603050405020304" pitchFamily="18" charset="0"/>
                <a:cs typeface="Times New Roman" panose="02020603050405020304" pitchFamily="18" charset="0"/>
              </a:rPr>
              <a:t>Laviolette</a:t>
            </a:r>
            <a:r>
              <a:rPr lang="en-US" dirty="0" smtClean="0">
                <a:latin typeface="Times New Roman" panose="02020603050405020304" pitchFamily="18" charset="0"/>
                <a:cs typeface="Times New Roman" panose="02020603050405020304" pitchFamily="18" charset="0"/>
              </a:rPr>
              <a:t> (ASCR)</a:t>
            </a:r>
            <a:endParaRPr lang="en-US" dirty="0" smtClean="0">
              <a:latin typeface="Times New Roman" panose="02020603050405020304" pitchFamily="18" charset="0"/>
              <a:cs typeface="Times New Roman" panose="02020603050405020304" pitchFamily="18" charset="0"/>
            </a:endParaRPr>
          </a:p>
          <a:p>
            <a:pPr>
              <a:lnSpc>
                <a:spcPct val="120000"/>
              </a:lnSpc>
            </a:pPr>
            <a:r>
              <a:rPr lang="en-US" dirty="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orkshops were held on Transients and Plasma-Material-Interactions, with Plasma Science Frontiers Workshops to be held in (August &amp; October, 2015):</a:t>
            </a:r>
            <a:endParaRPr lang="en-US" dirty="0">
              <a:latin typeface="Times New Roman" panose="02020603050405020304" pitchFamily="18" charset="0"/>
              <a:cs typeface="Times New Roman" panose="02020603050405020304" pitchFamily="18" charset="0"/>
            </a:endParaRPr>
          </a:p>
          <a:p>
            <a:pPr lvl="1">
              <a:lnSpc>
                <a:spcPct val="120000"/>
              </a:lnSpc>
            </a:pPr>
            <a:r>
              <a:rPr lang="en-US" dirty="0">
                <a:solidFill>
                  <a:srgbClr val="0070C0"/>
                </a:solidFill>
                <a:latin typeface="Times New Roman" panose="02020603050405020304" pitchFamily="18" charset="0"/>
                <a:cs typeface="Times New Roman" panose="02020603050405020304" pitchFamily="18" charset="0"/>
              </a:rPr>
              <a:t>https://www.burningplasma.org/activities/?</a:t>
            </a:r>
            <a:r>
              <a:rPr lang="en-US" dirty="0" smtClean="0">
                <a:solidFill>
                  <a:srgbClr val="0070C0"/>
                </a:solidFill>
                <a:latin typeface="Times New Roman" panose="02020603050405020304" pitchFamily="18" charset="0"/>
                <a:cs typeface="Times New Roman" panose="02020603050405020304" pitchFamily="18" charset="0"/>
              </a:rPr>
              <a:t>article=FES%20Community%20Planning%20Workshops%202015</a:t>
            </a:r>
          </a:p>
        </p:txBody>
      </p:sp>
    </p:spTree>
    <p:extLst>
      <p:ext uri="{BB962C8B-B14F-4D97-AF65-F5344CB8AC3E}">
        <p14:creationId xmlns:p14="http://schemas.microsoft.com/office/powerpoint/2010/main" val="379563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Charge from DOE</a:t>
            </a:r>
            <a:endParaRPr lang="en-US" sz="3600"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229600" cy="5257800"/>
          </a:xfrm>
        </p:spPr>
        <p:txBody>
          <a:bodyPr>
            <a:normAutofit fontScale="77500" lnSpcReduction="20000"/>
          </a:bodyPr>
          <a:lstStyle/>
          <a:p>
            <a:pPr>
              <a:lnSpc>
                <a:spcPct val="120000"/>
              </a:lnSpc>
            </a:pPr>
            <a:r>
              <a:rPr lang="en-US" b="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Review recent progress and identify gaps and challenges in fusion theory and computation directly relevant to the topic of </a:t>
            </a:r>
            <a:r>
              <a:rPr lang="en-US" b="1" i="1" dirty="0" smtClean="0">
                <a:latin typeface="Times New Roman" panose="02020603050405020304" pitchFamily="18" charset="0"/>
                <a:cs typeface="Times New Roman" panose="02020603050405020304" pitchFamily="18" charset="0"/>
              </a:rPr>
              <a:t>disruption prevention, avoidance, and mitigation </a:t>
            </a:r>
            <a:r>
              <a:rPr lang="en-US" dirty="0" smtClean="0">
                <a:latin typeface="Times New Roman" panose="02020603050405020304" pitchFamily="18" charset="0"/>
                <a:cs typeface="Times New Roman" panose="02020603050405020304" pitchFamily="18" charset="0"/>
              </a:rPr>
              <a:t>and that of plasma boundary physics, </a:t>
            </a:r>
            <a:r>
              <a:rPr lang="en-US" b="1" dirty="0" smtClean="0">
                <a:latin typeface="Times New Roman" panose="02020603050405020304" pitchFamily="18" charset="0"/>
                <a:cs typeface="Times New Roman" panose="02020603050405020304" pitchFamily="18" charset="0"/>
              </a:rPr>
              <a:t>with whole device modeling as the long-term goal.”</a:t>
            </a:r>
          </a:p>
          <a:p>
            <a:pPr>
              <a:lnSpc>
                <a:spcPct val="120000"/>
              </a:lnSpc>
            </a:pPr>
            <a:r>
              <a:rPr lang="en-US" b="1" dirty="0" smtClean="0">
                <a:latin typeface="Times New Roman" panose="02020603050405020304" pitchFamily="18" charset="0"/>
                <a:cs typeface="Times New Roman" panose="02020603050405020304" pitchFamily="18" charset="0"/>
              </a:rPr>
              <a:t>“Reassess these opportunities and adjust or broaden them appropriately</a:t>
            </a:r>
            <a:r>
              <a:rPr lang="en-US" dirty="0" smtClean="0">
                <a:latin typeface="Times New Roman" panose="02020603050405020304" pitchFamily="18" charset="0"/>
                <a:cs typeface="Times New Roman" panose="02020603050405020304" pitchFamily="18" charset="0"/>
              </a:rPr>
              <a:t>, taking into consideration recent progress and using the criteria of </a:t>
            </a:r>
          </a:p>
          <a:p>
            <a:pPr lvl="1">
              <a:lnSpc>
                <a:spcPct val="120000"/>
              </a:lnSpc>
            </a:pPr>
            <a:r>
              <a:rPr lang="en-US" b="1" dirty="0">
                <a:solidFill>
                  <a:srgbClr val="0070C0"/>
                </a:solidFill>
                <a:latin typeface="Times New Roman" panose="02020603050405020304" pitchFamily="18" charset="0"/>
                <a:cs typeface="Times New Roman" panose="02020603050405020304" pitchFamily="18" charset="0"/>
              </a:rPr>
              <a:t>U</a:t>
            </a:r>
            <a:r>
              <a:rPr lang="en-US" b="1" dirty="0" smtClean="0">
                <a:solidFill>
                  <a:srgbClr val="0070C0"/>
                </a:solidFill>
                <a:latin typeface="Times New Roman" panose="02020603050405020304" pitchFamily="18" charset="0"/>
                <a:cs typeface="Times New Roman" panose="02020603050405020304" pitchFamily="18" charset="0"/>
              </a:rPr>
              <a:t>rgency</a:t>
            </a:r>
            <a:r>
              <a:rPr lang="en-US" sz="2900" b="1" dirty="0" smtClean="0">
                <a:solidFill>
                  <a:srgbClr val="0070C0"/>
                </a:solidFill>
                <a:latin typeface="Times New Roman" panose="02020603050405020304" pitchFamily="18" charset="0"/>
                <a:cs typeface="Times New Roman" panose="02020603050405020304" pitchFamily="18" charset="0"/>
              </a:rPr>
              <a:t> </a:t>
            </a:r>
          </a:p>
          <a:p>
            <a:pPr lvl="1">
              <a:lnSpc>
                <a:spcPct val="120000"/>
              </a:lnSpc>
            </a:pPr>
            <a:r>
              <a:rPr lang="en-US" sz="2900" b="1" dirty="0">
                <a:solidFill>
                  <a:srgbClr val="0070C0"/>
                </a:solidFill>
                <a:latin typeface="Times New Roman" panose="02020603050405020304" pitchFamily="18" charset="0"/>
                <a:cs typeface="Times New Roman" panose="02020603050405020304" pitchFamily="18" charset="0"/>
              </a:rPr>
              <a:t>L</a:t>
            </a:r>
            <a:r>
              <a:rPr lang="en-US" sz="2900" b="1" dirty="0" smtClean="0">
                <a:solidFill>
                  <a:srgbClr val="0070C0"/>
                </a:solidFill>
                <a:latin typeface="Times New Roman" panose="02020603050405020304" pitchFamily="18" charset="0"/>
                <a:cs typeface="Times New Roman" panose="02020603050405020304" pitchFamily="18" charset="0"/>
              </a:rPr>
              <a:t>eadership computing benefit</a:t>
            </a:r>
            <a:endParaRPr lang="en-US" b="1" dirty="0">
              <a:solidFill>
                <a:srgbClr val="0070C0"/>
              </a:solidFill>
              <a:latin typeface="Times New Roman" panose="02020603050405020304" pitchFamily="18" charset="0"/>
              <a:cs typeface="Times New Roman" panose="02020603050405020304" pitchFamily="18" charset="0"/>
            </a:endParaRPr>
          </a:p>
          <a:p>
            <a:pPr lvl="1">
              <a:lnSpc>
                <a:spcPct val="120000"/>
              </a:lnSpc>
            </a:pPr>
            <a:r>
              <a:rPr lang="en-US" b="1" dirty="0">
                <a:solidFill>
                  <a:srgbClr val="0070C0"/>
                </a:solidFill>
                <a:latin typeface="Times New Roman" panose="02020603050405020304" pitchFamily="18" charset="0"/>
                <a:cs typeface="Times New Roman" panose="02020603050405020304" pitchFamily="18" charset="0"/>
              </a:rPr>
              <a:t>R</a:t>
            </a:r>
            <a:r>
              <a:rPr lang="en-US" b="1" dirty="0" smtClean="0">
                <a:solidFill>
                  <a:srgbClr val="0070C0"/>
                </a:solidFill>
                <a:latin typeface="Times New Roman" panose="02020603050405020304" pitchFamily="18" charset="0"/>
                <a:cs typeface="Times New Roman" panose="02020603050405020304" pitchFamily="18" charset="0"/>
              </a:rPr>
              <a:t>eadiness for progress within a ten-year time frame</a:t>
            </a:r>
            <a:endParaRPr lang="en-US" b="1" dirty="0">
              <a:solidFill>
                <a:srgbClr val="0070C0"/>
              </a:solidFill>
              <a:latin typeface="Times New Roman" panose="02020603050405020304" pitchFamily="18" charset="0"/>
              <a:cs typeface="Times New Roman" panose="02020603050405020304" pitchFamily="18" charset="0"/>
            </a:endParaRPr>
          </a:p>
          <a:p>
            <a:pPr lvl="1">
              <a:lnSpc>
                <a:spcPct val="120000"/>
              </a:lnSpc>
            </a:pPr>
            <a:r>
              <a:rPr lang="en-US" b="1" dirty="0">
                <a:solidFill>
                  <a:srgbClr val="0070C0"/>
                </a:solidFill>
                <a:latin typeface="Times New Roman" panose="02020603050405020304" pitchFamily="18" charset="0"/>
                <a:cs typeface="Times New Roman" panose="02020603050405020304" pitchFamily="18" charset="0"/>
              </a:rPr>
              <a:t>W</a:t>
            </a:r>
            <a:r>
              <a:rPr lang="en-US" b="1" dirty="0" smtClean="0">
                <a:solidFill>
                  <a:srgbClr val="0070C0"/>
                </a:solidFill>
                <a:latin typeface="Times New Roman" panose="02020603050405020304" pitchFamily="18" charset="0"/>
                <a:cs typeface="Times New Roman" panose="02020603050405020304" pitchFamily="18" charset="0"/>
              </a:rPr>
              <a:t>orld-leading potential</a:t>
            </a:r>
          </a:p>
        </p:txBody>
      </p:sp>
    </p:spTree>
    <p:extLst>
      <p:ext uri="{BB962C8B-B14F-4D97-AF65-F5344CB8AC3E}">
        <p14:creationId xmlns:p14="http://schemas.microsoft.com/office/powerpoint/2010/main" val="3010065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Goals of this Workshop</a:t>
            </a:r>
            <a:endParaRPr lang="en-US" sz="3600"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229600" cy="5410200"/>
          </a:xfrm>
        </p:spPr>
        <p:txBody>
          <a:bodyPr>
            <a:normAutofit fontScale="85000" lnSpcReduction="20000"/>
          </a:bodyPr>
          <a:lstStyle/>
          <a:p>
            <a:pPr>
              <a:lnSpc>
                <a:spcPct val="120000"/>
              </a:lnSpc>
            </a:pPr>
            <a:r>
              <a:rPr lang="en-US" dirty="0" smtClean="0">
                <a:latin typeface="Times New Roman" panose="02020603050405020304" pitchFamily="18" charset="0"/>
                <a:cs typeface="Times New Roman" panose="02020603050405020304" pitchFamily="18" charset="0"/>
              </a:rPr>
              <a:t>Identify </a:t>
            </a:r>
            <a:r>
              <a:rPr lang="en-US" dirty="0">
                <a:latin typeface="Times New Roman" panose="02020603050405020304" pitchFamily="18" charset="0"/>
                <a:cs typeface="Times New Roman" panose="02020603050405020304" pitchFamily="18" charset="0"/>
              </a:rPr>
              <a:t>theory/simulation advances since </a:t>
            </a:r>
            <a:r>
              <a:rPr lang="en-US" dirty="0" smtClean="0">
                <a:latin typeface="Times New Roman" panose="02020603050405020304" pitchFamily="18" charset="0"/>
                <a:cs typeface="Times New Roman" panose="02020603050405020304" pitchFamily="18" charset="0"/>
              </a:rPr>
              <a:t>RENEW (2009) and more recently the 2011 FSP Execution Plan.</a:t>
            </a:r>
            <a:endParaRPr lang="en-US" dirty="0">
              <a:latin typeface="Times New Roman" panose="02020603050405020304" pitchFamily="18" charset="0"/>
              <a:cs typeface="Times New Roman" panose="02020603050405020304" pitchFamily="18" charset="0"/>
            </a:endParaRPr>
          </a:p>
          <a:p>
            <a:pPr>
              <a:lnSpc>
                <a:spcPct val="120000"/>
              </a:lnSpc>
            </a:pPr>
            <a:r>
              <a:rPr lang="en-US" dirty="0" smtClean="0">
                <a:latin typeface="Times New Roman" panose="02020603050405020304" pitchFamily="18" charset="0"/>
                <a:cs typeface="Times New Roman" panose="02020603050405020304" pitchFamily="18" charset="0"/>
              </a:rPr>
              <a:t>Identify gaps </a:t>
            </a:r>
            <a:r>
              <a:rPr lang="en-US" dirty="0">
                <a:latin typeface="Times New Roman" panose="02020603050405020304" pitchFamily="18" charset="0"/>
                <a:cs typeface="Times New Roman" panose="02020603050405020304" pitchFamily="18" charset="0"/>
              </a:rPr>
              <a:t>in theory/simulation, especially related to integration of multiple processes and </a:t>
            </a:r>
            <a:r>
              <a:rPr lang="en-US" dirty="0" smtClean="0">
                <a:latin typeface="Times New Roman" panose="02020603050405020304" pitchFamily="18" charset="0"/>
                <a:cs typeface="Times New Roman" panose="02020603050405020304" pitchFamily="18" charset="0"/>
              </a:rPr>
              <a:t>regions</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lvl="1">
              <a:lnSpc>
                <a:spcPct val="120000"/>
              </a:lnSpc>
            </a:pPr>
            <a:r>
              <a:rPr lang="en-US" b="1" dirty="0" smtClean="0">
                <a:solidFill>
                  <a:srgbClr val="0070C0"/>
                </a:solidFill>
                <a:latin typeface="Times New Roman" panose="02020603050405020304" pitchFamily="18" charset="0"/>
                <a:cs typeface="Times New Roman" panose="02020603050405020304" pitchFamily="18" charset="0"/>
              </a:rPr>
              <a:t>How </a:t>
            </a:r>
            <a:r>
              <a:rPr lang="en-US" b="1" dirty="0">
                <a:solidFill>
                  <a:srgbClr val="0070C0"/>
                </a:solidFill>
                <a:latin typeface="Times New Roman" panose="02020603050405020304" pitchFamily="18" charset="0"/>
                <a:cs typeface="Times New Roman" panose="02020603050405020304" pitchFamily="18" charset="0"/>
              </a:rPr>
              <a:t>could these gaps be addressed in </a:t>
            </a:r>
            <a:r>
              <a:rPr lang="en-US" b="1" dirty="0" smtClean="0">
                <a:solidFill>
                  <a:srgbClr val="0070C0"/>
                </a:solidFill>
                <a:latin typeface="Times New Roman" panose="02020603050405020304" pitchFamily="18" charset="0"/>
                <a:cs typeface="Times New Roman" panose="02020603050405020304" pitchFamily="18" charset="0"/>
              </a:rPr>
              <a:t>the shorter (5 year) and longer (10 year) timeframes ?</a:t>
            </a:r>
          </a:p>
          <a:p>
            <a:pPr lvl="1">
              <a:lnSpc>
                <a:spcPct val="120000"/>
              </a:lnSpc>
            </a:pPr>
            <a:r>
              <a:rPr lang="en-US" b="1" dirty="0">
                <a:solidFill>
                  <a:srgbClr val="0070C0"/>
                </a:solidFill>
                <a:latin typeface="Times New Roman" panose="02020603050405020304" pitchFamily="18" charset="0"/>
                <a:cs typeface="Times New Roman" panose="02020603050405020304" pitchFamily="18" charset="0"/>
              </a:rPr>
              <a:t>Identify new opportunities for integrated </a:t>
            </a:r>
            <a:r>
              <a:rPr lang="en-US" b="1" dirty="0" smtClean="0">
                <a:solidFill>
                  <a:srgbClr val="0070C0"/>
                </a:solidFill>
                <a:latin typeface="Times New Roman" panose="02020603050405020304" pitchFamily="18" charset="0"/>
                <a:cs typeface="Times New Roman" panose="02020603050405020304" pitchFamily="18" charset="0"/>
              </a:rPr>
              <a:t>simulation including </a:t>
            </a:r>
            <a:r>
              <a:rPr lang="en-US" b="1" dirty="0">
                <a:solidFill>
                  <a:srgbClr val="0070C0"/>
                </a:solidFill>
                <a:latin typeface="Times New Roman" panose="02020603050405020304" pitchFamily="18" charset="0"/>
                <a:cs typeface="Times New Roman" panose="02020603050405020304" pitchFamily="18" charset="0"/>
              </a:rPr>
              <a:t>the </a:t>
            </a:r>
            <a:r>
              <a:rPr lang="en-US" b="1" dirty="0" smtClean="0">
                <a:solidFill>
                  <a:srgbClr val="0070C0"/>
                </a:solidFill>
                <a:latin typeface="Times New Roman" panose="02020603050405020304" pitchFamily="18" charset="0"/>
                <a:cs typeface="Times New Roman" panose="02020603050405020304" pitchFamily="18" charset="0"/>
              </a:rPr>
              <a:t>roles </a:t>
            </a:r>
            <a:r>
              <a:rPr lang="en-US" b="1" dirty="0">
                <a:solidFill>
                  <a:srgbClr val="0070C0"/>
                </a:solidFill>
                <a:latin typeface="Times New Roman" panose="02020603050405020304" pitchFamily="18" charset="0"/>
                <a:cs typeface="Times New Roman" panose="02020603050405020304" pitchFamily="18" charset="0"/>
              </a:rPr>
              <a:t>of physics, applied </a:t>
            </a:r>
            <a:r>
              <a:rPr lang="en-US" b="1" dirty="0" smtClean="0">
                <a:solidFill>
                  <a:srgbClr val="0070C0"/>
                </a:solidFill>
                <a:latin typeface="Times New Roman" panose="02020603050405020304" pitchFamily="18" charset="0"/>
                <a:cs typeface="Times New Roman" panose="02020603050405020304" pitchFamily="18" charset="0"/>
              </a:rPr>
              <a:t>mathematics, and computer science</a:t>
            </a:r>
          </a:p>
          <a:p>
            <a:pPr lvl="1">
              <a:lnSpc>
                <a:spcPct val="120000"/>
              </a:lnSpc>
            </a:pPr>
            <a:r>
              <a:rPr lang="en-US" b="1" dirty="0" smtClean="0">
                <a:solidFill>
                  <a:srgbClr val="0070C0"/>
                </a:solidFill>
                <a:latin typeface="Times New Roman" panose="02020603050405020304" pitchFamily="18" charset="0"/>
                <a:cs typeface="Times New Roman" panose="02020603050405020304" pitchFamily="18" charset="0"/>
              </a:rPr>
              <a:t>Emphasize </a:t>
            </a:r>
            <a:r>
              <a:rPr lang="en-US" b="1" dirty="0">
                <a:solidFill>
                  <a:srgbClr val="0070C0"/>
                </a:solidFill>
                <a:latin typeface="Times New Roman" panose="02020603050405020304" pitchFamily="18" charset="0"/>
                <a:cs typeface="Times New Roman" panose="02020603050405020304" pitchFamily="18" charset="0"/>
              </a:rPr>
              <a:t>crosscutting </a:t>
            </a:r>
            <a:r>
              <a:rPr lang="en-US" b="1" dirty="0" smtClean="0">
                <a:solidFill>
                  <a:srgbClr val="0070C0"/>
                </a:solidFill>
                <a:latin typeface="Times New Roman" panose="02020603050405020304" pitchFamily="18" charset="0"/>
                <a:cs typeface="Times New Roman" panose="02020603050405020304" pitchFamily="18" charset="0"/>
              </a:rPr>
              <a:t>fusion / applied math / computer science connections</a:t>
            </a:r>
          </a:p>
          <a:p>
            <a:pPr lvl="1">
              <a:lnSpc>
                <a:spcPct val="120000"/>
              </a:lnSpc>
            </a:pPr>
            <a:r>
              <a:rPr lang="en-US" b="1" dirty="0" smtClean="0">
                <a:solidFill>
                  <a:srgbClr val="0070C0"/>
                </a:solidFill>
                <a:latin typeface="Times New Roman" panose="02020603050405020304" pitchFamily="18" charset="0"/>
                <a:cs typeface="Times New Roman" panose="02020603050405020304" pitchFamily="18" charset="0"/>
              </a:rPr>
              <a:t>Identify potential applications for extreme-scale computing</a:t>
            </a:r>
          </a:p>
          <a:p>
            <a:pPr lvl="1">
              <a:lnSpc>
                <a:spcPct val="120000"/>
              </a:lnSpc>
            </a:pP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707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66750" y="1627188"/>
            <a:ext cx="8020050" cy="218281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b="1" dirty="0" smtClean="0">
                <a:solidFill>
                  <a:prstClr val="white"/>
                </a:solidFill>
                <a:latin typeface="Times New Roman" panose="02020603050405020304" pitchFamily="18" charset="0"/>
                <a:cs typeface="Times New Roman" panose="02020603050405020304" pitchFamily="18" charset="0"/>
              </a:rPr>
              <a:t>Integrated Science Applications</a:t>
            </a:r>
          </a:p>
          <a:p>
            <a:pPr algn="ctr" defTabSz="457200"/>
            <a:endParaRPr lang="en-US" sz="2400" dirty="0">
              <a:solidFill>
                <a:prstClr val="white"/>
              </a:solidFill>
              <a:latin typeface="Times New Roman" panose="02020603050405020304" pitchFamily="18" charset="0"/>
              <a:cs typeface="Times New Roman" panose="02020603050405020304" pitchFamily="18" charset="0"/>
            </a:endParaRPr>
          </a:p>
          <a:p>
            <a:pPr algn="ctr" defTabSz="457200"/>
            <a:endParaRPr lang="en-US" sz="2400" dirty="0" smtClean="0">
              <a:solidFill>
                <a:prstClr val="white"/>
              </a:solidFill>
              <a:latin typeface="Times New Roman" panose="02020603050405020304" pitchFamily="18" charset="0"/>
              <a:cs typeface="Times New Roman" panose="02020603050405020304" pitchFamily="18" charset="0"/>
            </a:endParaRPr>
          </a:p>
          <a:p>
            <a:pPr algn="ctr" defTabSz="457200"/>
            <a:endParaRPr lang="en-US" sz="1600" dirty="0">
              <a:solidFill>
                <a:prstClr val="white"/>
              </a:solidFill>
              <a:latin typeface="Times New Roman" panose="02020603050405020304" pitchFamily="18" charset="0"/>
              <a:cs typeface="Times New Roman" panose="02020603050405020304" pitchFamily="18" charset="0"/>
            </a:endParaRPr>
          </a:p>
          <a:p>
            <a:pPr algn="ctr" defTabSz="457200"/>
            <a:endParaRPr lang="en-US" sz="1600" dirty="0" smtClean="0">
              <a:solidFill>
                <a:prstClr val="white"/>
              </a:solidFill>
              <a:latin typeface="Times New Roman" panose="02020603050405020304" pitchFamily="18" charset="0"/>
              <a:cs typeface="Times New Roman" panose="02020603050405020304" pitchFamily="18" charset="0"/>
            </a:endParaRPr>
          </a:p>
          <a:p>
            <a:pPr algn="ctr" defTabSz="457200"/>
            <a:endParaRPr lang="en-US" sz="1600" dirty="0">
              <a:solidFill>
                <a:prstClr val="white"/>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66750" y="4038600"/>
            <a:ext cx="8020050" cy="211296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b="1" dirty="0" smtClean="0">
                <a:solidFill>
                  <a:prstClr val="white"/>
                </a:solidFill>
                <a:latin typeface="Times New Roman" panose="02020603050405020304" pitchFamily="18" charset="0"/>
                <a:cs typeface="Times New Roman" panose="02020603050405020304" pitchFamily="18" charset="0"/>
              </a:rPr>
              <a:t>Mathematical and Computational Enabling Technologies</a:t>
            </a:r>
          </a:p>
          <a:p>
            <a:pPr algn="ctr" defTabSz="457200"/>
            <a:endParaRPr lang="en-US" sz="1400" dirty="0">
              <a:solidFill>
                <a:prstClr val="white"/>
              </a:solidFill>
              <a:latin typeface="Times New Roman" panose="02020603050405020304" pitchFamily="18" charset="0"/>
              <a:cs typeface="Times New Roman" panose="02020603050405020304" pitchFamily="18" charset="0"/>
            </a:endParaRPr>
          </a:p>
          <a:p>
            <a:pPr algn="ctr" defTabSz="457200"/>
            <a:endParaRPr lang="en-US" sz="1600" dirty="0" smtClean="0">
              <a:solidFill>
                <a:prstClr val="white"/>
              </a:solidFill>
              <a:latin typeface="Times New Roman" panose="02020603050405020304" pitchFamily="18" charset="0"/>
              <a:cs typeface="Times New Roman" panose="02020603050405020304" pitchFamily="18" charset="0"/>
            </a:endParaRPr>
          </a:p>
          <a:p>
            <a:pPr algn="ctr" defTabSz="457200"/>
            <a:endParaRPr lang="en-US" sz="1600" dirty="0">
              <a:solidFill>
                <a:prstClr val="white"/>
              </a:solidFill>
              <a:latin typeface="Times New Roman" panose="02020603050405020304" pitchFamily="18" charset="0"/>
              <a:cs typeface="Times New Roman" panose="02020603050405020304" pitchFamily="18" charset="0"/>
            </a:endParaRPr>
          </a:p>
          <a:p>
            <a:pPr algn="ctr" defTabSz="457200"/>
            <a:endParaRPr lang="en-US" sz="1600" dirty="0" smtClean="0">
              <a:solidFill>
                <a:prstClr val="white"/>
              </a:solidFill>
              <a:latin typeface="Times New Roman" panose="02020603050405020304" pitchFamily="18" charset="0"/>
              <a:cs typeface="Times New Roman" panose="02020603050405020304" pitchFamily="18" charset="0"/>
            </a:endParaRPr>
          </a:p>
          <a:p>
            <a:pPr algn="ctr" defTabSz="457200"/>
            <a:endParaRPr lang="en-US" sz="1600" dirty="0">
              <a:solidFill>
                <a:prstClr val="white"/>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63625" y="4786312"/>
            <a:ext cx="1682750" cy="1158875"/>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err="1" smtClean="0">
                <a:solidFill>
                  <a:prstClr val="white"/>
                </a:solidFill>
                <a:latin typeface="Times New Roman" panose="02020603050405020304" pitchFamily="18" charset="0"/>
                <a:cs typeface="Times New Roman" panose="02020603050405020304" pitchFamily="18" charset="0"/>
              </a:rPr>
              <a:t>Multiphysics</a:t>
            </a:r>
            <a:r>
              <a:rPr lang="en-US" b="1" dirty="0" smtClean="0">
                <a:solidFill>
                  <a:prstClr val="white"/>
                </a:solidFill>
                <a:latin typeface="Times New Roman" panose="02020603050405020304" pitchFamily="18" charset="0"/>
                <a:cs typeface="Times New Roman" panose="02020603050405020304" pitchFamily="18" charset="0"/>
              </a:rPr>
              <a:t> and </a:t>
            </a:r>
            <a:r>
              <a:rPr lang="en-US" b="1" dirty="0" err="1">
                <a:solidFill>
                  <a:prstClr val="white"/>
                </a:solidFill>
                <a:latin typeface="Times New Roman" panose="02020603050405020304" pitchFamily="18" charset="0"/>
                <a:cs typeface="Times New Roman" panose="02020603050405020304" pitchFamily="18" charset="0"/>
              </a:rPr>
              <a:t>M</a:t>
            </a:r>
            <a:r>
              <a:rPr lang="en-US" b="1" dirty="0" err="1" smtClean="0">
                <a:solidFill>
                  <a:prstClr val="white"/>
                </a:solidFill>
                <a:latin typeface="Times New Roman" panose="02020603050405020304" pitchFamily="18" charset="0"/>
                <a:cs typeface="Times New Roman" panose="02020603050405020304" pitchFamily="18" charset="0"/>
              </a:rPr>
              <a:t>ultiscale</a:t>
            </a:r>
            <a:r>
              <a:rPr lang="en-US" b="1" dirty="0" smtClean="0">
                <a:solidFill>
                  <a:prstClr val="white"/>
                </a:solidFill>
                <a:latin typeface="Times New Roman" panose="02020603050405020304" pitchFamily="18" charset="0"/>
                <a:cs typeface="Times New Roman" panose="02020603050405020304" pitchFamily="18" charset="0"/>
              </a:rPr>
              <a:t> Coupling</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5" name="Rectangle 4"/>
          <p:cNvSpPr/>
          <p:nvPr/>
        </p:nvSpPr>
        <p:spPr>
          <a:xfrm>
            <a:off x="4878443" y="2349500"/>
            <a:ext cx="1682750" cy="1158875"/>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prstClr val="white"/>
                </a:solidFill>
                <a:latin typeface="Times New Roman" panose="02020603050405020304" pitchFamily="18" charset="0"/>
                <a:cs typeface="Times New Roman" panose="02020603050405020304" pitchFamily="18" charset="0"/>
              </a:rPr>
              <a:t>Whole Device </a:t>
            </a:r>
            <a:r>
              <a:rPr lang="en-US" b="1" dirty="0">
                <a:solidFill>
                  <a:prstClr val="white"/>
                </a:solidFill>
                <a:latin typeface="Times New Roman" panose="02020603050405020304" pitchFamily="18" charset="0"/>
                <a:cs typeface="Times New Roman" panose="02020603050405020304" pitchFamily="18" charset="0"/>
              </a:rPr>
              <a:t>M</a:t>
            </a:r>
            <a:r>
              <a:rPr lang="en-US" b="1" dirty="0" smtClean="0">
                <a:solidFill>
                  <a:prstClr val="white"/>
                </a:solidFill>
                <a:latin typeface="Times New Roman" panose="02020603050405020304" pitchFamily="18" charset="0"/>
                <a:cs typeface="Times New Roman" panose="02020603050405020304" pitchFamily="18" charset="0"/>
              </a:rPr>
              <a:t>odeling</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6" name="Rectangle 5"/>
          <p:cNvSpPr/>
          <p:nvPr/>
        </p:nvSpPr>
        <p:spPr>
          <a:xfrm>
            <a:off x="2892369" y="2349500"/>
            <a:ext cx="1840080" cy="1158875"/>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prstClr val="white"/>
                </a:solidFill>
                <a:latin typeface="Times New Roman" panose="02020603050405020304" pitchFamily="18" charset="0"/>
                <a:cs typeface="Times New Roman" panose="02020603050405020304" pitchFamily="18" charset="0"/>
              </a:rPr>
              <a:t>Plasma Boundary</a:t>
            </a:r>
          </a:p>
          <a:p>
            <a:pPr algn="ctr" defTabSz="457200"/>
            <a:r>
              <a:rPr lang="en-US" sz="1200" dirty="0" smtClean="0">
                <a:solidFill>
                  <a:prstClr val="white"/>
                </a:solidFill>
                <a:latin typeface="Times New Roman" panose="02020603050405020304" pitchFamily="18" charset="0"/>
                <a:cs typeface="Times New Roman" panose="02020603050405020304" pitchFamily="18" charset="0"/>
              </a:rPr>
              <a:t>(including pedestal, scrape off layer, plasma-materials interactions)</a:t>
            </a:r>
            <a:endParaRPr lang="en-US" sz="1200" dirty="0">
              <a:solidFill>
                <a:prstClr val="white"/>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63625" y="2349500"/>
            <a:ext cx="1682750" cy="1158875"/>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prstClr val="white"/>
                </a:solidFill>
                <a:latin typeface="Times New Roman" panose="02020603050405020304" pitchFamily="18" charset="0"/>
                <a:cs typeface="Times New Roman" panose="02020603050405020304" pitchFamily="18" charset="0"/>
              </a:rPr>
              <a:t>Disruptions </a:t>
            </a:r>
            <a:r>
              <a:rPr lang="en-US" sz="1200" dirty="0" smtClean="0">
                <a:solidFill>
                  <a:prstClr val="white"/>
                </a:solidFill>
                <a:latin typeface="Times New Roman" panose="02020603050405020304" pitchFamily="18" charset="0"/>
                <a:cs typeface="Times New Roman" panose="02020603050405020304" pitchFamily="18" charset="0"/>
              </a:rPr>
              <a:t>(prevention, avoidance,  mitigation)</a:t>
            </a:r>
            <a:endParaRPr lang="en-US" sz="1200" dirty="0">
              <a:solidFill>
                <a:prstClr val="white"/>
              </a:solidFill>
              <a:latin typeface="Times New Roman" panose="02020603050405020304" pitchFamily="18" charset="0"/>
              <a:cs typeface="Times New Roman" panose="02020603050405020304" pitchFamily="18" charset="0"/>
            </a:endParaRPr>
          </a:p>
        </p:txBody>
      </p:sp>
      <p:sp>
        <p:nvSpPr>
          <p:cNvPr id="8" name="Rectangle 7"/>
          <p:cNvSpPr/>
          <p:nvPr/>
        </p:nvSpPr>
        <p:spPr>
          <a:xfrm>
            <a:off x="2944812" y="4786312"/>
            <a:ext cx="1682750" cy="1158875"/>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prstClr val="white"/>
                </a:solidFill>
                <a:latin typeface="Times New Roman" panose="02020603050405020304" pitchFamily="18" charset="0"/>
                <a:cs typeface="Times New Roman" panose="02020603050405020304" pitchFamily="18" charset="0"/>
              </a:rPr>
              <a:t>Beyond Interpretive </a:t>
            </a:r>
            <a:r>
              <a:rPr lang="en-US" b="1" dirty="0">
                <a:solidFill>
                  <a:prstClr val="white"/>
                </a:solidFill>
                <a:latin typeface="Times New Roman" panose="02020603050405020304" pitchFamily="18" charset="0"/>
                <a:cs typeface="Times New Roman" panose="02020603050405020304" pitchFamily="18" charset="0"/>
              </a:rPr>
              <a:t>S</a:t>
            </a:r>
            <a:r>
              <a:rPr lang="en-US" b="1" dirty="0" smtClean="0">
                <a:solidFill>
                  <a:prstClr val="white"/>
                </a:solidFill>
                <a:latin typeface="Times New Roman" panose="02020603050405020304" pitchFamily="18" charset="0"/>
                <a:cs typeface="Times New Roman" panose="02020603050405020304" pitchFamily="18" charset="0"/>
              </a:rPr>
              <a:t>imulation</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9" name="Rectangle 8"/>
          <p:cNvSpPr/>
          <p:nvPr/>
        </p:nvSpPr>
        <p:spPr>
          <a:xfrm>
            <a:off x="4825999" y="4786312"/>
            <a:ext cx="1682750" cy="1158875"/>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prstClr val="white"/>
                </a:solidFill>
                <a:latin typeface="Times New Roman" panose="02020603050405020304" pitchFamily="18" charset="0"/>
                <a:cs typeface="Times New Roman" panose="02020603050405020304" pitchFamily="18" charset="0"/>
              </a:rPr>
              <a:t>Data Management, Analysis, and Assimilation </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707187" y="4786312"/>
            <a:ext cx="1682750" cy="1158875"/>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prstClr val="white"/>
                </a:solidFill>
                <a:latin typeface="Times New Roman" panose="02020603050405020304" pitchFamily="18" charset="0"/>
                <a:cs typeface="Times New Roman" panose="02020603050405020304" pitchFamily="18" charset="0"/>
              </a:rPr>
              <a:t>Software Integration and Performance</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707187" y="2349500"/>
            <a:ext cx="1682750" cy="1158875"/>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prstClr val="white"/>
                </a:solidFill>
                <a:latin typeface="Times New Roman" panose="02020603050405020304" pitchFamily="18" charset="0"/>
                <a:cs typeface="Times New Roman" panose="02020603050405020304" pitchFamily="18" charset="0"/>
              </a:rPr>
              <a:t>New Opportunities</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3" name="Up-Down Arrow 2"/>
          <p:cNvSpPr/>
          <p:nvPr/>
        </p:nvSpPr>
        <p:spPr>
          <a:xfrm>
            <a:off x="2362200" y="3657600"/>
            <a:ext cx="304800" cy="609600"/>
          </a:xfrm>
          <a:prstGeom prst="upDownArrow">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22" name="Up-Down Arrow 21"/>
          <p:cNvSpPr/>
          <p:nvPr/>
        </p:nvSpPr>
        <p:spPr>
          <a:xfrm>
            <a:off x="6934200" y="3657600"/>
            <a:ext cx="304800" cy="609600"/>
          </a:xfrm>
          <a:prstGeom prst="upDownArrow">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23" name="Up-Down Arrow 22"/>
          <p:cNvSpPr/>
          <p:nvPr/>
        </p:nvSpPr>
        <p:spPr>
          <a:xfrm>
            <a:off x="4648200" y="3657600"/>
            <a:ext cx="304800" cy="609600"/>
          </a:xfrm>
          <a:prstGeom prst="upDownArrow">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Rectangle 15"/>
          <p:cNvSpPr/>
          <p:nvPr/>
        </p:nvSpPr>
        <p:spPr>
          <a:xfrm>
            <a:off x="457200" y="152400"/>
            <a:ext cx="8458200" cy="6248400"/>
          </a:xfrm>
          <a:prstGeom prst="rect">
            <a:avLst/>
          </a:prstGeom>
          <a:no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354723" y="6248400"/>
            <a:ext cx="2621030" cy="461665"/>
          </a:xfrm>
          <a:prstGeom prst="rect">
            <a:avLst/>
          </a:prstGeom>
          <a:solidFill>
            <a:srgbClr val="FFFF00"/>
          </a:solidFill>
          <a:ln>
            <a:solidFill>
              <a:schemeClr val="tx1"/>
            </a:solidFill>
          </a:ln>
        </p:spPr>
        <p:txBody>
          <a:bodyPr wrap="none" rtlCol="0">
            <a:spAutoFit/>
          </a:bodyPr>
          <a:lstStyle/>
          <a:p>
            <a:r>
              <a:rPr lang="en-US" sz="2400" b="1" dirty="0" smtClean="0">
                <a:latin typeface="Times New Roman"/>
                <a:cs typeface="Times New Roman"/>
              </a:rPr>
              <a:t>Focus: Integration</a:t>
            </a:r>
            <a:endParaRPr lang="en-US" sz="2400" b="1" dirty="0">
              <a:latin typeface="Times New Roman"/>
              <a:cs typeface="Times New Roman"/>
            </a:endParaRPr>
          </a:p>
        </p:txBody>
      </p:sp>
      <p:sp>
        <p:nvSpPr>
          <p:cNvPr id="18" name="Rectangle 17"/>
          <p:cNvSpPr/>
          <p:nvPr/>
        </p:nvSpPr>
        <p:spPr>
          <a:xfrm>
            <a:off x="666750" y="304800"/>
            <a:ext cx="8020050" cy="114934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b="1" dirty="0">
                <a:latin typeface="Times New Roman" panose="02020603050405020304" pitchFamily="18" charset="0"/>
                <a:cs typeface="Times New Roman" panose="02020603050405020304" pitchFamily="18" charset="0"/>
              </a:rPr>
              <a:t>Integrated Simulation for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Magnetic Fusion Energy </a:t>
            </a:r>
            <a:r>
              <a:rPr lang="en-US" sz="2400" b="1" dirty="0" smtClean="0">
                <a:latin typeface="Times New Roman" panose="02020603050405020304" pitchFamily="18" charset="0"/>
                <a:cs typeface="Times New Roman" panose="02020603050405020304" pitchFamily="18" charset="0"/>
              </a:rPr>
              <a:t>Sciences</a:t>
            </a:r>
            <a:endParaRPr lang="en-US" sz="1600" dirty="0" smtClean="0">
              <a:solidFill>
                <a:prstClr val="white"/>
              </a:solidFill>
              <a:latin typeface="Times New Roman" panose="02020603050405020304" pitchFamily="18" charset="0"/>
              <a:cs typeface="Times New Roman" panose="02020603050405020304" pitchFamily="18" charset="0"/>
            </a:endParaRPr>
          </a:p>
          <a:p>
            <a:pPr algn="ctr" defTabSz="457200"/>
            <a:endParaRPr lang="en-US" sz="16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26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801220916"/>
              </p:ext>
            </p:extLst>
          </p:nvPr>
        </p:nvGraphicFramePr>
        <p:xfrm>
          <a:off x="457200" y="228600"/>
          <a:ext cx="8229600" cy="6492240"/>
        </p:xfrm>
        <a:graphic>
          <a:graphicData uri="http://schemas.openxmlformats.org/drawingml/2006/table">
            <a:tbl>
              <a:tblPr firstRow="1" bandRow="1">
                <a:tableStyleId>{5C22544A-7EE6-4342-B048-85BDC9FD1C3A}</a:tableStyleId>
              </a:tblPr>
              <a:tblGrid>
                <a:gridCol w="8229600"/>
              </a:tblGrid>
              <a:tr h="0">
                <a:tc>
                  <a:txBody>
                    <a:bodyPr/>
                    <a:lstStyle/>
                    <a:p>
                      <a:pPr algn="ctr"/>
                      <a:r>
                        <a:rPr lang="en-US" sz="3200" b="1" dirty="0" smtClean="0">
                          <a:latin typeface="Times New Roman" panose="02020603050405020304" pitchFamily="18" charset="0"/>
                          <a:cs typeface="Times New Roman" panose="02020603050405020304" pitchFamily="18" charset="0"/>
                        </a:rPr>
                        <a:t>Integrated</a:t>
                      </a:r>
                      <a:r>
                        <a:rPr lang="en-US" sz="3200" b="1" baseline="0" dirty="0" smtClean="0">
                          <a:latin typeface="Times New Roman" panose="02020603050405020304" pitchFamily="18" charset="0"/>
                          <a:cs typeface="Times New Roman" panose="02020603050405020304" pitchFamily="18" charset="0"/>
                        </a:rPr>
                        <a:t> Science Applications</a:t>
                      </a:r>
                      <a:endParaRPr lang="en-US" sz="3200" b="1"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r>
              <a:tr h="1630680">
                <a:tc>
                  <a:txBody>
                    <a:bodyPr/>
                    <a:lstStyle/>
                    <a:p>
                      <a:pPr marL="342900" indent="-342900">
                        <a:buAutoNum type="alphaUcPeriod"/>
                      </a:pPr>
                      <a:r>
                        <a:rPr lang="en-US" sz="2000" b="1" dirty="0" smtClean="0">
                          <a:latin typeface="Times New Roman" panose="02020603050405020304" pitchFamily="18" charset="0"/>
                          <a:cs typeface="Times New Roman" panose="02020603050405020304" pitchFamily="18" charset="0"/>
                        </a:rPr>
                        <a:t>Disruption Physics (prevention,</a:t>
                      </a:r>
                      <a:r>
                        <a:rPr lang="en-US" sz="2000" b="1" baseline="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avoidance,</a:t>
                      </a:r>
                      <a:r>
                        <a:rPr lang="en-US" sz="2000" b="1" baseline="0" dirty="0" smtClean="0">
                          <a:latin typeface="Times New Roman" panose="02020603050405020304" pitchFamily="18" charset="0"/>
                          <a:cs typeface="Times New Roman" panose="02020603050405020304" pitchFamily="18" charset="0"/>
                        </a:rPr>
                        <a:t> characterization, and mitigation)</a:t>
                      </a:r>
                      <a:endParaRPr lang="en-US" sz="2000" b="1"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       Chair</a:t>
                      </a:r>
                      <a:r>
                        <a:rPr lang="en-US" b="0" baseline="0" dirty="0" smtClean="0">
                          <a:latin typeface="Times New Roman" panose="02020603050405020304" pitchFamily="18" charset="0"/>
                          <a:cs typeface="Times New Roman" panose="02020603050405020304" pitchFamily="18" charset="0"/>
                        </a:rPr>
                        <a:t>: Carl </a:t>
                      </a:r>
                      <a:r>
                        <a:rPr lang="en-US" b="0" baseline="0" dirty="0" err="1" smtClean="0">
                          <a:latin typeface="Times New Roman" panose="02020603050405020304" pitchFamily="18" charset="0"/>
                          <a:cs typeface="Times New Roman" panose="02020603050405020304" pitchFamily="18" charset="0"/>
                        </a:rPr>
                        <a:t>Sovinec</a:t>
                      </a:r>
                      <a:r>
                        <a:rPr lang="en-US" b="0" baseline="0" dirty="0" smtClean="0">
                          <a:latin typeface="Times New Roman" panose="02020603050405020304" pitchFamily="18" charset="0"/>
                          <a:cs typeface="Times New Roman" panose="02020603050405020304" pitchFamily="18" charset="0"/>
                        </a:rPr>
                        <a:t> (UW)</a:t>
                      </a:r>
                    </a:p>
                    <a:p>
                      <a:pPr marL="0" indent="0">
                        <a:buNone/>
                      </a:pPr>
                      <a:r>
                        <a:rPr lang="en-US" b="0" baseline="0" dirty="0" smtClean="0">
                          <a:latin typeface="Times New Roman" panose="02020603050405020304" pitchFamily="18" charset="0"/>
                          <a:cs typeface="Times New Roman" panose="02020603050405020304" pitchFamily="18" charset="0"/>
                        </a:rPr>
                        <a:t>       </a:t>
                      </a:r>
                      <a:r>
                        <a:rPr lang="en-US" b="1" baseline="0" dirty="0" smtClean="0">
                          <a:latin typeface="Times New Roman" panose="02020603050405020304" pitchFamily="18" charset="0"/>
                          <a:cs typeface="Times New Roman" panose="02020603050405020304" pitchFamily="18" charset="0"/>
                        </a:rPr>
                        <a:t>Co-chair</a:t>
                      </a:r>
                      <a:r>
                        <a:rPr lang="en-US" b="0" baseline="0" dirty="0" smtClean="0">
                          <a:latin typeface="Times New Roman" panose="02020603050405020304" pitchFamily="18" charset="0"/>
                          <a:cs typeface="Times New Roman" panose="02020603050405020304" pitchFamily="18" charset="0"/>
                        </a:rPr>
                        <a:t>: Dylan Brennan (Princeton)</a:t>
                      </a:r>
                    </a:p>
                    <a:p>
                      <a:pPr marL="457200" lvl="1" indent="0">
                        <a:buNone/>
                      </a:pPr>
                      <a:r>
                        <a:rPr lang="en-US" b="1" dirty="0" smtClean="0">
                          <a:latin typeface="Times New Roman" panose="02020603050405020304" pitchFamily="18" charset="0"/>
                          <a:cs typeface="Times New Roman" panose="02020603050405020304" pitchFamily="18" charset="0"/>
                        </a:rPr>
                        <a:t>Focus</a:t>
                      </a:r>
                      <a:r>
                        <a:rPr lang="en-US" b="0" dirty="0" smtClean="0">
                          <a:latin typeface="Times New Roman" panose="02020603050405020304" pitchFamily="18" charset="0"/>
                          <a:cs typeface="Times New Roman" panose="02020603050405020304" pitchFamily="18" charset="0"/>
                        </a:rPr>
                        <a:t>: gaps and challenges in theory, guidance from experiment, status of simulation capabilities, status of validation and measurement capabilities</a:t>
                      </a:r>
                      <a:endParaRPr lang="en-US" b="0" dirty="0">
                        <a:latin typeface="Times New Roman" panose="02020603050405020304" pitchFamily="18" charset="0"/>
                        <a:cs typeface="Times New Roman" panose="02020603050405020304" pitchFamily="18" charset="0"/>
                      </a:endParaRPr>
                    </a:p>
                  </a:txBody>
                  <a:tcPr/>
                </a:tc>
              </a:tr>
              <a:tr h="1524000">
                <a:tc>
                  <a:txBody>
                    <a:bodyPr/>
                    <a:lstStyle/>
                    <a:p>
                      <a:r>
                        <a:rPr lang="en-US" sz="2000" b="1" dirty="0" smtClean="0">
                          <a:latin typeface="Times New Roman" panose="02020603050405020304" pitchFamily="18" charset="0"/>
                          <a:cs typeface="Times New Roman" panose="02020603050405020304" pitchFamily="18" charset="0"/>
                        </a:rPr>
                        <a:t>B. Boundary</a:t>
                      </a:r>
                      <a:r>
                        <a:rPr lang="en-US" sz="2000" b="1" baseline="0" dirty="0" smtClean="0">
                          <a:latin typeface="Times New Roman" panose="02020603050405020304" pitchFamily="18" charset="0"/>
                          <a:cs typeface="Times New Roman" panose="02020603050405020304" pitchFamily="18" charset="0"/>
                        </a:rPr>
                        <a:t> Physics (pedestal, scrape off layer, and PMI)</a:t>
                      </a:r>
                    </a:p>
                    <a:p>
                      <a:r>
                        <a:rPr lang="en-US" b="1" baseline="0" dirty="0" smtClean="0">
                          <a:latin typeface="Times New Roman" panose="02020603050405020304" pitchFamily="18" charset="0"/>
                          <a:cs typeface="Times New Roman" panose="02020603050405020304" pitchFamily="18" charset="0"/>
                        </a:rPr>
                        <a:t>     Chair:</a:t>
                      </a:r>
                      <a:r>
                        <a:rPr lang="en-US" b="0" baseline="0" dirty="0" smtClean="0">
                          <a:latin typeface="Times New Roman" panose="02020603050405020304" pitchFamily="18" charset="0"/>
                          <a:cs typeface="Times New Roman" panose="02020603050405020304" pitchFamily="18" charset="0"/>
                        </a:rPr>
                        <a:t> Tom </a:t>
                      </a:r>
                      <a:r>
                        <a:rPr lang="en-US" b="0" baseline="0" dirty="0" err="1" smtClean="0">
                          <a:latin typeface="Times New Roman" panose="02020603050405020304" pitchFamily="18" charset="0"/>
                          <a:cs typeface="Times New Roman" panose="02020603050405020304" pitchFamily="18" charset="0"/>
                        </a:rPr>
                        <a:t>Rognlien</a:t>
                      </a:r>
                      <a:r>
                        <a:rPr lang="en-US" b="0" baseline="0" dirty="0" smtClean="0">
                          <a:latin typeface="Times New Roman" panose="02020603050405020304" pitchFamily="18" charset="0"/>
                          <a:cs typeface="Times New Roman" panose="02020603050405020304" pitchFamily="18" charset="0"/>
                        </a:rPr>
                        <a:t> (LLNL)</a:t>
                      </a:r>
                    </a:p>
                    <a:p>
                      <a:r>
                        <a:rPr lang="en-US" b="0" baseline="0" dirty="0" smtClean="0">
                          <a:latin typeface="Times New Roman" panose="02020603050405020304" pitchFamily="18" charset="0"/>
                          <a:cs typeface="Times New Roman" panose="02020603050405020304" pitchFamily="18" charset="0"/>
                        </a:rPr>
                        <a:t>     </a:t>
                      </a:r>
                      <a:r>
                        <a:rPr lang="en-US" b="1" baseline="0" dirty="0" smtClean="0">
                          <a:latin typeface="Times New Roman" panose="02020603050405020304" pitchFamily="18" charset="0"/>
                          <a:cs typeface="Times New Roman" panose="02020603050405020304" pitchFamily="18" charset="0"/>
                        </a:rPr>
                        <a:t>Co-chair</a:t>
                      </a:r>
                      <a:r>
                        <a:rPr lang="en-US" b="0" baseline="0" dirty="0" smtClean="0">
                          <a:latin typeface="Times New Roman" panose="02020603050405020304" pitchFamily="18" charset="0"/>
                          <a:cs typeface="Times New Roman" panose="02020603050405020304" pitchFamily="18" charset="0"/>
                        </a:rPr>
                        <a:t>: Phil Snyder (GA)</a:t>
                      </a:r>
                    </a:p>
                    <a:p>
                      <a:pPr lvl="1"/>
                      <a:r>
                        <a:rPr lang="en-US" b="1" dirty="0" smtClean="0">
                          <a:latin typeface="Times New Roman" panose="02020603050405020304" pitchFamily="18" charset="0"/>
                          <a:cs typeface="Times New Roman" panose="02020603050405020304" pitchFamily="18" charset="0"/>
                        </a:rPr>
                        <a:t>Focus:</a:t>
                      </a:r>
                      <a:r>
                        <a:rPr lang="en-US" b="0" dirty="0" smtClean="0">
                          <a:latin typeface="Times New Roman" panose="02020603050405020304" pitchFamily="18" charset="0"/>
                          <a:cs typeface="Times New Roman" panose="02020603050405020304" pitchFamily="18" charset="0"/>
                        </a:rPr>
                        <a:t> gaps and challenges in theory, guidance from experiment, status of simulation capabilities, status of validation and measurement capabilities</a:t>
                      </a:r>
                      <a:endParaRPr lang="en-US" b="0" dirty="0">
                        <a:latin typeface="Times New Roman" panose="02020603050405020304" pitchFamily="18" charset="0"/>
                        <a:cs typeface="Times New Roman" panose="02020603050405020304" pitchFamily="18" charset="0"/>
                      </a:endParaRPr>
                    </a:p>
                  </a:txBody>
                  <a:tcPr/>
                </a:tc>
              </a:tr>
              <a:tr h="1410816">
                <a:tc>
                  <a:txBody>
                    <a:bodyPr/>
                    <a:lstStyle/>
                    <a:p>
                      <a:r>
                        <a:rPr lang="en-US" sz="2000" b="1" dirty="0" smtClean="0">
                          <a:latin typeface="Times New Roman" panose="02020603050405020304" pitchFamily="18" charset="0"/>
                          <a:cs typeface="Times New Roman" panose="02020603050405020304" pitchFamily="18" charset="0"/>
                        </a:rPr>
                        <a:t>C. Whole Device Modeling</a:t>
                      </a:r>
                    </a:p>
                    <a:p>
                      <a:r>
                        <a:rPr lang="en-US" sz="1800" b="1" dirty="0" smtClean="0">
                          <a:latin typeface="Times New Roman" panose="02020603050405020304" pitchFamily="18" charset="0"/>
                          <a:cs typeface="Times New Roman" panose="02020603050405020304" pitchFamily="18" charset="0"/>
                        </a:rPr>
                        <a:t>     </a:t>
                      </a:r>
                      <a:r>
                        <a:rPr lang="en-US" sz="1800" b="1" baseline="0" dirty="0" smtClean="0">
                          <a:latin typeface="Times New Roman" panose="02020603050405020304" pitchFamily="18" charset="0"/>
                          <a:cs typeface="Times New Roman" panose="02020603050405020304" pitchFamily="18" charset="0"/>
                        </a:rPr>
                        <a:t>Chair:</a:t>
                      </a:r>
                      <a:r>
                        <a:rPr lang="en-US" sz="1800" b="0" baseline="0" dirty="0" smtClean="0">
                          <a:latin typeface="Times New Roman" panose="02020603050405020304" pitchFamily="18" charset="0"/>
                          <a:cs typeface="Times New Roman" panose="02020603050405020304" pitchFamily="18" charset="0"/>
                        </a:rPr>
                        <a:t> Jeff Candy (GA)</a:t>
                      </a:r>
                    </a:p>
                    <a:p>
                      <a:r>
                        <a:rPr lang="en-US" sz="1800" b="0" baseline="0" dirty="0" smtClean="0">
                          <a:latin typeface="Times New Roman" panose="02020603050405020304" pitchFamily="18" charset="0"/>
                          <a:cs typeface="Times New Roman" panose="02020603050405020304" pitchFamily="18" charset="0"/>
                        </a:rPr>
                        <a:t>     </a:t>
                      </a:r>
                      <a:r>
                        <a:rPr lang="en-US" sz="1800" b="1" baseline="0" dirty="0" smtClean="0">
                          <a:latin typeface="Times New Roman" panose="02020603050405020304" pitchFamily="18" charset="0"/>
                          <a:cs typeface="Times New Roman" panose="02020603050405020304" pitchFamily="18" charset="0"/>
                        </a:rPr>
                        <a:t>Co-chair:</a:t>
                      </a:r>
                      <a:r>
                        <a:rPr lang="en-US" sz="1800" b="0" baseline="0" dirty="0" smtClean="0">
                          <a:latin typeface="Times New Roman" panose="02020603050405020304" pitchFamily="18" charset="0"/>
                          <a:cs typeface="Times New Roman" panose="02020603050405020304" pitchFamily="18" charset="0"/>
                        </a:rPr>
                        <a:t> Chuck Kessel (PPPL)</a:t>
                      </a:r>
                    </a:p>
                    <a:p>
                      <a:pPr lvl="1"/>
                      <a:r>
                        <a:rPr lang="en-US" sz="1800" b="1" dirty="0" smtClean="0">
                          <a:latin typeface="Times New Roman" panose="02020603050405020304" pitchFamily="18" charset="0"/>
                          <a:cs typeface="Times New Roman" panose="02020603050405020304" pitchFamily="18" charset="0"/>
                        </a:rPr>
                        <a:t>Focus:</a:t>
                      </a:r>
                      <a:r>
                        <a:rPr lang="en-US" sz="1800" b="0" dirty="0" smtClean="0">
                          <a:latin typeface="Times New Roman" panose="02020603050405020304" pitchFamily="18" charset="0"/>
                          <a:cs typeface="Times New Roman" panose="02020603050405020304" pitchFamily="18" charset="0"/>
                        </a:rPr>
                        <a:t> software, status of integrated modeling, validation and measurement capabilities, the roles of first-principles models (e.g., requiring extreme-scale computing platforms) and reduced models</a:t>
                      </a:r>
                      <a:endParaRPr lang="en-US" sz="1800" b="0" dirty="0">
                        <a:latin typeface="Times New Roman" panose="02020603050405020304" pitchFamily="18" charset="0"/>
                        <a:cs typeface="Times New Roman" panose="02020603050405020304" pitchFamily="18" charset="0"/>
                      </a:endParaRPr>
                    </a:p>
                  </a:txBody>
                  <a:tcPr/>
                </a:tc>
              </a:tr>
              <a:tr h="822960">
                <a:tc>
                  <a:txBody>
                    <a:bodyPr/>
                    <a:lstStyle/>
                    <a:p>
                      <a:pPr lvl="1"/>
                      <a:r>
                        <a:rPr lang="en-US" sz="2000" b="1" i="1" dirty="0" smtClean="0">
                          <a:latin typeface="Times New Roman" panose="02020603050405020304" pitchFamily="18" charset="0"/>
                          <a:cs typeface="Times New Roman" panose="02020603050405020304" pitchFamily="18" charset="0"/>
                        </a:rPr>
                        <a:t>Common</a:t>
                      </a:r>
                      <a:r>
                        <a:rPr lang="en-US" sz="2000" b="1" i="1" baseline="0" dirty="0" smtClean="0">
                          <a:latin typeface="Times New Roman" panose="02020603050405020304" pitchFamily="18" charset="0"/>
                          <a:cs typeface="Times New Roman" panose="02020603050405020304" pitchFamily="18" charset="0"/>
                        </a:rPr>
                        <a:t> focus for all panels:  Looking for new opportunities for integrated simulation.</a:t>
                      </a:r>
                      <a:endParaRPr lang="en-US" sz="2000" b="1" i="1"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927215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600" b="1" dirty="0" smtClean="0">
                <a:latin typeface="Times New Roman"/>
                <a:cs typeface="Times New Roman"/>
              </a:rPr>
              <a:t> </a:t>
            </a:r>
            <a:r>
              <a:rPr lang="en-US" sz="3600" b="1" dirty="0" smtClean="0">
                <a:solidFill>
                  <a:srgbClr val="00B050"/>
                </a:solidFill>
                <a:latin typeface="Times New Roman"/>
                <a:cs typeface="Times New Roman"/>
              </a:rPr>
              <a:t>Interaction with Mathematical and Computational Enabling Technologies</a:t>
            </a:r>
            <a:endParaRPr lang="en-US" sz="3600" b="1" dirty="0">
              <a:solidFill>
                <a:srgbClr val="00B050"/>
              </a:solidFill>
              <a:latin typeface="Times New Roman"/>
              <a:cs typeface="Times New Roman"/>
            </a:endParaRPr>
          </a:p>
        </p:txBody>
      </p:sp>
      <p:grpSp>
        <p:nvGrpSpPr>
          <p:cNvPr id="4" name="Group 37"/>
          <p:cNvGrpSpPr>
            <a:grpSpLocks/>
          </p:cNvGrpSpPr>
          <p:nvPr/>
        </p:nvGrpSpPr>
        <p:grpSpPr bwMode="auto">
          <a:xfrm>
            <a:off x="294811" y="1828800"/>
            <a:ext cx="8544390" cy="4648201"/>
            <a:chOff x="937691" y="2716871"/>
            <a:chExt cx="8067210" cy="3949081"/>
          </a:xfrm>
        </p:grpSpPr>
        <p:pic>
          <p:nvPicPr>
            <p:cNvPr id="5" name="Picture 3" descr="i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691" y="5036066"/>
              <a:ext cx="1664153" cy="162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0"/>
            <p:cNvSpPr>
              <a:spLocks noChangeArrowheads="1"/>
            </p:cNvSpPr>
            <p:nvPr/>
          </p:nvSpPr>
          <p:spPr bwMode="auto">
            <a:xfrm>
              <a:off x="7077075" y="3875088"/>
              <a:ext cx="1865313" cy="249237"/>
            </a:xfrm>
            <a:prstGeom prst="rect">
              <a:avLst/>
            </a:prstGeom>
            <a:solidFill>
              <a:schemeClr val="bg1"/>
            </a:solidFill>
            <a:ln w="12700">
              <a:solidFill>
                <a:schemeClr val="bg1"/>
              </a:solidFill>
              <a:miter lim="800000"/>
              <a:headEnd type="none" w="sm" len="sm"/>
              <a:tailEnd type="none" w="sm" len="sm"/>
            </a:ln>
          </p:spPr>
          <p:txBody>
            <a:bodyPr wrap="none" anchor="ctr"/>
            <a:lstStyle/>
            <a:p>
              <a:endParaRPr lang="en-US"/>
            </a:p>
          </p:txBody>
        </p:sp>
        <p:grpSp>
          <p:nvGrpSpPr>
            <p:cNvPr id="8" name="Group 36"/>
            <p:cNvGrpSpPr>
              <a:grpSpLocks/>
            </p:cNvGrpSpPr>
            <p:nvPr/>
          </p:nvGrpSpPr>
          <p:grpSpPr bwMode="auto">
            <a:xfrm>
              <a:off x="2667000" y="3581400"/>
              <a:ext cx="3829050" cy="2501900"/>
              <a:chOff x="2952750" y="3733800"/>
              <a:chExt cx="3829050" cy="2501900"/>
            </a:xfrm>
          </p:grpSpPr>
          <p:sp>
            <p:nvSpPr>
              <p:cNvPr id="13" name="Rectangle 8"/>
              <p:cNvSpPr>
                <a:spLocks noChangeArrowheads="1"/>
              </p:cNvSpPr>
              <p:nvPr/>
            </p:nvSpPr>
            <p:spPr bwMode="auto">
              <a:xfrm>
                <a:off x="3505200" y="3733800"/>
                <a:ext cx="407988" cy="811213"/>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14" name="Rectangle 9"/>
              <p:cNvSpPr>
                <a:spLocks noChangeArrowheads="1"/>
              </p:cNvSpPr>
              <p:nvPr/>
            </p:nvSpPr>
            <p:spPr bwMode="auto">
              <a:xfrm>
                <a:off x="3965575" y="3733800"/>
                <a:ext cx="407988" cy="81121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5" name="Rectangle 10"/>
              <p:cNvSpPr>
                <a:spLocks noChangeArrowheads="1"/>
              </p:cNvSpPr>
              <p:nvPr/>
            </p:nvSpPr>
            <p:spPr bwMode="auto">
              <a:xfrm>
                <a:off x="4422775" y="3733800"/>
                <a:ext cx="407988" cy="811213"/>
              </a:xfrm>
              <a:prstGeom prst="rect">
                <a:avLst/>
              </a:prstGeom>
              <a:solidFill>
                <a:srgbClr val="FF99FF"/>
              </a:solidFill>
              <a:ln w="9525">
                <a:solidFill>
                  <a:schemeClr val="tx1"/>
                </a:solidFill>
                <a:miter lim="800000"/>
                <a:headEnd/>
                <a:tailEnd/>
              </a:ln>
            </p:spPr>
            <p:txBody>
              <a:bodyPr wrap="none" anchor="ctr"/>
              <a:lstStyle/>
              <a:p>
                <a:endParaRPr lang="en-US"/>
              </a:p>
            </p:txBody>
          </p:sp>
          <p:sp>
            <p:nvSpPr>
              <p:cNvPr id="16" name="Rectangle 11"/>
              <p:cNvSpPr>
                <a:spLocks noChangeArrowheads="1"/>
              </p:cNvSpPr>
              <p:nvPr/>
            </p:nvSpPr>
            <p:spPr bwMode="auto">
              <a:xfrm>
                <a:off x="4881563" y="3733800"/>
                <a:ext cx="404812" cy="811213"/>
              </a:xfrm>
              <a:prstGeom prst="rect">
                <a:avLst/>
              </a:prstGeom>
              <a:solidFill>
                <a:srgbClr val="E0D952"/>
              </a:solidFill>
              <a:ln w="9525">
                <a:solidFill>
                  <a:schemeClr val="tx1"/>
                </a:solidFill>
                <a:miter lim="800000"/>
                <a:headEnd/>
                <a:tailEnd/>
              </a:ln>
            </p:spPr>
            <p:txBody>
              <a:bodyPr wrap="none" anchor="ctr"/>
              <a:lstStyle/>
              <a:p>
                <a:endParaRPr lang="en-US"/>
              </a:p>
            </p:txBody>
          </p:sp>
          <p:sp>
            <p:nvSpPr>
              <p:cNvPr id="17" name="Rectangle 12"/>
              <p:cNvSpPr>
                <a:spLocks noChangeArrowheads="1"/>
              </p:cNvSpPr>
              <p:nvPr/>
            </p:nvSpPr>
            <p:spPr bwMode="auto">
              <a:xfrm>
                <a:off x="5359400" y="3733800"/>
                <a:ext cx="407988" cy="811213"/>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buFont typeface="Arial" charset="0"/>
                  <a:buNone/>
                </a:pPr>
                <a:endParaRPr lang="en-US">
                  <a:latin typeface="Arial" charset="0"/>
                </a:endParaRPr>
              </a:p>
            </p:txBody>
          </p:sp>
          <p:sp>
            <p:nvSpPr>
              <p:cNvPr id="18" name="Rectangle 13"/>
              <p:cNvSpPr>
                <a:spLocks noChangeArrowheads="1"/>
              </p:cNvSpPr>
              <p:nvPr/>
            </p:nvSpPr>
            <p:spPr bwMode="auto">
              <a:xfrm>
                <a:off x="5816600" y="3733800"/>
                <a:ext cx="406400" cy="811213"/>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 name="Rectangle 14"/>
              <p:cNvSpPr>
                <a:spLocks noChangeArrowheads="1"/>
              </p:cNvSpPr>
              <p:nvPr/>
            </p:nvSpPr>
            <p:spPr bwMode="auto">
              <a:xfrm>
                <a:off x="3505200" y="5451475"/>
                <a:ext cx="2724150" cy="784225"/>
              </a:xfrm>
              <a:prstGeom prst="rect">
                <a:avLst/>
              </a:prstGeom>
              <a:solidFill>
                <a:srgbClr val="0066FF">
                  <a:alpha val="23921"/>
                </a:srgbClr>
              </a:solidFill>
              <a:ln w="9525">
                <a:solidFill>
                  <a:schemeClr val="tx1"/>
                </a:solidFill>
                <a:miter lim="800000"/>
                <a:headEnd/>
                <a:tailEnd/>
              </a:ln>
            </p:spPr>
            <p:txBody>
              <a:bodyPr wrap="none" anchor="ctr"/>
              <a:lstStyle/>
              <a:p>
                <a:endParaRPr lang="en-US"/>
              </a:p>
            </p:txBody>
          </p:sp>
          <p:sp>
            <p:nvSpPr>
              <p:cNvPr id="20" name="Text Box 15"/>
              <p:cNvSpPr txBox="1">
                <a:spLocks noChangeArrowheads="1"/>
              </p:cNvSpPr>
              <p:nvPr/>
            </p:nvSpPr>
            <p:spPr bwMode="auto">
              <a:xfrm>
                <a:off x="3400637" y="5588310"/>
                <a:ext cx="2661945" cy="370648"/>
              </a:xfrm>
              <a:prstGeom prst="rect">
                <a:avLst/>
              </a:prstGeom>
              <a:noFill/>
              <a:ln w="9525">
                <a:noFill/>
                <a:miter lim="800000"/>
                <a:headEnd/>
                <a:tailEnd/>
              </a:ln>
            </p:spPr>
            <p:txBody>
              <a:bodyPr wrap="square" lIns="101846" tIns="50923" rIns="101846" bIns="50923">
                <a:spAutoFit/>
              </a:bodyPr>
              <a:lstStyle>
                <a:lvl1pPr marL="382588" indent="-382588" defTabSz="1019175" eaLnBrk="0" hangingPunct="0">
                  <a:defRPr sz="2400">
                    <a:solidFill>
                      <a:schemeClr val="tx1"/>
                    </a:solidFill>
                    <a:latin typeface="Times New Roman" charset="0"/>
                    <a:ea typeface="ＭＳ Ｐゴシック" charset="0"/>
                    <a:cs typeface="Times New Roman" charset="0"/>
                  </a:defRPr>
                </a:lvl1pPr>
                <a:lvl2pPr marL="37931725" indent="-37474525" defTabSz="101917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ctr" eaLnBrk="1" hangingPunct="1">
                  <a:lnSpc>
                    <a:spcPct val="110000"/>
                  </a:lnSpc>
                  <a:spcBef>
                    <a:spcPct val="50000"/>
                  </a:spcBef>
                  <a:buSzPct val="70000"/>
                  <a:buFont typeface="Marlett" charset="0"/>
                  <a:buNone/>
                </a:pPr>
                <a:r>
                  <a:rPr lang="en-US" sz="2000" b="1" dirty="0">
                    <a:latin typeface="Times New Roman"/>
                    <a:cs typeface="Times New Roman"/>
                  </a:rPr>
                  <a:t>   </a:t>
                </a:r>
                <a:r>
                  <a:rPr lang="en-US" sz="2000" b="1" dirty="0" smtClean="0">
                    <a:latin typeface="Times New Roman"/>
                    <a:cs typeface="Times New Roman"/>
                  </a:rPr>
                  <a:t>Computer Science</a:t>
                </a:r>
                <a:endParaRPr lang="en-US" sz="2000" b="1" dirty="0">
                  <a:latin typeface="Times New Roman"/>
                  <a:cs typeface="Times New Roman"/>
                </a:endParaRPr>
              </a:p>
            </p:txBody>
          </p:sp>
          <p:sp>
            <p:nvSpPr>
              <p:cNvPr id="21" name="Rectangle 16"/>
              <p:cNvSpPr>
                <a:spLocks noChangeArrowheads="1"/>
              </p:cNvSpPr>
              <p:nvPr/>
            </p:nvSpPr>
            <p:spPr bwMode="auto">
              <a:xfrm>
                <a:off x="3505200" y="4648200"/>
                <a:ext cx="2716213" cy="742950"/>
              </a:xfrm>
              <a:prstGeom prst="rect">
                <a:avLst/>
              </a:prstGeom>
              <a:solidFill>
                <a:srgbClr val="800080">
                  <a:alpha val="23921"/>
                </a:srgbClr>
              </a:solidFill>
              <a:ln w="9525">
                <a:solidFill>
                  <a:schemeClr val="tx1"/>
                </a:solidFill>
                <a:miter lim="800000"/>
                <a:headEnd/>
                <a:tailEnd/>
              </a:ln>
            </p:spPr>
            <p:txBody>
              <a:bodyPr wrap="none" anchor="ctr"/>
              <a:lstStyle/>
              <a:p>
                <a:endParaRPr lang="en-US"/>
              </a:p>
            </p:txBody>
          </p:sp>
          <p:sp>
            <p:nvSpPr>
              <p:cNvPr id="22" name="Text Box 17"/>
              <p:cNvSpPr txBox="1">
                <a:spLocks noChangeArrowheads="1"/>
              </p:cNvSpPr>
              <p:nvPr/>
            </p:nvSpPr>
            <p:spPr bwMode="auto">
              <a:xfrm>
                <a:off x="3853730" y="4829228"/>
                <a:ext cx="1755761" cy="370648"/>
              </a:xfrm>
              <a:prstGeom prst="rect">
                <a:avLst/>
              </a:prstGeom>
              <a:noFill/>
              <a:ln w="9525">
                <a:noFill/>
                <a:miter lim="800000"/>
                <a:headEnd/>
                <a:tailEnd/>
              </a:ln>
            </p:spPr>
            <p:txBody>
              <a:bodyPr wrap="square" lIns="101846" tIns="50923" rIns="101846" bIns="50923">
                <a:spAutoFit/>
              </a:bodyPr>
              <a:lstStyle>
                <a:lvl1pPr marL="382588" indent="-382588" defTabSz="1019175" eaLnBrk="0" hangingPunct="0">
                  <a:defRPr sz="2400">
                    <a:solidFill>
                      <a:schemeClr val="tx1"/>
                    </a:solidFill>
                    <a:latin typeface="Times New Roman" charset="0"/>
                    <a:ea typeface="ＭＳ Ｐゴシック" charset="0"/>
                    <a:cs typeface="Times New Roman" charset="0"/>
                  </a:defRPr>
                </a:lvl1pPr>
                <a:lvl2pPr marL="37931725" indent="-37474525" defTabSz="101917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ctr" eaLnBrk="1" hangingPunct="1">
                  <a:lnSpc>
                    <a:spcPct val="110000"/>
                  </a:lnSpc>
                  <a:spcBef>
                    <a:spcPct val="50000"/>
                  </a:spcBef>
                  <a:buSzPct val="70000"/>
                  <a:buFont typeface="Marlett" charset="0"/>
                  <a:buNone/>
                </a:pPr>
                <a:r>
                  <a:rPr lang="en-US" sz="2000" b="1" dirty="0">
                    <a:latin typeface="Times New Roman"/>
                    <a:cs typeface="Times New Roman"/>
                  </a:rPr>
                  <a:t> </a:t>
                </a:r>
                <a:r>
                  <a:rPr lang="en-US" sz="2000" b="1" dirty="0" smtClean="0">
                    <a:latin typeface="Times New Roman"/>
                    <a:cs typeface="Times New Roman"/>
                  </a:rPr>
                  <a:t>Applied Math</a:t>
                </a:r>
                <a:endParaRPr lang="en-US" sz="2000" b="1" dirty="0">
                  <a:latin typeface="Times New Roman"/>
                  <a:cs typeface="Times New Roman"/>
                </a:endParaRPr>
              </a:p>
            </p:txBody>
          </p:sp>
          <p:grpSp>
            <p:nvGrpSpPr>
              <p:cNvPr id="23" name="Group 18"/>
              <p:cNvGrpSpPr>
                <a:grpSpLocks/>
              </p:cNvGrpSpPr>
              <p:nvPr/>
            </p:nvGrpSpPr>
            <p:grpSpPr bwMode="auto">
              <a:xfrm>
                <a:off x="2952750" y="3759200"/>
                <a:ext cx="3829050" cy="2439988"/>
                <a:chOff x="3888" y="1728"/>
                <a:chExt cx="2412" cy="1536"/>
              </a:xfrm>
            </p:grpSpPr>
            <p:sp>
              <p:nvSpPr>
                <p:cNvPr id="27" name="Text Box 19"/>
                <p:cNvSpPr txBox="1">
                  <a:spLocks noChangeArrowheads="1"/>
                </p:cNvSpPr>
                <p:nvPr/>
              </p:nvSpPr>
              <p:spPr bwMode="auto">
                <a:xfrm>
                  <a:off x="4224" y="1844"/>
                  <a:ext cx="1680" cy="247"/>
                </a:xfrm>
                <a:prstGeom prst="rect">
                  <a:avLst/>
                </a:prstGeom>
                <a:noFill/>
                <a:ln w="12700">
                  <a:noFill/>
                  <a:miter lim="800000"/>
                  <a:headEnd type="none" w="sm" len="sm"/>
                  <a:tailEnd type="none" w="sm" len="sm"/>
                </a:ln>
              </p:spPr>
              <p:txBody>
                <a:bodyPr wrap="square" lIns="91408" tIns="45704" rIns="91408" bIns="45704">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b="1" dirty="0" smtClean="0">
                      <a:latin typeface="Times New Roman"/>
                      <a:cs typeface="Times New Roman"/>
                    </a:rPr>
                    <a:t>ISA Use Cases</a:t>
                  </a:r>
                  <a:endParaRPr lang="en-US" b="1" dirty="0">
                    <a:latin typeface="Times New Roman"/>
                    <a:cs typeface="Times New Roman"/>
                  </a:endParaRPr>
                </a:p>
              </p:txBody>
            </p:sp>
            <p:grpSp>
              <p:nvGrpSpPr>
                <p:cNvPr id="28" name="Group 20"/>
                <p:cNvGrpSpPr>
                  <a:grpSpLocks/>
                </p:cNvGrpSpPr>
                <p:nvPr/>
              </p:nvGrpSpPr>
              <p:grpSpPr bwMode="auto">
                <a:xfrm>
                  <a:off x="3888" y="1872"/>
                  <a:ext cx="318" cy="1392"/>
                  <a:chOff x="3744" y="1872"/>
                  <a:chExt cx="462" cy="1392"/>
                </a:xfrm>
              </p:grpSpPr>
              <p:sp>
                <p:nvSpPr>
                  <p:cNvPr id="32" name="AutoShape 21"/>
                  <p:cNvSpPr>
                    <a:spLocks noChangeArrowheads="1"/>
                  </p:cNvSpPr>
                  <p:nvPr/>
                </p:nvSpPr>
                <p:spPr bwMode="auto">
                  <a:xfrm>
                    <a:off x="3744" y="1872"/>
                    <a:ext cx="462" cy="1392"/>
                  </a:xfrm>
                  <a:prstGeom prst="curvedRightArrow">
                    <a:avLst>
                      <a:gd name="adj1" fmla="val 60260"/>
                      <a:gd name="adj2" fmla="val 120519"/>
                      <a:gd name="adj3" fmla="val 33333"/>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 name="AutoShape 22"/>
                  <p:cNvSpPr>
                    <a:spLocks noChangeArrowheads="1"/>
                  </p:cNvSpPr>
                  <p:nvPr/>
                </p:nvSpPr>
                <p:spPr bwMode="auto">
                  <a:xfrm>
                    <a:off x="3744" y="1941"/>
                    <a:ext cx="462" cy="765"/>
                  </a:xfrm>
                  <a:prstGeom prst="curvedRightArrow">
                    <a:avLst>
                      <a:gd name="adj1" fmla="val 33117"/>
                      <a:gd name="adj2" fmla="val 66234"/>
                      <a:gd name="adj3" fmla="val 33333"/>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pSp>
            <p:grpSp>
              <p:nvGrpSpPr>
                <p:cNvPr id="29" name="Group 23"/>
                <p:cNvGrpSpPr>
                  <a:grpSpLocks/>
                </p:cNvGrpSpPr>
                <p:nvPr/>
              </p:nvGrpSpPr>
              <p:grpSpPr bwMode="auto">
                <a:xfrm>
                  <a:off x="5982" y="1728"/>
                  <a:ext cx="318" cy="1392"/>
                  <a:chOff x="5991" y="1776"/>
                  <a:chExt cx="318" cy="1392"/>
                </a:xfrm>
              </p:grpSpPr>
              <p:sp>
                <p:nvSpPr>
                  <p:cNvPr id="30" name="AutoShape 24"/>
                  <p:cNvSpPr>
                    <a:spLocks noChangeArrowheads="1"/>
                  </p:cNvSpPr>
                  <p:nvPr/>
                </p:nvSpPr>
                <p:spPr bwMode="auto">
                  <a:xfrm rot="10800000">
                    <a:off x="5991" y="1776"/>
                    <a:ext cx="318" cy="1392"/>
                  </a:xfrm>
                  <a:prstGeom prst="curvedRightArrow">
                    <a:avLst>
                      <a:gd name="adj1" fmla="val 87547"/>
                      <a:gd name="adj2" fmla="val 175094"/>
                      <a:gd name="adj3" fmla="val 33333"/>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1" name="AutoShape 25"/>
                  <p:cNvSpPr>
                    <a:spLocks noChangeArrowheads="1"/>
                  </p:cNvSpPr>
                  <p:nvPr/>
                </p:nvSpPr>
                <p:spPr bwMode="auto">
                  <a:xfrm rot="10800000">
                    <a:off x="5991" y="1914"/>
                    <a:ext cx="318" cy="765"/>
                  </a:xfrm>
                  <a:prstGeom prst="curvedRightArrow">
                    <a:avLst>
                      <a:gd name="adj1" fmla="val 48113"/>
                      <a:gd name="adj2" fmla="val 96226"/>
                      <a:gd name="adj3" fmla="val 33333"/>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pSp>
          </p:grpSp>
          <p:sp>
            <p:nvSpPr>
              <p:cNvPr id="25" name="Rectangle 52"/>
              <p:cNvSpPr>
                <a:spLocks noChangeArrowheads="1"/>
              </p:cNvSpPr>
              <p:nvPr/>
            </p:nvSpPr>
            <p:spPr bwMode="auto">
              <a:xfrm>
                <a:off x="3505200" y="4648200"/>
                <a:ext cx="2705100" cy="1571625"/>
              </a:xfrm>
              <a:prstGeom prst="rect">
                <a:avLst/>
              </a:prstGeom>
              <a:noFill/>
              <a:ln w="762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 name="Text Box 29"/>
            <p:cNvSpPr txBox="1">
              <a:spLocks noChangeArrowheads="1"/>
            </p:cNvSpPr>
            <p:nvPr/>
          </p:nvSpPr>
          <p:spPr bwMode="auto">
            <a:xfrm>
              <a:off x="1819887" y="2716871"/>
              <a:ext cx="5755555" cy="705982"/>
            </a:xfrm>
            <a:prstGeom prst="rect">
              <a:avLst/>
            </a:prstGeom>
            <a:noFill/>
            <a:ln w="12700">
              <a:noFill/>
              <a:miter lim="800000"/>
              <a:headEnd type="none" w="sm" len="sm"/>
              <a:tailEnd type="none" w="sm" len="sm"/>
            </a:ln>
            <a:effectLst/>
          </p:spPr>
          <p:txBody>
            <a:bodyPr wrap="square" lIns="91408" tIns="45704" rIns="91408" bIns="45704">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ctr" eaLnBrk="1" hangingPunct="1"/>
              <a:r>
                <a:rPr lang="en-US" b="1" dirty="0" smtClean="0">
                  <a:solidFill>
                    <a:srgbClr val="000000"/>
                  </a:solidFill>
                  <a:latin typeface="Times New Roman"/>
                  <a:cs typeface="Times New Roman"/>
                </a:rPr>
                <a:t>Magnetic Fusion Energy</a:t>
              </a:r>
            </a:p>
            <a:p>
              <a:pPr algn="ctr" eaLnBrk="1" hangingPunct="1"/>
              <a:r>
                <a:rPr lang="en-US" b="1" dirty="0" smtClean="0">
                  <a:solidFill>
                    <a:srgbClr val="000000"/>
                  </a:solidFill>
                  <a:latin typeface="Times New Roman"/>
                  <a:cs typeface="Times New Roman"/>
                </a:rPr>
                <a:t>Integrated Science Applications (ISAs) drive</a:t>
              </a:r>
              <a:endParaRPr lang="en-US" b="1" dirty="0">
                <a:solidFill>
                  <a:srgbClr val="000000"/>
                </a:solidFill>
                <a:latin typeface="Times New Roman"/>
                <a:cs typeface="Times New Roman"/>
              </a:endParaRPr>
            </a:p>
          </p:txBody>
        </p:sp>
        <p:sp>
          <p:nvSpPr>
            <p:cNvPr id="12" name="Text Box 28"/>
            <p:cNvSpPr txBox="1">
              <a:spLocks noChangeArrowheads="1"/>
            </p:cNvSpPr>
            <p:nvPr/>
          </p:nvSpPr>
          <p:spPr bwMode="auto">
            <a:xfrm>
              <a:off x="6999888" y="4464825"/>
              <a:ext cx="2005013" cy="1019764"/>
            </a:xfrm>
            <a:prstGeom prst="rect">
              <a:avLst/>
            </a:prstGeom>
            <a:noFill/>
            <a:ln w="12700">
              <a:noFill/>
              <a:miter lim="800000"/>
              <a:headEnd type="none" w="sm" len="sm"/>
              <a:tailEnd type="none" w="sm" len="sm"/>
            </a:ln>
            <a:effectLst/>
          </p:spPr>
          <p:txBody>
            <a:bodyPr lIns="91408" tIns="45704" rIns="91408" bIns="45704">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b="1" dirty="0" smtClean="0">
                  <a:latin typeface="Times New Roman"/>
                  <a:cs typeface="Times New Roman"/>
                </a:rPr>
                <a:t>Enabling </a:t>
              </a:r>
              <a:r>
                <a:rPr lang="en-US" b="1" dirty="0">
                  <a:latin typeface="Times New Roman"/>
                  <a:cs typeface="Times New Roman"/>
                </a:rPr>
                <a:t>technologies respond to all</a:t>
              </a:r>
            </a:p>
          </p:txBody>
        </p:sp>
      </p:grpSp>
      <p:sp>
        <p:nvSpPr>
          <p:cNvPr id="34" name="Right Brace 33"/>
          <p:cNvSpPr/>
          <p:nvPr/>
        </p:nvSpPr>
        <p:spPr>
          <a:xfrm>
            <a:off x="6324600" y="3733800"/>
            <a:ext cx="304800" cy="1905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51161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107530023"/>
              </p:ext>
            </p:extLst>
          </p:nvPr>
        </p:nvGraphicFramePr>
        <p:xfrm>
          <a:off x="228600" y="120488"/>
          <a:ext cx="8686800" cy="6508912"/>
        </p:xfrm>
        <a:graphic>
          <a:graphicData uri="http://schemas.openxmlformats.org/drawingml/2006/table">
            <a:tbl>
              <a:tblPr firstRow="1" bandRow="1">
                <a:tableStyleId>{5C22544A-7EE6-4342-B048-85BDC9FD1C3A}</a:tableStyleId>
              </a:tblPr>
              <a:tblGrid>
                <a:gridCol w="4343400"/>
                <a:gridCol w="4343400"/>
              </a:tblGrid>
              <a:tr h="1066800">
                <a:tc gridSpan="2">
                  <a:txBody>
                    <a:bodyPr/>
                    <a:lstStyle/>
                    <a:p>
                      <a:pPr algn="ctr"/>
                      <a:r>
                        <a:rPr kumimoji="0" lang="en-US" sz="3200" b="1" i="0" u="none" strike="noStrike" kern="1200" cap="none" spc="0" normalizeH="0" baseline="0" noProof="0" dirty="0" smtClean="0">
                          <a:ln>
                            <a:noFill/>
                          </a:ln>
                          <a:solidFill>
                            <a:schemeClr val="bg1"/>
                          </a:solidFill>
                          <a:effectLst/>
                          <a:uLnTx/>
                          <a:uFillTx/>
                          <a:latin typeface="Times New Roman" panose="02020603050405020304" pitchFamily="18" charset="0"/>
                          <a:ea typeface="+mj-ea"/>
                          <a:cs typeface="Times New Roman" panose="02020603050405020304" pitchFamily="18" charset="0"/>
                        </a:rPr>
                        <a:t>Mathematical and Computational Enabling Technologies</a:t>
                      </a:r>
                      <a:endParaRPr lang="en-US" sz="3200" dirty="0">
                        <a:solidFill>
                          <a:schemeClr val="bg1"/>
                        </a:solidFill>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hMerge="1">
                  <a:txBody>
                    <a:bodyPr/>
                    <a:lstStyle/>
                    <a:p>
                      <a:pPr marL="400050" marR="0" lvl="1"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a:solidFill>
                      <a:schemeClr val="tx2">
                        <a:lumMod val="20000"/>
                        <a:lumOff val="80000"/>
                      </a:schemeClr>
                    </a:solidFill>
                  </a:tcPr>
                </a:tc>
              </a:tr>
              <a:tr h="3006856">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Multiphysics</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Multiscale</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Coupling </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Chair: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Jeff </a:t>
                      </a:r>
                      <a:r>
                        <a:rPr kumimoji="0" lang="en-US" sz="1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Hittinger</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(LLNL)</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Co-­chair: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Luis Chacon​ (LANL) </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Focus:​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mathematical formulations (e.g., models, meshing, discretization), algorithms (e.g., solvers and time advancement, coupling between scales and domains), quantitative a posteriori error analysis, verification</a:t>
                      </a:r>
                    </a:p>
                    <a:p>
                      <a:endParaRPr lang="en-US" dirty="0">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 Data Management, Analysis, and        </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Assimilation </a:t>
                      </a:r>
                    </a:p>
                    <a:p>
                      <a:pPr marL="400050" marR="0" lvl="1" indent="0" algn="l"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Chair: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Wes Bethel​ (LBNL)</a:t>
                      </a:r>
                    </a:p>
                    <a:p>
                      <a:pPr marL="400050" marR="0" lvl="1" indent="0" algn="l"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Co-chair: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Martin Greenwald​ (MIT) </a:t>
                      </a:r>
                    </a:p>
                    <a:p>
                      <a:pPr marL="400050" marR="0" lvl="1" indent="0" algn="l"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Focus:​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integrated data analysis &amp; assimilation that support end­ to­ end scientific workflows; knowledge discovery methods in multi­modal, high­-dimensional data; integrating data management and knowledge discovery software architectures and systems</a:t>
                      </a:r>
                    </a:p>
                  </a:txBody>
                  <a:tcPr>
                    <a:solidFill>
                      <a:schemeClr val="tx2">
                        <a:lumMod val="20000"/>
                        <a:lumOff val="80000"/>
                      </a:schemeClr>
                    </a:solidFill>
                  </a:tcPr>
                </a:tc>
              </a:tr>
              <a:tr h="2435256">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 Beyond Interpretive Simulations </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Chair: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Donald Estep​ (Colorado State </a:t>
                      </a:r>
                      <a:r>
                        <a:rPr kumimoji="0" lang="en-US" sz="1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Univ</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Co-chair: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Todd Munson​ (ANL) </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Focus:​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stochastic inverse problems for parameter determination, sensitivity analysis, uncertainty quantification, optimization, design, control.</a:t>
                      </a:r>
                    </a:p>
                    <a:p>
                      <a:endParaRPr lang="en-US" dirty="0">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 Software Integration and Performance </a:t>
                      </a:r>
                    </a:p>
                    <a:p>
                      <a:pPr marL="457200" marR="0" lvl="1" indent="0" algn="l"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Chair: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David </a:t>
                      </a:r>
                      <a:r>
                        <a:rPr kumimoji="0" lang="en-US" sz="1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Bernholdt</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(ORNL)</a:t>
                      </a:r>
                    </a:p>
                    <a:p>
                      <a:pPr marL="457200" marR="0" lvl="1" indent="0" algn="l"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Co-chair: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Bob Lucas​ (USC/ISI)</a:t>
                      </a:r>
                    </a:p>
                    <a:p>
                      <a:pPr marL="457200" marR="0" lvl="1" indent="0" algn="l"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Focus:​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workflows and code coupling software, performance portability, software productivity and software engineering, governance models for the fusion integrated modeling community </a:t>
                      </a:r>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371533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2738</TotalTime>
  <Words>2271</Words>
  <Application>Microsoft Office PowerPoint</Application>
  <PresentationFormat>On-screen Show (4:3)</PresentationFormat>
  <Paragraphs>270</Paragraphs>
  <Slides>24</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Office Theme</vt:lpstr>
      <vt:lpstr>1_Office Theme</vt:lpstr>
      <vt:lpstr>Equation</vt:lpstr>
      <vt:lpstr>Role of Integrated Simulations in Disruption Physics Research </vt:lpstr>
      <vt:lpstr>Outline</vt:lpstr>
      <vt:lpstr>Background</vt:lpstr>
      <vt:lpstr>Charge from DOE</vt:lpstr>
      <vt:lpstr>Goals of this Workshop</vt:lpstr>
      <vt:lpstr>PowerPoint Presentation</vt:lpstr>
      <vt:lpstr>PowerPoint Presentation</vt:lpstr>
      <vt:lpstr> Interaction with Mathematical and Computational Enabling Technologies</vt:lpstr>
      <vt:lpstr>PowerPoint Presentation</vt:lpstr>
      <vt:lpstr>Process Thus Far</vt:lpstr>
      <vt:lpstr>Disruption Panel (A): Process</vt:lpstr>
      <vt:lpstr>Workshop Process for Identifying Compelling FES-ASCR Research Directions</vt:lpstr>
      <vt:lpstr>Today’s Approach: Scale Separation</vt:lpstr>
      <vt:lpstr>Approach</vt:lpstr>
      <vt:lpstr>Recent Progress in Disruption Modeling - Highlights</vt:lpstr>
      <vt:lpstr>Recent progress in simulating disruptive transients</vt:lpstr>
      <vt:lpstr>Recent progress in simulating disruption mitigation</vt:lpstr>
      <vt:lpstr>The challenge: JET data base indicates a number of root causes of disruptions in JET</vt:lpstr>
      <vt:lpstr>Challenges and Opportunities - Physics</vt:lpstr>
      <vt:lpstr>Challenges and Opportunities - Computation</vt:lpstr>
      <vt:lpstr>Challenges – Computation (continued)</vt:lpstr>
      <vt:lpstr>Crosscutting Issues Identified for ASCR</vt:lpstr>
      <vt:lpstr>Impact of HPC Advances on Macroscopic Stability: from CDX-U to ITER</vt:lpstr>
      <vt:lpstr>Recommendations and Path Forward “Priority Research Directions”</vt:lpstr>
    </vt:vector>
  </TitlesOfParts>
  <Company>MIT Plasma Science and Fusion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Planning Workshop on Integrated Simulations for Magnetic Fusion Energy Sciences</dc:title>
  <dc:creator>PSFC</dc:creator>
  <cp:lastModifiedBy>PSFC</cp:lastModifiedBy>
  <cp:revision>184</cp:revision>
  <cp:lastPrinted>2015-07-15T14:23:50Z</cp:lastPrinted>
  <dcterms:created xsi:type="dcterms:W3CDTF">2015-03-02T18:06:39Z</dcterms:created>
  <dcterms:modified xsi:type="dcterms:W3CDTF">2015-07-15T14:27:31Z</dcterms:modified>
</cp:coreProperties>
</file>