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tiff" ContentType="image/tiff"/>
  <Default Extension="gif" ContentType="image/gif"/>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sldIdLst>
    <p:sldId id="256" r:id="rId2"/>
    <p:sldId id="327" r:id="rId3"/>
    <p:sldId id="292" r:id="rId4"/>
    <p:sldId id="293" r:id="rId5"/>
    <p:sldId id="296" r:id="rId6"/>
    <p:sldId id="358" r:id="rId7"/>
    <p:sldId id="299" r:id="rId8"/>
    <p:sldId id="300" r:id="rId9"/>
    <p:sldId id="302" r:id="rId10"/>
    <p:sldId id="359" r:id="rId11"/>
    <p:sldId id="305" r:id="rId12"/>
    <p:sldId id="306" r:id="rId13"/>
    <p:sldId id="360" r:id="rId14"/>
    <p:sldId id="312" r:id="rId15"/>
    <p:sldId id="361" r:id="rId16"/>
    <p:sldId id="348" r:id="rId17"/>
    <p:sldId id="349" r:id="rId18"/>
    <p:sldId id="350" r:id="rId19"/>
    <p:sldId id="351" r:id="rId20"/>
    <p:sldId id="352" r:id="rId21"/>
    <p:sldId id="354" r:id="rId22"/>
    <p:sldId id="353" r:id="rId23"/>
    <p:sldId id="355" r:id="rId24"/>
    <p:sldId id="356" r:id="rId25"/>
    <p:sldId id="363" r:id="rId26"/>
    <p:sldId id="364" r:id="rId27"/>
    <p:sldId id="368" r:id="rId28"/>
    <p:sldId id="367" r:id="rId29"/>
    <p:sldId id="365" r:id="rId30"/>
    <p:sldId id="369" r:id="rId31"/>
    <p:sldId id="366" r:id="rId32"/>
    <p:sldId id="370" r:id="rId33"/>
    <p:sldId id="371" r:id="rId34"/>
    <p:sldId id="357" r:id="rId35"/>
    <p:sldId id="362" r:id="rId36"/>
    <p:sldId id="313" r:id="rId37"/>
    <p:sldId id="330" r:id="rId38"/>
    <p:sldId id="335" r:id="rId39"/>
    <p:sldId id="337" r:id="rId40"/>
    <p:sldId id="332" r:id="rId41"/>
    <p:sldId id="331" r:id="rId42"/>
    <p:sldId id="329" r:id="rId43"/>
    <p:sldId id="346" r:id="rId44"/>
    <p:sldId id="372" r:id="rId4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948"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image" Target="../media/image9.wmf"/><Relationship Id="rId1" Type="http://schemas.openxmlformats.org/officeDocument/2006/relationships/image" Target="../media/image8.wmf"/><Relationship Id="rId6" Type="http://schemas.openxmlformats.org/officeDocument/2006/relationships/image" Target="../media/image13.wmf"/><Relationship Id="rId5" Type="http://schemas.openxmlformats.org/officeDocument/2006/relationships/image" Target="../media/image12.wmf"/><Relationship Id="rId10" Type="http://schemas.openxmlformats.org/officeDocument/2006/relationships/image" Target="../media/image17.wmf"/><Relationship Id="rId4" Type="http://schemas.openxmlformats.org/officeDocument/2006/relationships/image" Target="../media/image11.wmf"/><Relationship Id="rId9"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9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9" tIns="48330" rIns="96659" bIns="48330"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9" tIns="48330" rIns="96659" bIns="48330" rtlCol="0"/>
          <a:lstStyle>
            <a:lvl1pPr algn="r">
              <a:defRPr sz="1300"/>
            </a:lvl1pPr>
          </a:lstStyle>
          <a:p>
            <a:fld id="{174C691C-9FE3-4751-879C-FB899E85BAC3}" type="datetimeFigureOut">
              <a:rPr lang="en-US" smtClean="0"/>
              <a:pPr/>
              <a:t>7/8/2015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9" tIns="48330" rIns="96659" bIns="48330"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9" tIns="48330" rIns="96659" bIns="4833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9" tIns="48330" rIns="96659" bIns="48330"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9" tIns="48330" rIns="96659" bIns="48330" rtlCol="0" anchor="b"/>
          <a:lstStyle>
            <a:lvl1pPr algn="r">
              <a:defRPr sz="1300"/>
            </a:lvl1pPr>
          </a:lstStyle>
          <a:p>
            <a:fld id="{7DC41B8C-C7E2-4FD2-A294-94BA373E44BF}"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C41B8C-C7E2-4FD2-A294-94BA373E44BF}"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BB1E3F-1FBA-4F30-8302-3C986BE0F742}" type="slidenum">
              <a:rPr lang="en-US" smtClean="0"/>
              <a:pPr/>
              <a:t>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2A1645-846F-448F-907B-CCD683490B4B}" type="slidenum">
              <a:rPr lang="en-US" smtClean="0"/>
              <a:pPr/>
              <a:t>12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C41B8C-C7E2-4FD2-A294-94BA373E44BF}" type="slidenum">
              <a:rPr lang="en-US" smtClean="0"/>
              <a:pPr/>
              <a:t>15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DFC766-515E-47A4-B88B-A926ABE18F6A}" type="slidenum">
              <a:rPr lang="en-US" smtClean="0"/>
              <a:pPr/>
              <a:t>23</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DFC766-515E-47A4-B88B-A926ABE18F6A}" type="slidenum">
              <a:rPr lang="en-US" smtClean="0"/>
              <a:pPr/>
              <a:t>24</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C41B8C-C7E2-4FD2-A294-94BA373E44BF}" type="slidenum">
              <a:rPr lang="en-US" smtClean="0"/>
              <a:pPr/>
              <a:t>35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2A1645-846F-448F-907B-CCD683490B4B}" type="slidenum">
              <a:rPr lang="en-US" smtClean="0"/>
              <a:pPr/>
              <a:t>40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7EE680-8662-4D50-ACA2-F001B93FFE59}" type="datetime1">
              <a:rPr lang="en-US" smtClean="0"/>
              <a:pPr/>
              <a:t>7/8/2015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950958-49EB-49BF-86EA-FEA9DEA7CAD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9FA53-048B-4401-B733-136B24E5DD47}" type="datetime1">
              <a:rPr lang="en-US" smtClean="0"/>
              <a:pPr/>
              <a:t>7/8/2015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950958-49EB-49BF-86EA-FEA9DEA7CAD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62A9C0-C695-468E-BA37-BEB134C82FEB}" type="datetime1">
              <a:rPr lang="en-US" smtClean="0"/>
              <a:pPr/>
              <a:t>7/8/2015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950958-49EB-49BF-86EA-FEA9DEA7CAD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1DEB11-068C-4864-B36B-9E6CF4D87ED9}" type="datetime1">
              <a:rPr lang="en-US" smtClean="0"/>
              <a:pPr/>
              <a:t>7/8/2015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950958-49EB-49BF-86EA-FEA9DEA7CAD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7A1E6E-6EBF-4AD2-B4A5-2F9B1A945F96}" type="datetime1">
              <a:rPr lang="en-US" smtClean="0"/>
              <a:pPr/>
              <a:t>7/8/2015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950958-49EB-49BF-86EA-FEA9DEA7CAD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56C4D1-CEE3-477F-8EC7-1D6D52D8C48B}" type="datetime1">
              <a:rPr lang="en-US" smtClean="0"/>
              <a:pPr/>
              <a:t>7/8/2015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950958-49EB-49BF-86EA-FEA9DEA7CAD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D284AF-513D-4F98-95FC-161B63EB2A90}" type="datetime1">
              <a:rPr lang="en-US" smtClean="0"/>
              <a:pPr/>
              <a:t>7/8/2015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950958-49EB-49BF-86EA-FEA9DEA7CAD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BFC9B1-9BD2-413E-91FF-DAE113CD04DE}" type="datetime1">
              <a:rPr lang="en-US" smtClean="0"/>
              <a:pPr/>
              <a:t>7/8/2015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950958-49EB-49BF-86EA-FEA9DEA7CAD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93CF7F-D085-410D-87C1-DA0E4F886CAE}" type="datetime1">
              <a:rPr lang="en-US" smtClean="0"/>
              <a:pPr/>
              <a:t>7/8/2015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950958-49EB-49BF-86EA-FEA9DEA7CAD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C53502-055C-420C-8256-B19015115802}" type="datetime1">
              <a:rPr lang="en-US" smtClean="0"/>
              <a:pPr/>
              <a:t>7/8/2015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950958-49EB-49BF-86EA-FEA9DEA7CAD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EA8D56-3D86-463B-B21D-F09DC5F09D9E}" type="datetime1">
              <a:rPr lang="en-US" smtClean="0"/>
              <a:pPr/>
              <a:t>7/8/2015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950958-49EB-49BF-86EA-FEA9DEA7CAD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C36D5-CA8E-4D7E-9ACA-8E9DC67B11CE}" type="datetime1">
              <a:rPr lang="en-US" smtClean="0"/>
              <a:pPr/>
              <a:t>7/8/2015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50958-49EB-49BF-86EA-FEA9DEA7CAD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tiff"/><Relationship Id="rId16"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image" Target="../media/image44.jpeg"/><Relationship Id="rId16"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gif"/><Relationship Id="rId1" Type="http://schemas.openxmlformats.org/officeDocument/2006/relationships/slideLayout" Target="../slideLayouts/slideLayout6.xml"/><Relationship Id="rId4" Type="http://schemas.openxmlformats.org/officeDocument/2006/relationships/image" Target="../media/image69.gif"/></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6.gif"/><Relationship Id="rId4" Type="http://schemas.openxmlformats.org/officeDocument/2006/relationships/image" Target="../media/image75.gif"/></Relationships>
</file>

<file path=ppt/slides/_rels/slide2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oleObject" Target="../embeddings/oleObject15.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gif"/><Relationship Id="rId1" Type="http://schemas.openxmlformats.org/officeDocument/2006/relationships/slideLayout" Target="../slideLayouts/slideLayout6.xml"/><Relationship Id="rId4" Type="http://schemas.openxmlformats.org/officeDocument/2006/relationships/image" Target="../media/image101.gif"/></Relationships>
</file>

<file path=ppt/slides/_rels/slide44.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6.bin"/><Relationship Id="rId12"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oleObject" Target="../embeddings/oleObject10.bin"/><Relationship Id="rId5" Type="http://schemas.openxmlformats.org/officeDocument/2006/relationships/oleObject" Target="../embeddings/oleObject4.bin"/><Relationship Id="rId10" Type="http://schemas.openxmlformats.org/officeDocument/2006/relationships/oleObject" Target="../embeddings/oleObject9.bin"/><Relationship Id="rId4" Type="http://schemas.openxmlformats.org/officeDocument/2006/relationships/oleObject" Target="../embeddings/oleObject3.bin"/><Relationship Id="rId9"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gi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13.bin"/></Relationships>
</file>

<file path=ppt/slides/_rels/slide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57200"/>
            <a:ext cx="8229600" cy="1927225"/>
          </a:xfrm>
        </p:spPr>
        <p:txBody>
          <a:bodyPr>
            <a:normAutofit/>
          </a:bodyPr>
          <a:lstStyle/>
          <a:p>
            <a:r>
              <a:rPr lang="en-US" dirty="0" smtClean="0"/>
              <a:t>Wall current calculations for an NSTX VDE</a:t>
            </a:r>
            <a:endParaRPr lang="en-US" dirty="0"/>
          </a:p>
        </p:txBody>
      </p:sp>
      <p:sp>
        <p:nvSpPr>
          <p:cNvPr id="3" name="Subtitle 2"/>
          <p:cNvSpPr>
            <a:spLocks noGrp="1"/>
          </p:cNvSpPr>
          <p:nvPr>
            <p:ph type="subTitle" idx="1"/>
          </p:nvPr>
        </p:nvSpPr>
        <p:spPr>
          <a:xfrm>
            <a:off x="457200" y="2819400"/>
            <a:ext cx="8382000" cy="3505200"/>
          </a:xfrm>
        </p:spPr>
        <p:txBody>
          <a:bodyPr>
            <a:normAutofit/>
          </a:bodyPr>
          <a:lstStyle/>
          <a:p>
            <a:r>
              <a:rPr lang="en-US" sz="2800" dirty="0" smtClean="0"/>
              <a:t>J. A. </a:t>
            </a:r>
            <a:r>
              <a:rPr lang="en-US" sz="2800" dirty="0" smtClean="0"/>
              <a:t>Breslau, J. Bialek, A.H. Boozer, and A. Bhattacharjee</a:t>
            </a:r>
            <a:endParaRPr lang="en-US" sz="2800" dirty="0" smtClean="0"/>
          </a:p>
          <a:p>
            <a:r>
              <a:rPr lang="en-US" sz="2800" dirty="0" smtClean="0"/>
              <a:t>Workshop on Theory and Simulation of Disruptions</a:t>
            </a:r>
          </a:p>
          <a:p>
            <a:endParaRPr lang="en-US" dirty="0" smtClean="0"/>
          </a:p>
          <a:p>
            <a:endParaRPr lang="en-US" dirty="0" smtClean="0"/>
          </a:p>
          <a:p>
            <a:r>
              <a:rPr lang="en-US" sz="2800" dirty="0" smtClean="0"/>
              <a:t>Princeton, NJ</a:t>
            </a:r>
          </a:p>
          <a:p>
            <a:r>
              <a:rPr lang="en-US" sz="2800" dirty="0" smtClean="0"/>
              <a:t>July </a:t>
            </a:r>
            <a:r>
              <a:rPr lang="en-US" sz="2800" dirty="0" smtClean="0"/>
              <a:t>13, 2015</a:t>
            </a:r>
            <a:endParaRPr 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Snapshots of FBK</a:t>
            </a:r>
            <a:endParaRPr lang="en-US" dirty="0"/>
          </a:p>
        </p:txBody>
      </p:sp>
      <p:graphicFrame>
        <p:nvGraphicFramePr>
          <p:cNvPr id="5" name="Content Placeholder 4"/>
          <p:cNvGraphicFramePr>
            <a:graphicFrameLocks noGrp="1"/>
          </p:cNvGraphicFramePr>
          <p:nvPr>
            <p:ph idx="1"/>
          </p:nvPr>
        </p:nvGraphicFramePr>
        <p:xfrm>
          <a:off x="152400" y="762000"/>
          <a:ext cx="8610600" cy="5638800"/>
        </p:xfrm>
        <a:graphic>
          <a:graphicData uri="http://schemas.openxmlformats.org/drawingml/2006/table">
            <a:tbl>
              <a:tblPr firstRow="1" firstCol="1">
                <a:tableStyleId>{5C22544A-7EE6-4342-B048-85BDC9FD1C3A}</a:tableStyleId>
              </a:tblPr>
              <a:tblGrid>
                <a:gridCol w="1371600"/>
                <a:gridCol w="1498600"/>
                <a:gridCol w="1435100"/>
                <a:gridCol w="1435100"/>
                <a:gridCol w="1435100"/>
                <a:gridCol w="1435100"/>
              </a:tblGrid>
              <a:tr h="466017">
                <a:tc>
                  <a:txBody>
                    <a:bodyPr/>
                    <a:lstStyle/>
                    <a:p>
                      <a:endParaRPr lang="en-US" dirty="0"/>
                    </a:p>
                  </a:txBody>
                  <a:tcPr/>
                </a:tc>
                <a:tc>
                  <a:txBody>
                    <a:bodyPr/>
                    <a:lstStyle/>
                    <a:p>
                      <a:r>
                        <a:rPr lang="en-US" i="1" dirty="0" smtClean="0"/>
                        <a:t>t</a:t>
                      </a:r>
                      <a:r>
                        <a:rPr lang="en-US" dirty="0" smtClean="0"/>
                        <a:t> = 2700</a:t>
                      </a:r>
                      <a:endParaRPr lang="en-US" dirty="0"/>
                    </a:p>
                  </a:txBody>
                  <a:tcPr/>
                </a:tc>
                <a:tc>
                  <a:txBody>
                    <a:bodyPr/>
                    <a:lstStyle/>
                    <a:p>
                      <a:r>
                        <a:rPr lang="en-US" i="1" dirty="0" smtClean="0"/>
                        <a:t>t</a:t>
                      </a:r>
                      <a:r>
                        <a:rPr lang="en-US" dirty="0" smtClean="0"/>
                        <a:t> = 2900</a:t>
                      </a:r>
                      <a:endParaRPr lang="en-US" dirty="0"/>
                    </a:p>
                  </a:txBody>
                  <a:tcPr/>
                </a:tc>
                <a:tc>
                  <a:txBody>
                    <a:bodyPr/>
                    <a:lstStyle/>
                    <a:p>
                      <a:r>
                        <a:rPr lang="en-US" i="1" dirty="0" smtClean="0"/>
                        <a:t>t</a:t>
                      </a:r>
                      <a:r>
                        <a:rPr lang="en-US" dirty="0" smtClean="0"/>
                        <a:t> = 3000</a:t>
                      </a:r>
                      <a:endParaRPr lang="en-US" dirty="0"/>
                    </a:p>
                  </a:txBody>
                  <a:tcPr/>
                </a:tc>
                <a:tc>
                  <a:txBody>
                    <a:bodyPr/>
                    <a:lstStyle/>
                    <a:p>
                      <a:r>
                        <a:rPr lang="en-US" i="1" dirty="0" smtClean="0"/>
                        <a:t>t</a:t>
                      </a:r>
                      <a:r>
                        <a:rPr lang="en-US" dirty="0" smtClean="0"/>
                        <a:t> = 3100</a:t>
                      </a:r>
                      <a:endParaRPr lang="en-US" dirty="0"/>
                    </a:p>
                  </a:txBody>
                  <a:tcPr/>
                </a:tc>
                <a:tc>
                  <a:txBody>
                    <a:bodyPr/>
                    <a:lstStyle/>
                    <a:p>
                      <a:r>
                        <a:rPr lang="en-US" i="1" dirty="0" smtClean="0"/>
                        <a:t>t</a:t>
                      </a:r>
                      <a:r>
                        <a:rPr lang="en-US" dirty="0" smtClean="0"/>
                        <a:t> = 3400</a:t>
                      </a:r>
                      <a:endParaRPr lang="en-US" dirty="0"/>
                    </a:p>
                  </a:txBody>
                  <a:tcPr/>
                </a:tc>
              </a:tr>
              <a:tr h="1724261">
                <a:tc>
                  <a:txBody>
                    <a:bodyPr/>
                    <a:lstStyle/>
                    <a:p>
                      <a:r>
                        <a:rPr lang="en-US" dirty="0" smtClean="0"/>
                        <a:t>Resistivity</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1724261">
                <a:tc>
                  <a:txBody>
                    <a:bodyPr/>
                    <a:lstStyle/>
                    <a:p>
                      <a:r>
                        <a:rPr lang="en-US" dirty="0" smtClean="0"/>
                        <a:t>Net </a:t>
                      </a:r>
                      <a:r>
                        <a:rPr lang="en-US" i="1" dirty="0" smtClean="0"/>
                        <a:t>J</a:t>
                      </a:r>
                      <a:r>
                        <a:rPr lang="en-US" baseline="-25000" dirty="0" smtClean="0">
                          <a:sym typeface="Symbol"/>
                        </a:rPr>
                        <a:t></a:t>
                      </a:r>
                      <a:endParaRPr lang="en-US" baseline="-25000"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1724261">
                <a:tc>
                  <a:txBody>
                    <a:bodyPr/>
                    <a:lstStyle/>
                    <a:p>
                      <a:r>
                        <a:rPr lang="en-US" dirty="0" smtClean="0"/>
                        <a:t>Perturbed </a:t>
                      </a:r>
                      <a:r>
                        <a:rPr lang="en-US" i="1" dirty="0" smtClean="0"/>
                        <a:t>J</a:t>
                      </a:r>
                      <a:r>
                        <a:rPr lang="en-US" baseline="-25000" dirty="0" smtClean="0">
                          <a:sym typeface="Symbol"/>
                        </a:rPr>
                        <a:t></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5D950958-49EB-49BF-86EA-FEA9DEA7CAD4}" type="slidenum">
              <a:rPr lang="en-US" smtClean="0"/>
              <a:pPr/>
              <a:t>10</a:t>
            </a:fld>
            <a:endParaRPr lang="en-US" dirty="0"/>
          </a:p>
        </p:txBody>
      </p:sp>
      <p:pic>
        <p:nvPicPr>
          <p:cNvPr id="6" name="Picture 5" descr="LZn1_017e.eta95.tif"/>
          <p:cNvPicPr>
            <a:picLocks noChangeAspect="1"/>
          </p:cNvPicPr>
          <p:nvPr/>
        </p:nvPicPr>
        <p:blipFill>
          <a:blip r:embed="rId2" cstate="print"/>
          <a:stretch>
            <a:fillRect/>
          </a:stretch>
        </p:blipFill>
        <p:spPr>
          <a:xfrm>
            <a:off x="1600200" y="1295400"/>
            <a:ext cx="1316736" cy="1316736"/>
          </a:xfrm>
          <a:prstGeom prst="rect">
            <a:avLst/>
          </a:prstGeom>
        </p:spPr>
      </p:pic>
      <p:pic>
        <p:nvPicPr>
          <p:cNvPr id="89090" name="Picture 2"/>
          <p:cNvPicPr>
            <a:picLocks noChangeAspect="1" noChangeArrowheads="1"/>
          </p:cNvPicPr>
          <p:nvPr/>
        </p:nvPicPr>
        <p:blipFill>
          <a:blip r:embed="rId3" cstate="print"/>
          <a:srcRect/>
          <a:stretch>
            <a:fillRect/>
          </a:stretch>
        </p:blipFill>
        <p:spPr bwMode="auto">
          <a:xfrm>
            <a:off x="3048000" y="1295399"/>
            <a:ext cx="1317625" cy="1317625"/>
          </a:xfrm>
          <a:prstGeom prst="rect">
            <a:avLst/>
          </a:prstGeom>
          <a:noFill/>
          <a:ln w="9525">
            <a:noFill/>
            <a:miter lim="800000"/>
            <a:headEnd/>
            <a:tailEnd/>
          </a:ln>
          <a:effectLst/>
        </p:spPr>
      </p:pic>
      <p:pic>
        <p:nvPicPr>
          <p:cNvPr id="89091" name="Picture 3"/>
          <p:cNvPicPr>
            <a:picLocks noChangeAspect="1" noChangeArrowheads="1"/>
          </p:cNvPicPr>
          <p:nvPr/>
        </p:nvPicPr>
        <p:blipFill>
          <a:blip r:embed="rId4" cstate="print"/>
          <a:srcRect/>
          <a:stretch>
            <a:fillRect/>
          </a:stretch>
        </p:blipFill>
        <p:spPr bwMode="auto">
          <a:xfrm>
            <a:off x="4495800" y="1295399"/>
            <a:ext cx="1317625" cy="1317625"/>
          </a:xfrm>
          <a:prstGeom prst="rect">
            <a:avLst/>
          </a:prstGeom>
          <a:noFill/>
          <a:ln w="9525">
            <a:noFill/>
            <a:miter lim="800000"/>
            <a:headEnd/>
            <a:tailEnd/>
          </a:ln>
          <a:effectLst/>
        </p:spPr>
      </p:pic>
      <p:pic>
        <p:nvPicPr>
          <p:cNvPr id="89092" name="Picture 4"/>
          <p:cNvPicPr>
            <a:picLocks noChangeAspect="1" noChangeArrowheads="1"/>
          </p:cNvPicPr>
          <p:nvPr/>
        </p:nvPicPr>
        <p:blipFill>
          <a:blip r:embed="rId5" cstate="print"/>
          <a:srcRect/>
          <a:stretch>
            <a:fillRect/>
          </a:stretch>
        </p:blipFill>
        <p:spPr bwMode="auto">
          <a:xfrm>
            <a:off x="5943600" y="1295399"/>
            <a:ext cx="1317625" cy="1317625"/>
          </a:xfrm>
          <a:prstGeom prst="rect">
            <a:avLst/>
          </a:prstGeom>
          <a:noFill/>
          <a:ln w="9525">
            <a:noFill/>
            <a:miter lim="800000"/>
            <a:headEnd/>
            <a:tailEnd/>
          </a:ln>
          <a:effectLst/>
        </p:spPr>
      </p:pic>
      <p:pic>
        <p:nvPicPr>
          <p:cNvPr id="89093" name="Picture 5"/>
          <p:cNvPicPr>
            <a:picLocks noChangeAspect="1" noChangeArrowheads="1"/>
          </p:cNvPicPr>
          <p:nvPr/>
        </p:nvPicPr>
        <p:blipFill>
          <a:blip r:embed="rId6" cstate="print"/>
          <a:srcRect/>
          <a:stretch>
            <a:fillRect/>
          </a:stretch>
        </p:blipFill>
        <p:spPr bwMode="auto">
          <a:xfrm>
            <a:off x="7391400" y="1295399"/>
            <a:ext cx="1317625" cy="1317625"/>
          </a:xfrm>
          <a:prstGeom prst="rect">
            <a:avLst/>
          </a:prstGeom>
          <a:noFill/>
          <a:ln w="9525">
            <a:noFill/>
            <a:miter lim="800000"/>
            <a:headEnd/>
            <a:tailEnd/>
          </a:ln>
          <a:effectLst/>
        </p:spPr>
      </p:pic>
      <p:pic>
        <p:nvPicPr>
          <p:cNvPr id="89094" name="Picture 6"/>
          <p:cNvPicPr>
            <a:picLocks noChangeAspect="1" noChangeArrowheads="1"/>
          </p:cNvPicPr>
          <p:nvPr/>
        </p:nvPicPr>
        <p:blipFill>
          <a:blip r:embed="rId7" cstate="print"/>
          <a:srcRect/>
          <a:stretch>
            <a:fillRect/>
          </a:stretch>
        </p:blipFill>
        <p:spPr bwMode="auto">
          <a:xfrm>
            <a:off x="3048000" y="3124200"/>
            <a:ext cx="1317625" cy="1317625"/>
          </a:xfrm>
          <a:prstGeom prst="rect">
            <a:avLst/>
          </a:prstGeom>
          <a:noFill/>
          <a:ln w="9525">
            <a:noFill/>
            <a:miter lim="800000"/>
            <a:headEnd/>
            <a:tailEnd/>
          </a:ln>
          <a:effectLst/>
        </p:spPr>
      </p:pic>
      <p:pic>
        <p:nvPicPr>
          <p:cNvPr id="89095" name="Picture 7"/>
          <p:cNvPicPr>
            <a:picLocks noChangeAspect="1" noChangeArrowheads="1"/>
          </p:cNvPicPr>
          <p:nvPr/>
        </p:nvPicPr>
        <p:blipFill>
          <a:blip r:embed="rId8" cstate="print"/>
          <a:srcRect/>
          <a:stretch>
            <a:fillRect/>
          </a:stretch>
        </p:blipFill>
        <p:spPr bwMode="auto">
          <a:xfrm>
            <a:off x="1600200" y="3124200"/>
            <a:ext cx="1317625" cy="1317625"/>
          </a:xfrm>
          <a:prstGeom prst="rect">
            <a:avLst/>
          </a:prstGeom>
          <a:noFill/>
          <a:ln w="9525">
            <a:noFill/>
            <a:miter lim="800000"/>
            <a:headEnd/>
            <a:tailEnd/>
          </a:ln>
          <a:effectLst/>
        </p:spPr>
      </p:pic>
      <p:pic>
        <p:nvPicPr>
          <p:cNvPr id="89096" name="Picture 8"/>
          <p:cNvPicPr>
            <a:picLocks noChangeAspect="1" noChangeArrowheads="1"/>
          </p:cNvPicPr>
          <p:nvPr/>
        </p:nvPicPr>
        <p:blipFill>
          <a:blip r:embed="rId9" cstate="print"/>
          <a:srcRect/>
          <a:stretch>
            <a:fillRect/>
          </a:stretch>
        </p:blipFill>
        <p:spPr bwMode="auto">
          <a:xfrm>
            <a:off x="4495800" y="3124200"/>
            <a:ext cx="1317625" cy="1317625"/>
          </a:xfrm>
          <a:prstGeom prst="rect">
            <a:avLst/>
          </a:prstGeom>
          <a:noFill/>
          <a:ln w="9525">
            <a:noFill/>
            <a:miter lim="800000"/>
            <a:headEnd/>
            <a:tailEnd/>
          </a:ln>
          <a:effectLst/>
        </p:spPr>
      </p:pic>
      <p:pic>
        <p:nvPicPr>
          <p:cNvPr id="89097" name="Picture 9"/>
          <p:cNvPicPr>
            <a:picLocks noChangeAspect="1" noChangeArrowheads="1"/>
          </p:cNvPicPr>
          <p:nvPr/>
        </p:nvPicPr>
        <p:blipFill>
          <a:blip r:embed="rId10" cstate="print"/>
          <a:srcRect/>
          <a:stretch>
            <a:fillRect/>
          </a:stretch>
        </p:blipFill>
        <p:spPr bwMode="auto">
          <a:xfrm>
            <a:off x="5943600" y="3124200"/>
            <a:ext cx="1317625" cy="1317625"/>
          </a:xfrm>
          <a:prstGeom prst="rect">
            <a:avLst/>
          </a:prstGeom>
          <a:noFill/>
          <a:ln w="9525">
            <a:noFill/>
            <a:miter lim="800000"/>
            <a:headEnd/>
            <a:tailEnd/>
          </a:ln>
          <a:effectLst/>
        </p:spPr>
      </p:pic>
      <p:pic>
        <p:nvPicPr>
          <p:cNvPr id="89098" name="Picture 10"/>
          <p:cNvPicPr>
            <a:picLocks noChangeAspect="1" noChangeArrowheads="1"/>
          </p:cNvPicPr>
          <p:nvPr/>
        </p:nvPicPr>
        <p:blipFill>
          <a:blip r:embed="rId11" cstate="print"/>
          <a:srcRect/>
          <a:stretch>
            <a:fillRect/>
          </a:stretch>
        </p:blipFill>
        <p:spPr bwMode="auto">
          <a:xfrm>
            <a:off x="7391400" y="3124200"/>
            <a:ext cx="1317625" cy="1317625"/>
          </a:xfrm>
          <a:prstGeom prst="rect">
            <a:avLst/>
          </a:prstGeom>
          <a:noFill/>
          <a:ln w="9525">
            <a:noFill/>
            <a:miter lim="800000"/>
            <a:headEnd/>
            <a:tailEnd/>
          </a:ln>
          <a:effectLst/>
        </p:spPr>
      </p:pic>
      <p:pic>
        <p:nvPicPr>
          <p:cNvPr id="89099" name="Picture 11"/>
          <p:cNvPicPr>
            <a:picLocks noChangeAspect="1" noChangeArrowheads="1"/>
          </p:cNvPicPr>
          <p:nvPr/>
        </p:nvPicPr>
        <p:blipFill>
          <a:blip r:embed="rId12" cstate="print"/>
          <a:srcRect/>
          <a:stretch>
            <a:fillRect/>
          </a:stretch>
        </p:blipFill>
        <p:spPr bwMode="auto">
          <a:xfrm>
            <a:off x="1600200" y="4876800"/>
            <a:ext cx="1317625" cy="1317625"/>
          </a:xfrm>
          <a:prstGeom prst="rect">
            <a:avLst/>
          </a:prstGeom>
          <a:noFill/>
          <a:ln w="9525">
            <a:noFill/>
            <a:miter lim="800000"/>
            <a:headEnd/>
            <a:tailEnd/>
          </a:ln>
          <a:effectLst/>
        </p:spPr>
      </p:pic>
      <p:pic>
        <p:nvPicPr>
          <p:cNvPr id="89100" name="Picture 12"/>
          <p:cNvPicPr>
            <a:picLocks noChangeAspect="1" noChangeArrowheads="1"/>
          </p:cNvPicPr>
          <p:nvPr/>
        </p:nvPicPr>
        <p:blipFill>
          <a:blip r:embed="rId13" cstate="print"/>
          <a:srcRect/>
          <a:stretch>
            <a:fillRect/>
          </a:stretch>
        </p:blipFill>
        <p:spPr bwMode="auto">
          <a:xfrm>
            <a:off x="3048000" y="4876800"/>
            <a:ext cx="1317625" cy="1317625"/>
          </a:xfrm>
          <a:prstGeom prst="rect">
            <a:avLst/>
          </a:prstGeom>
          <a:noFill/>
          <a:ln w="9525">
            <a:noFill/>
            <a:miter lim="800000"/>
            <a:headEnd/>
            <a:tailEnd/>
          </a:ln>
          <a:effectLst/>
        </p:spPr>
      </p:pic>
      <p:pic>
        <p:nvPicPr>
          <p:cNvPr id="89101" name="Picture 13"/>
          <p:cNvPicPr>
            <a:picLocks noChangeAspect="1" noChangeArrowheads="1"/>
          </p:cNvPicPr>
          <p:nvPr/>
        </p:nvPicPr>
        <p:blipFill>
          <a:blip r:embed="rId14" cstate="print"/>
          <a:srcRect/>
          <a:stretch>
            <a:fillRect/>
          </a:stretch>
        </p:blipFill>
        <p:spPr bwMode="auto">
          <a:xfrm>
            <a:off x="4495800" y="4876800"/>
            <a:ext cx="1317625" cy="1317625"/>
          </a:xfrm>
          <a:prstGeom prst="rect">
            <a:avLst/>
          </a:prstGeom>
          <a:noFill/>
          <a:ln w="9525">
            <a:noFill/>
            <a:miter lim="800000"/>
            <a:headEnd/>
            <a:tailEnd/>
          </a:ln>
          <a:effectLst/>
        </p:spPr>
      </p:pic>
      <p:pic>
        <p:nvPicPr>
          <p:cNvPr id="89102" name="Picture 14"/>
          <p:cNvPicPr>
            <a:picLocks noChangeAspect="1" noChangeArrowheads="1"/>
          </p:cNvPicPr>
          <p:nvPr/>
        </p:nvPicPr>
        <p:blipFill>
          <a:blip r:embed="rId15" cstate="print"/>
          <a:srcRect/>
          <a:stretch>
            <a:fillRect/>
          </a:stretch>
        </p:blipFill>
        <p:spPr bwMode="auto">
          <a:xfrm>
            <a:off x="5943600" y="4876800"/>
            <a:ext cx="1317625" cy="1317625"/>
          </a:xfrm>
          <a:prstGeom prst="rect">
            <a:avLst/>
          </a:prstGeom>
          <a:noFill/>
          <a:ln w="9525">
            <a:noFill/>
            <a:miter lim="800000"/>
            <a:headEnd/>
            <a:tailEnd/>
          </a:ln>
          <a:effectLst/>
        </p:spPr>
      </p:pic>
      <p:pic>
        <p:nvPicPr>
          <p:cNvPr id="89103" name="Picture 15"/>
          <p:cNvPicPr>
            <a:picLocks noChangeAspect="1" noChangeArrowheads="1"/>
          </p:cNvPicPr>
          <p:nvPr/>
        </p:nvPicPr>
        <p:blipFill>
          <a:blip r:embed="rId16" cstate="print"/>
          <a:srcRect/>
          <a:stretch>
            <a:fillRect/>
          </a:stretch>
        </p:blipFill>
        <p:spPr bwMode="auto">
          <a:xfrm>
            <a:off x="7391400" y="4876800"/>
            <a:ext cx="1317625" cy="1317625"/>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Segmented Tile Model</a:t>
            </a:r>
            <a:endParaRPr lang="en-US" dirty="0"/>
          </a:p>
        </p:txBody>
      </p:sp>
      <p:sp>
        <p:nvSpPr>
          <p:cNvPr id="3" name="Content Placeholder 2"/>
          <p:cNvSpPr>
            <a:spLocks noGrp="1"/>
          </p:cNvSpPr>
          <p:nvPr>
            <p:ph idx="1"/>
          </p:nvPr>
        </p:nvSpPr>
        <p:spPr>
          <a:xfrm>
            <a:off x="381000" y="914400"/>
            <a:ext cx="8229600" cy="5486400"/>
          </a:xfrm>
        </p:spPr>
        <p:txBody>
          <a:bodyPr>
            <a:normAutofit fontScale="85000" lnSpcReduction="20000"/>
          </a:bodyPr>
          <a:lstStyle/>
          <a:p>
            <a:r>
              <a:rPr lang="en-US" dirty="0" smtClean="0"/>
              <a:t>Tiles are modeled as an annular region inside the computational domain from </a:t>
            </a:r>
            <a:r>
              <a:rPr lang="en-US" i="1" dirty="0" smtClean="0"/>
              <a:t>r</a:t>
            </a:r>
            <a:r>
              <a:rPr lang="en-US" dirty="0" smtClean="0"/>
              <a:t>=0.7 to </a:t>
            </a:r>
            <a:r>
              <a:rPr lang="en-US" i="1" dirty="0" smtClean="0"/>
              <a:t>r</a:t>
            </a:r>
            <a:r>
              <a:rPr lang="en-US" dirty="0" smtClean="0"/>
              <a:t>=0.7+</a:t>
            </a:r>
            <a:r>
              <a:rPr lang="en-US" i="1" dirty="0" smtClean="0">
                <a:sym typeface="Symbol"/>
              </a:rPr>
              <a:t></a:t>
            </a:r>
            <a:r>
              <a:rPr lang="en-US" dirty="0" smtClean="0">
                <a:sym typeface="Symbol"/>
              </a:rPr>
              <a:t>.</a:t>
            </a:r>
          </a:p>
          <a:p>
            <a:endParaRPr lang="en-US" dirty="0" smtClean="0">
              <a:sym typeface="Symbol"/>
            </a:endParaRPr>
          </a:p>
          <a:p>
            <a:r>
              <a:rPr lang="en-US" dirty="0" smtClean="0">
                <a:sym typeface="Symbol"/>
              </a:rPr>
              <a:t>When not wetted, tiles behave as ordinary vacuum/plasma (</a:t>
            </a:r>
            <a:r>
              <a:rPr lang="en-US" i="1" dirty="0" smtClean="0">
                <a:sym typeface="Symbol"/>
              </a:rPr>
              <a:t></a:t>
            </a:r>
            <a:r>
              <a:rPr lang="en-US" dirty="0" smtClean="0">
                <a:sym typeface="Symbol"/>
              </a:rPr>
              <a:t>  </a:t>
            </a:r>
            <a:r>
              <a:rPr lang="en-US" i="1" dirty="0" smtClean="0">
                <a:sym typeface="Symbol"/>
              </a:rPr>
              <a:t>T</a:t>
            </a:r>
            <a:r>
              <a:rPr lang="en-US" baseline="30000" dirty="0" smtClean="0">
                <a:sym typeface="Symbol"/>
              </a:rPr>
              <a:t>-3/2</a:t>
            </a:r>
            <a:r>
              <a:rPr lang="en-US" dirty="0" smtClean="0">
                <a:sym typeface="Symbol"/>
              </a:rPr>
              <a:t>).</a:t>
            </a:r>
          </a:p>
          <a:p>
            <a:endParaRPr lang="en-US" dirty="0" smtClean="0">
              <a:sym typeface="Symbol"/>
            </a:endParaRPr>
          </a:p>
          <a:p>
            <a:r>
              <a:rPr lang="en-US" dirty="0" smtClean="0">
                <a:sym typeface="Symbol"/>
              </a:rPr>
              <a:t>For wetted region of tile surface (0.7 &lt; </a:t>
            </a:r>
            <a:r>
              <a:rPr lang="en-US" i="1" dirty="0" smtClean="0">
                <a:sym typeface="Symbol"/>
              </a:rPr>
              <a:t>r</a:t>
            </a:r>
            <a:r>
              <a:rPr lang="en-US" dirty="0" smtClean="0">
                <a:sym typeface="Symbol"/>
              </a:rPr>
              <a:t> &lt; 0.7+</a:t>
            </a:r>
            <a:r>
              <a:rPr lang="en-US" i="1" dirty="0" smtClean="0">
                <a:sym typeface="Symbol"/>
              </a:rPr>
              <a:t></a:t>
            </a:r>
            <a:r>
              <a:rPr lang="en-US" dirty="0" smtClean="0">
                <a:sym typeface="Symbol"/>
              </a:rPr>
              <a:t>  </a:t>
            </a:r>
            <a:r>
              <a:rPr lang="en-US" b="1" dirty="0" smtClean="0">
                <a:sym typeface="Symbol"/>
              </a:rPr>
              <a:t>AND </a:t>
            </a:r>
            <a:r>
              <a:rPr lang="en-US" dirty="0" smtClean="0">
                <a:sym typeface="Symbol"/>
              </a:rPr>
              <a:t> </a:t>
            </a:r>
            <a:r>
              <a:rPr lang="en-US" i="1" dirty="0" smtClean="0">
                <a:sym typeface="Symbol"/>
              </a:rPr>
              <a:t>p</a:t>
            </a:r>
            <a:r>
              <a:rPr lang="en-US" dirty="0" smtClean="0">
                <a:sym typeface="Symbol"/>
              </a:rPr>
              <a:t> &gt; [</a:t>
            </a:r>
            <a:r>
              <a:rPr lang="en-US" i="1" dirty="0" smtClean="0">
                <a:sym typeface="Symbol"/>
              </a:rPr>
              <a:t>p</a:t>
            </a:r>
            <a:r>
              <a:rPr lang="en-US" baseline="-25000" dirty="0" smtClean="0">
                <a:sym typeface="Symbol"/>
              </a:rPr>
              <a:t>max</a:t>
            </a:r>
            <a:r>
              <a:rPr lang="en-US" dirty="0" smtClean="0">
                <a:sym typeface="Symbol"/>
              </a:rPr>
              <a:t> + 3</a:t>
            </a:r>
            <a:r>
              <a:rPr lang="en-US" i="1" dirty="0" smtClean="0">
                <a:sym typeface="Symbol"/>
              </a:rPr>
              <a:t>p</a:t>
            </a:r>
            <a:r>
              <a:rPr lang="en-US" baseline="-25000" dirty="0" smtClean="0">
                <a:sym typeface="Symbol"/>
              </a:rPr>
              <a:t>min</a:t>
            </a:r>
            <a:r>
              <a:rPr lang="en-US" dirty="0" smtClean="0">
                <a:sym typeface="Symbol"/>
              </a:rPr>
              <a:t>]/4), we set </a:t>
            </a:r>
            <a:r>
              <a:rPr lang="en-US" i="1" dirty="0" smtClean="0">
                <a:solidFill>
                  <a:srgbClr val="FF0000"/>
                </a:solidFill>
                <a:sym typeface="Symbol"/>
              </a:rPr>
              <a:t> </a:t>
            </a:r>
            <a:r>
              <a:rPr lang="en-US" dirty="0" smtClean="0">
                <a:solidFill>
                  <a:srgbClr val="FF0000"/>
                </a:solidFill>
                <a:sym typeface="Symbol"/>
              </a:rPr>
              <a:t> </a:t>
            </a:r>
            <a:r>
              <a:rPr lang="en-US" i="1" dirty="0" smtClean="0">
                <a:solidFill>
                  <a:srgbClr val="FF0000"/>
                </a:solidFill>
                <a:sym typeface="Symbol"/>
              </a:rPr>
              <a:t></a:t>
            </a:r>
            <a:r>
              <a:rPr lang="en-US" baseline="-25000" dirty="0" smtClean="0">
                <a:solidFill>
                  <a:srgbClr val="FF0000"/>
                </a:solidFill>
                <a:sym typeface="Symbol"/>
              </a:rPr>
              <a:t>tile </a:t>
            </a:r>
            <a:r>
              <a:rPr lang="en-US" dirty="0" smtClean="0">
                <a:solidFill>
                  <a:srgbClr val="FF0000"/>
                </a:solidFill>
                <a:sym typeface="Symbol"/>
              </a:rPr>
              <a:t> </a:t>
            </a:r>
            <a:r>
              <a:rPr lang="en-US" i="1" dirty="0" smtClean="0">
                <a:solidFill>
                  <a:srgbClr val="FF0000"/>
                </a:solidFill>
                <a:sym typeface="Symbol"/>
              </a:rPr>
              <a:t></a:t>
            </a:r>
            <a:r>
              <a:rPr lang="en-US" baseline="-25000" dirty="0" smtClean="0">
                <a:solidFill>
                  <a:srgbClr val="FF0000"/>
                </a:solidFill>
                <a:sym typeface="Symbol"/>
              </a:rPr>
              <a:t>plasma</a:t>
            </a:r>
            <a:r>
              <a:rPr lang="en-US" dirty="0" smtClean="0">
                <a:sym typeface="Symbol"/>
              </a:rPr>
              <a:t>.</a:t>
            </a:r>
          </a:p>
          <a:p>
            <a:endParaRPr lang="en-US" dirty="0" smtClean="0">
              <a:sym typeface="Symbol"/>
            </a:endParaRPr>
          </a:p>
          <a:p>
            <a:r>
              <a:rPr lang="en-US" dirty="0" smtClean="0">
                <a:sym typeface="Symbol"/>
              </a:rPr>
              <a:t>Outer boundary of annulus is cold (</a:t>
            </a:r>
            <a:r>
              <a:rPr lang="en-US" i="1" dirty="0" smtClean="0">
                <a:solidFill>
                  <a:srgbClr val="FF0000"/>
                </a:solidFill>
                <a:sym typeface="Symbol"/>
              </a:rPr>
              <a:t>T </a:t>
            </a:r>
            <a:r>
              <a:rPr lang="en-US" dirty="0" smtClean="0">
                <a:solidFill>
                  <a:srgbClr val="FF0000"/>
                </a:solidFill>
                <a:sym typeface="Symbol"/>
              </a:rPr>
              <a:t>= </a:t>
            </a:r>
            <a:r>
              <a:rPr lang="en-US" i="1" dirty="0" smtClean="0">
                <a:solidFill>
                  <a:srgbClr val="FF0000"/>
                </a:solidFill>
                <a:sym typeface="Symbol"/>
              </a:rPr>
              <a:t></a:t>
            </a:r>
            <a:r>
              <a:rPr lang="en-US" i="1" dirty="0" smtClean="0">
                <a:sym typeface="Symbol"/>
              </a:rPr>
              <a:t> </a:t>
            </a:r>
            <a:r>
              <a:rPr lang="en-US" dirty="0" smtClean="0">
                <a:sym typeface="Symbol"/>
              </a:rPr>
              <a:t>for</a:t>
            </a:r>
            <a:r>
              <a:rPr lang="en-US" i="1" dirty="0" smtClean="0">
                <a:sym typeface="Symbol"/>
              </a:rPr>
              <a:t> r </a:t>
            </a:r>
            <a:r>
              <a:rPr lang="en-US" dirty="0" smtClean="0">
                <a:sym typeface="Symbol"/>
              </a:rPr>
              <a:t>&gt; 0.7+</a:t>
            </a:r>
            <a:r>
              <a:rPr lang="en-US" i="1" dirty="0" smtClean="0">
                <a:sym typeface="Symbol"/>
              </a:rPr>
              <a:t></a:t>
            </a:r>
            <a:r>
              <a:rPr lang="en-US" dirty="0" smtClean="0">
                <a:sym typeface="Symbol"/>
              </a:rPr>
              <a:t>), chills plasma when in thermal contact.</a:t>
            </a:r>
          </a:p>
          <a:p>
            <a:endParaRPr lang="en-US" dirty="0" smtClean="0">
              <a:sym typeface="Symbol"/>
            </a:endParaRPr>
          </a:p>
          <a:p>
            <a:r>
              <a:rPr lang="en-US" dirty="0" smtClean="0">
                <a:solidFill>
                  <a:srgbClr val="FF0000"/>
                </a:solidFill>
                <a:sym typeface="Symbol"/>
              </a:rPr>
              <a:t>No special conditions are imposed on velocity or force balance in tile region.</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5D950958-49EB-49BF-86EA-FEA9DEA7CAD4}"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Zn1_001r.pcon.tif"/>
          <p:cNvPicPr>
            <a:picLocks noChangeAspect="1"/>
          </p:cNvPicPr>
          <p:nvPr/>
        </p:nvPicPr>
        <p:blipFill>
          <a:blip r:embed="rId3" cstate="print"/>
          <a:stretch>
            <a:fillRect/>
          </a:stretch>
        </p:blipFill>
        <p:spPr>
          <a:xfrm>
            <a:off x="76200" y="838200"/>
            <a:ext cx="4495800" cy="4495800"/>
          </a:xfrm>
          <a:prstGeom prst="rect">
            <a:avLst/>
          </a:prstGeom>
        </p:spPr>
      </p:pic>
      <p:pic>
        <p:nvPicPr>
          <p:cNvPr id="4" name="Picture 3" descr="LZn1_001r.ke.gif"/>
          <p:cNvPicPr>
            <a:picLocks noChangeAspect="1"/>
          </p:cNvPicPr>
          <p:nvPr/>
        </p:nvPicPr>
        <p:blipFill>
          <a:blip r:embed="rId4" cstate="print"/>
          <a:stretch>
            <a:fillRect/>
          </a:stretch>
        </p:blipFill>
        <p:spPr>
          <a:xfrm>
            <a:off x="4632527" y="1876449"/>
            <a:ext cx="4206673" cy="2921133"/>
          </a:xfrm>
          <a:prstGeom prst="rect">
            <a:avLst/>
          </a:prstGeom>
        </p:spPr>
      </p:pic>
      <p:sp>
        <p:nvSpPr>
          <p:cNvPr id="2" name="Title 1"/>
          <p:cNvSpPr>
            <a:spLocks noGrp="1"/>
          </p:cNvSpPr>
          <p:nvPr>
            <p:ph type="title"/>
          </p:nvPr>
        </p:nvSpPr>
        <p:spPr>
          <a:xfrm>
            <a:off x="76200" y="0"/>
            <a:ext cx="8991600" cy="1447800"/>
          </a:xfrm>
        </p:spPr>
        <p:txBody>
          <a:bodyPr>
            <a:normAutofit/>
          </a:bodyPr>
          <a:lstStyle/>
          <a:p>
            <a:r>
              <a:rPr lang="en-US" sz="2800" dirty="0" smtClean="0"/>
              <a:t>3D </a:t>
            </a:r>
            <a:r>
              <a:rPr lang="en-US" sz="2800" dirty="0" smtClean="0"/>
              <a:t>Nonlinear behavior with tile surface at 0.7&lt;r&lt;0.75, only wetted part conducting, outer edge cold, 0 </a:t>
            </a:r>
            <a:r>
              <a:rPr lang="en-US" sz="2800" dirty="0" smtClean="0">
                <a:sym typeface="Symbol"/>
              </a:rPr>
              <a:t></a:t>
            </a:r>
            <a:r>
              <a:rPr lang="en-US" sz="2800" dirty="0" smtClean="0"/>
              <a:t> </a:t>
            </a:r>
            <a:r>
              <a:rPr lang="en-US" sz="2800" i="1" dirty="0" smtClean="0"/>
              <a:t>n</a:t>
            </a:r>
            <a:r>
              <a:rPr lang="en-US" sz="2800" dirty="0" smtClean="0"/>
              <a:t> </a:t>
            </a:r>
            <a:r>
              <a:rPr lang="en-US" sz="2800" dirty="0" smtClean="0">
                <a:sym typeface="Symbol"/>
              </a:rPr>
              <a:t></a:t>
            </a:r>
            <a:r>
              <a:rPr lang="en-US" sz="2800" dirty="0" smtClean="0"/>
              <a:t> 9</a:t>
            </a:r>
            <a:br>
              <a:rPr lang="en-US" sz="2800" dirty="0" smtClean="0"/>
            </a:br>
            <a:r>
              <a:rPr lang="en-US" sz="2800" dirty="0" smtClean="0"/>
              <a:t>(WTK)</a:t>
            </a:r>
            <a:endParaRPr lang="en-US" sz="2800" dirty="0"/>
          </a:p>
        </p:txBody>
      </p:sp>
      <p:sp>
        <p:nvSpPr>
          <p:cNvPr id="5" name="TextBox 4"/>
          <p:cNvSpPr txBox="1"/>
          <p:nvPr/>
        </p:nvSpPr>
        <p:spPr>
          <a:xfrm>
            <a:off x="5257800" y="5029200"/>
            <a:ext cx="3429000" cy="923330"/>
          </a:xfrm>
          <a:prstGeom prst="rect">
            <a:avLst/>
          </a:prstGeom>
          <a:noFill/>
        </p:spPr>
        <p:txBody>
          <a:bodyPr wrap="square" rtlCol="0">
            <a:spAutoFit/>
          </a:bodyPr>
          <a:lstStyle/>
          <a:p>
            <a:r>
              <a:rPr lang="en-US" dirty="0" smtClean="0"/>
              <a:t>Saturates in 300 Alfvén times,</a:t>
            </a:r>
          </a:p>
          <a:p>
            <a:r>
              <a:rPr lang="en-US" dirty="0" smtClean="0"/>
              <a:t>develops higher-</a:t>
            </a:r>
            <a:r>
              <a:rPr lang="en-US" i="1" dirty="0" smtClean="0"/>
              <a:t>m</a:t>
            </a:r>
            <a:r>
              <a:rPr lang="en-US" dirty="0" smtClean="0"/>
              <a:t> corrugations, then annihilates on tile surface.</a:t>
            </a:r>
            <a:endParaRPr lang="en-US" dirty="0"/>
          </a:p>
        </p:txBody>
      </p:sp>
      <p:sp>
        <p:nvSpPr>
          <p:cNvPr id="8" name="TextBox 7"/>
          <p:cNvSpPr txBox="1"/>
          <p:nvPr/>
        </p:nvSpPr>
        <p:spPr>
          <a:xfrm>
            <a:off x="5257800" y="1676400"/>
            <a:ext cx="756938" cy="246221"/>
          </a:xfrm>
          <a:prstGeom prst="rect">
            <a:avLst/>
          </a:prstGeom>
          <a:noFill/>
        </p:spPr>
        <p:txBody>
          <a:bodyPr wrap="none" rtlCol="0">
            <a:spAutoFit/>
          </a:bodyPr>
          <a:lstStyle/>
          <a:p>
            <a:r>
              <a:rPr lang="en-US" sz="1000" dirty="0" smtClean="0"/>
              <a:t>LZn1_017e</a:t>
            </a:r>
            <a:endParaRPr lang="en-US" sz="1000" dirty="0"/>
          </a:p>
        </p:txBody>
      </p:sp>
      <p:sp>
        <p:nvSpPr>
          <p:cNvPr id="9" name="TextBox 8"/>
          <p:cNvSpPr txBox="1"/>
          <p:nvPr/>
        </p:nvSpPr>
        <p:spPr>
          <a:xfrm rot="20085206">
            <a:off x="5263307" y="2303877"/>
            <a:ext cx="846707" cy="215444"/>
          </a:xfrm>
          <a:prstGeom prst="rect">
            <a:avLst/>
          </a:prstGeom>
          <a:noFill/>
        </p:spPr>
        <p:txBody>
          <a:bodyPr wrap="none" rtlCol="0">
            <a:spAutoFit/>
          </a:bodyPr>
          <a:lstStyle/>
          <a:p>
            <a:r>
              <a:rPr lang="en-US" sz="800" i="1" dirty="0" smtClean="0">
                <a:solidFill>
                  <a:srgbClr val="FF0000"/>
                </a:solidFill>
                <a:sym typeface="Symbol"/>
              </a:rPr>
              <a:t></a:t>
            </a:r>
            <a:r>
              <a:rPr lang="en-US" sz="800" baseline="-25000" dirty="0" smtClean="0">
                <a:solidFill>
                  <a:srgbClr val="FF0000"/>
                </a:solidFill>
              </a:rPr>
              <a:t>A</a:t>
            </a:r>
            <a:r>
              <a:rPr lang="en-US" sz="800" dirty="0" smtClean="0">
                <a:solidFill>
                  <a:srgbClr val="FF0000"/>
                </a:solidFill>
              </a:rPr>
              <a:t> = 1.83 </a:t>
            </a:r>
            <a:r>
              <a:rPr lang="en-US" sz="800" dirty="0" smtClean="0">
                <a:solidFill>
                  <a:srgbClr val="FF0000"/>
                </a:solidFill>
                <a:sym typeface="Symbol"/>
              </a:rPr>
              <a:t> </a:t>
            </a:r>
            <a:r>
              <a:rPr lang="en-US" sz="800" dirty="0" smtClean="0">
                <a:solidFill>
                  <a:srgbClr val="FF0000"/>
                </a:solidFill>
              </a:rPr>
              <a:t>10</a:t>
            </a:r>
            <a:r>
              <a:rPr lang="en-US" sz="800" baseline="30000" dirty="0" smtClean="0">
                <a:solidFill>
                  <a:srgbClr val="FF0000"/>
                </a:solidFill>
              </a:rPr>
              <a:t>-2</a:t>
            </a:r>
            <a:endParaRPr lang="en-US" sz="800" baseline="30000" dirty="0">
              <a:solidFill>
                <a:srgbClr val="FF0000"/>
              </a:solidFill>
            </a:endParaRPr>
          </a:p>
        </p:txBody>
      </p:sp>
      <p:sp>
        <p:nvSpPr>
          <p:cNvPr id="10" name="TextBox 9"/>
          <p:cNvSpPr txBox="1"/>
          <p:nvPr/>
        </p:nvSpPr>
        <p:spPr>
          <a:xfrm rot="19349029">
            <a:off x="5312043" y="2826338"/>
            <a:ext cx="846707" cy="215444"/>
          </a:xfrm>
          <a:prstGeom prst="rect">
            <a:avLst/>
          </a:prstGeom>
          <a:noFill/>
        </p:spPr>
        <p:txBody>
          <a:bodyPr wrap="none" rtlCol="0">
            <a:spAutoFit/>
          </a:bodyPr>
          <a:lstStyle/>
          <a:p>
            <a:r>
              <a:rPr lang="en-US" sz="800" i="1" dirty="0" smtClean="0">
                <a:solidFill>
                  <a:schemeClr val="accent6">
                    <a:lumMod val="75000"/>
                  </a:schemeClr>
                </a:solidFill>
                <a:sym typeface="Symbol"/>
              </a:rPr>
              <a:t></a:t>
            </a:r>
            <a:r>
              <a:rPr lang="en-US" sz="800" baseline="-25000" dirty="0" smtClean="0">
                <a:solidFill>
                  <a:schemeClr val="accent6">
                    <a:lumMod val="75000"/>
                  </a:schemeClr>
                </a:solidFill>
              </a:rPr>
              <a:t>A</a:t>
            </a:r>
            <a:r>
              <a:rPr lang="en-US" sz="800" dirty="0" smtClean="0">
                <a:solidFill>
                  <a:schemeClr val="accent6">
                    <a:lumMod val="75000"/>
                  </a:schemeClr>
                </a:solidFill>
              </a:rPr>
              <a:t> = 3.13 </a:t>
            </a:r>
            <a:r>
              <a:rPr lang="en-US" sz="800" dirty="0" smtClean="0">
                <a:solidFill>
                  <a:schemeClr val="accent6">
                    <a:lumMod val="75000"/>
                  </a:schemeClr>
                </a:solidFill>
                <a:sym typeface="Symbol"/>
              </a:rPr>
              <a:t> </a:t>
            </a:r>
            <a:r>
              <a:rPr lang="en-US" sz="800" dirty="0" smtClean="0">
                <a:solidFill>
                  <a:schemeClr val="accent6">
                    <a:lumMod val="75000"/>
                  </a:schemeClr>
                </a:solidFill>
              </a:rPr>
              <a:t>10</a:t>
            </a:r>
            <a:r>
              <a:rPr lang="en-US" sz="800" baseline="30000" dirty="0" smtClean="0">
                <a:solidFill>
                  <a:schemeClr val="accent6">
                    <a:lumMod val="75000"/>
                  </a:schemeClr>
                </a:solidFill>
              </a:rPr>
              <a:t>-2</a:t>
            </a:r>
            <a:endParaRPr lang="en-US" sz="800" baseline="30000" dirty="0">
              <a:solidFill>
                <a:schemeClr val="accent6">
                  <a:lumMod val="75000"/>
                </a:schemeClr>
              </a:solidFill>
            </a:endParaRPr>
          </a:p>
        </p:txBody>
      </p:sp>
      <p:sp>
        <p:nvSpPr>
          <p:cNvPr id="11" name="TextBox 10"/>
          <p:cNvSpPr txBox="1"/>
          <p:nvPr/>
        </p:nvSpPr>
        <p:spPr>
          <a:xfrm>
            <a:off x="304800" y="4953000"/>
            <a:ext cx="4626459" cy="1754326"/>
          </a:xfrm>
          <a:prstGeom prst="rect">
            <a:avLst/>
          </a:prstGeom>
          <a:noFill/>
        </p:spPr>
        <p:txBody>
          <a:bodyPr wrap="none" rtlCol="0">
            <a:spAutoFit/>
          </a:bodyPr>
          <a:lstStyle/>
          <a:p>
            <a:r>
              <a:rPr lang="en-US" u="sng" dirty="0" smtClean="0"/>
              <a:t>Details</a:t>
            </a:r>
            <a:r>
              <a:rPr lang="en-US" dirty="0" smtClean="0"/>
              <a:t>:</a:t>
            </a:r>
          </a:p>
          <a:p>
            <a:r>
              <a:rPr lang="en-US" i="1" dirty="0" smtClean="0">
                <a:sym typeface="Symbol"/>
              </a:rPr>
              <a:t></a:t>
            </a:r>
            <a:r>
              <a:rPr lang="en-US" i="1" baseline="-25000" dirty="0" smtClean="0">
                <a:sym typeface="Symbol"/>
              </a:rPr>
              <a:t>plas</a:t>
            </a:r>
            <a:r>
              <a:rPr lang="en-US" i="1" dirty="0" smtClean="0">
                <a:sym typeface="Symbol"/>
              </a:rPr>
              <a:t> </a:t>
            </a:r>
            <a:r>
              <a:rPr lang="en-US" dirty="0" smtClean="0">
                <a:sym typeface="Symbol"/>
              </a:rPr>
              <a:t>= 10</a:t>
            </a:r>
            <a:r>
              <a:rPr lang="en-US" baseline="30000" dirty="0" smtClean="0">
                <a:sym typeface="Symbol"/>
              </a:rPr>
              <a:t>-6</a:t>
            </a:r>
            <a:r>
              <a:rPr lang="en-US" dirty="0" smtClean="0">
                <a:sym typeface="Symbol"/>
              </a:rPr>
              <a:t>; </a:t>
            </a:r>
            <a:r>
              <a:rPr lang="en-US" i="1" dirty="0" smtClean="0">
                <a:sym typeface="Symbol"/>
              </a:rPr>
              <a:t></a:t>
            </a:r>
            <a:r>
              <a:rPr lang="en-US" i="1" baseline="-25000" dirty="0" smtClean="0">
                <a:sym typeface="Symbol"/>
              </a:rPr>
              <a:t>vac</a:t>
            </a:r>
            <a:r>
              <a:rPr lang="en-US" i="1" dirty="0" smtClean="0">
                <a:sym typeface="Symbol"/>
              </a:rPr>
              <a:t> </a:t>
            </a:r>
            <a:r>
              <a:rPr lang="en-US" dirty="0" smtClean="0">
                <a:sym typeface="Symbol"/>
              </a:rPr>
              <a:t> 9.5  10</a:t>
            </a:r>
            <a:r>
              <a:rPr lang="en-US" baseline="30000" dirty="0" smtClean="0">
                <a:sym typeface="Symbol"/>
              </a:rPr>
              <a:t>-4</a:t>
            </a:r>
            <a:r>
              <a:rPr lang="en-US" dirty="0" smtClean="0">
                <a:sym typeface="Symbol"/>
              </a:rPr>
              <a:t>; </a:t>
            </a:r>
            <a:r>
              <a:rPr lang="en-US" i="1" dirty="0" smtClean="0">
                <a:sym typeface="Symbol"/>
              </a:rPr>
              <a:t></a:t>
            </a:r>
            <a:r>
              <a:rPr lang="en-US" baseline="-25000" dirty="0" smtClean="0">
                <a:sym typeface="Symbol"/>
              </a:rPr>
              <a:t>wall</a:t>
            </a:r>
            <a:r>
              <a:rPr lang="en-US" dirty="0" smtClean="0">
                <a:sym typeface="Symbol"/>
              </a:rPr>
              <a:t> = 0; </a:t>
            </a:r>
            <a:r>
              <a:rPr lang="en-US" i="1" dirty="0" smtClean="0">
                <a:sym typeface="Symbol"/>
              </a:rPr>
              <a:t></a:t>
            </a:r>
            <a:r>
              <a:rPr lang="en-US" i="1" baseline="-25000" dirty="0" smtClean="0">
                <a:sym typeface="Symbol"/>
              </a:rPr>
              <a:t>tile</a:t>
            </a:r>
            <a:r>
              <a:rPr lang="en-US" i="1" dirty="0" smtClean="0">
                <a:sym typeface="Symbol"/>
              </a:rPr>
              <a:t> </a:t>
            </a:r>
            <a:r>
              <a:rPr lang="en-US" dirty="0" smtClean="0">
                <a:sym typeface="Symbol"/>
              </a:rPr>
              <a:t> 10</a:t>
            </a:r>
            <a:r>
              <a:rPr lang="en-US" baseline="30000" dirty="0" smtClean="0">
                <a:sym typeface="Symbol"/>
              </a:rPr>
              <a:t>-7</a:t>
            </a:r>
            <a:endParaRPr lang="en-US" dirty="0" smtClean="0">
              <a:sym typeface="Symbol"/>
            </a:endParaRPr>
          </a:p>
          <a:p>
            <a:r>
              <a:rPr lang="en-US" i="1" dirty="0" smtClean="0">
                <a:sym typeface="Symbol"/>
              </a:rPr>
              <a:t></a:t>
            </a:r>
            <a:r>
              <a:rPr lang="en-US" dirty="0" smtClean="0">
                <a:sym typeface="Symbol"/>
              </a:rPr>
              <a:t> = 10</a:t>
            </a:r>
            <a:r>
              <a:rPr lang="en-US" baseline="30000" dirty="0" smtClean="0">
                <a:sym typeface="Symbol"/>
              </a:rPr>
              <a:t>-5</a:t>
            </a:r>
            <a:r>
              <a:rPr lang="en-US" dirty="0" smtClean="0">
                <a:sym typeface="Symbol"/>
              </a:rPr>
              <a:t>; </a:t>
            </a:r>
            <a:r>
              <a:rPr lang="en-US" i="1" dirty="0" smtClean="0">
                <a:sym typeface="Symbol"/>
              </a:rPr>
              <a:t></a:t>
            </a:r>
            <a:r>
              <a:rPr lang="en-US" baseline="-25000" dirty="0" smtClean="0">
                <a:sym typeface="Symbol"/>
              </a:rPr>
              <a:t>H_tor</a:t>
            </a:r>
            <a:r>
              <a:rPr lang="en-US" dirty="0" smtClean="0">
                <a:sym typeface="Symbol"/>
              </a:rPr>
              <a:t> = 10</a:t>
            </a:r>
            <a:r>
              <a:rPr lang="en-US" baseline="30000" dirty="0" smtClean="0">
                <a:sym typeface="Symbol"/>
              </a:rPr>
              <a:t>-3</a:t>
            </a:r>
          </a:p>
          <a:p>
            <a:r>
              <a:rPr lang="en-US" i="1" dirty="0" smtClean="0">
                <a:sym typeface="Symbol"/>
              </a:rPr>
              <a:t></a:t>
            </a:r>
            <a:r>
              <a:rPr lang="en-US" baseline="-25000" dirty="0" smtClean="0">
                <a:sym typeface="Symbol"/>
              </a:rPr>
              <a:t></a:t>
            </a:r>
            <a:r>
              <a:rPr lang="en-US" dirty="0" smtClean="0">
                <a:sym typeface="Symbol"/>
              </a:rPr>
              <a:t> = 10</a:t>
            </a:r>
            <a:r>
              <a:rPr lang="en-US" baseline="30000" dirty="0" smtClean="0">
                <a:sym typeface="Symbol"/>
              </a:rPr>
              <a:t>-6</a:t>
            </a:r>
            <a:r>
              <a:rPr lang="en-US" dirty="0" smtClean="0">
                <a:sym typeface="Symbol"/>
              </a:rPr>
              <a:t>; </a:t>
            </a:r>
            <a:r>
              <a:rPr lang="en-US" i="1" dirty="0" smtClean="0">
                <a:sym typeface="Symbol"/>
              </a:rPr>
              <a:t></a:t>
            </a:r>
            <a:r>
              <a:rPr lang="en-US" baseline="-25000" dirty="0" smtClean="0">
                <a:sym typeface="Symbol"/>
              </a:rPr>
              <a:t>||</a:t>
            </a:r>
            <a:r>
              <a:rPr lang="en-US" dirty="0" smtClean="0">
                <a:sym typeface="Symbol"/>
              </a:rPr>
              <a:t> = 5  10</a:t>
            </a:r>
            <a:r>
              <a:rPr lang="en-US" baseline="30000" dirty="0" smtClean="0">
                <a:sym typeface="Symbol"/>
              </a:rPr>
              <a:t>2</a:t>
            </a:r>
            <a:endParaRPr lang="en-US" baseline="30000" dirty="0" smtClean="0"/>
          </a:p>
          <a:p>
            <a:r>
              <a:rPr lang="en-US" dirty="0" smtClean="0"/>
              <a:t>density evolution off</a:t>
            </a:r>
          </a:p>
          <a:p>
            <a:r>
              <a:rPr lang="en-US" dirty="0" smtClean="0"/>
              <a:t>ohmic heating on</a:t>
            </a:r>
          </a:p>
        </p:txBody>
      </p:sp>
      <p:sp>
        <p:nvSpPr>
          <p:cNvPr id="12" name="TextBox 11"/>
          <p:cNvSpPr txBox="1"/>
          <p:nvPr/>
        </p:nvSpPr>
        <p:spPr>
          <a:xfrm>
            <a:off x="1447800" y="1295400"/>
            <a:ext cx="2890535" cy="307777"/>
          </a:xfrm>
          <a:prstGeom prst="rect">
            <a:avLst/>
          </a:prstGeom>
          <a:noFill/>
        </p:spPr>
        <p:txBody>
          <a:bodyPr wrap="none" rtlCol="0">
            <a:spAutoFit/>
          </a:bodyPr>
          <a:lstStyle/>
          <a:p>
            <a:r>
              <a:rPr lang="en-US" sz="1400" dirty="0" smtClean="0">
                <a:latin typeface="Helvetica" pitchFamily="34" charset="0"/>
              </a:rPr>
              <a:t>Approx. plasma boundary vs. time</a:t>
            </a:r>
            <a:endParaRPr lang="en-US" sz="1400" dirty="0">
              <a:latin typeface="Helvetica" pitchFamily="34" charset="0"/>
            </a:endParaRPr>
          </a:p>
        </p:txBody>
      </p:sp>
      <p:sp>
        <p:nvSpPr>
          <p:cNvPr id="13" name="TextBox 12"/>
          <p:cNvSpPr txBox="1"/>
          <p:nvPr/>
        </p:nvSpPr>
        <p:spPr>
          <a:xfrm>
            <a:off x="3733800" y="1752600"/>
            <a:ext cx="630301" cy="230832"/>
          </a:xfrm>
          <a:prstGeom prst="rect">
            <a:avLst/>
          </a:prstGeom>
          <a:noFill/>
        </p:spPr>
        <p:txBody>
          <a:bodyPr wrap="none" rtlCol="0">
            <a:spAutoFit/>
          </a:bodyPr>
          <a:lstStyle/>
          <a:p>
            <a:r>
              <a:rPr lang="en-US" sz="900" dirty="0" smtClean="0"/>
              <a:t>Ideal wall</a:t>
            </a:r>
            <a:endParaRPr lang="en-US" sz="900" dirty="0"/>
          </a:p>
        </p:txBody>
      </p:sp>
      <p:sp>
        <p:nvSpPr>
          <p:cNvPr id="14" name="TextBox 13"/>
          <p:cNvSpPr txBox="1"/>
          <p:nvPr/>
        </p:nvSpPr>
        <p:spPr>
          <a:xfrm>
            <a:off x="1752600" y="2133600"/>
            <a:ext cx="554960" cy="369332"/>
          </a:xfrm>
          <a:prstGeom prst="rect">
            <a:avLst/>
          </a:prstGeom>
          <a:noFill/>
        </p:spPr>
        <p:txBody>
          <a:bodyPr wrap="none" rtlCol="0">
            <a:spAutoFit/>
          </a:bodyPr>
          <a:lstStyle/>
          <a:p>
            <a:pPr algn="ctr"/>
            <a:r>
              <a:rPr lang="en-US" sz="900" dirty="0" smtClean="0">
                <a:solidFill>
                  <a:schemeClr val="bg1">
                    <a:lumMod val="50000"/>
                  </a:schemeClr>
                </a:solidFill>
              </a:rPr>
              <a:t>Tile</a:t>
            </a:r>
          </a:p>
          <a:p>
            <a:pPr algn="ctr"/>
            <a:r>
              <a:rPr lang="en-US" sz="900" dirty="0" smtClean="0">
                <a:solidFill>
                  <a:schemeClr val="bg1">
                    <a:lumMod val="50000"/>
                  </a:schemeClr>
                </a:solidFill>
              </a:rPr>
              <a:t>annulus</a:t>
            </a:r>
            <a:endParaRPr lang="en-US" sz="900" dirty="0">
              <a:solidFill>
                <a:schemeClr val="bg1">
                  <a:lumMod val="50000"/>
                </a:schemeClr>
              </a:solidFill>
            </a:endParaRPr>
          </a:p>
        </p:txBody>
      </p:sp>
      <p:sp>
        <p:nvSpPr>
          <p:cNvPr id="15" name="Slide Number Placeholder 14"/>
          <p:cNvSpPr>
            <a:spLocks noGrp="1"/>
          </p:cNvSpPr>
          <p:nvPr>
            <p:ph type="sldNum" sz="quarter" idx="12"/>
          </p:nvPr>
        </p:nvSpPr>
        <p:spPr/>
        <p:txBody>
          <a:bodyPr/>
          <a:lstStyle/>
          <a:p>
            <a:fld id="{5D950958-49EB-49BF-86EA-FEA9DEA7CAD4}"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Snapshots of WTK</a:t>
            </a:r>
            <a:endParaRPr lang="en-US" dirty="0"/>
          </a:p>
        </p:txBody>
      </p:sp>
      <p:graphicFrame>
        <p:nvGraphicFramePr>
          <p:cNvPr id="5" name="Content Placeholder 4"/>
          <p:cNvGraphicFramePr>
            <a:graphicFrameLocks noGrp="1"/>
          </p:cNvGraphicFramePr>
          <p:nvPr>
            <p:ph idx="1"/>
          </p:nvPr>
        </p:nvGraphicFramePr>
        <p:xfrm>
          <a:off x="152400" y="762001"/>
          <a:ext cx="8763000" cy="5648523"/>
        </p:xfrm>
        <a:graphic>
          <a:graphicData uri="http://schemas.openxmlformats.org/drawingml/2006/table">
            <a:tbl>
              <a:tblPr firstRow="1" firstCol="1">
                <a:tableStyleId>{5C22544A-7EE6-4342-B048-85BDC9FD1C3A}</a:tableStyleId>
              </a:tblPr>
              <a:tblGrid>
                <a:gridCol w="1066800"/>
                <a:gridCol w="1676400"/>
                <a:gridCol w="1638300"/>
                <a:gridCol w="1460500"/>
                <a:gridCol w="1460500"/>
                <a:gridCol w="1460500"/>
              </a:tblGrid>
              <a:tr h="630357">
                <a:tc>
                  <a:txBody>
                    <a:bodyPr/>
                    <a:lstStyle/>
                    <a:p>
                      <a:endParaRPr lang="en-US" dirty="0"/>
                    </a:p>
                  </a:txBody>
                  <a:tcPr/>
                </a:tc>
                <a:tc>
                  <a:txBody>
                    <a:bodyPr/>
                    <a:lstStyle/>
                    <a:p>
                      <a:r>
                        <a:rPr lang="en-US" dirty="0" smtClean="0"/>
                        <a:t>Resistivity</a:t>
                      </a:r>
                      <a:endParaRPr lang="en-US" dirty="0"/>
                    </a:p>
                  </a:txBody>
                  <a:tcPr/>
                </a:tc>
                <a:tc>
                  <a:txBody>
                    <a:bodyPr/>
                    <a:lstStyle/>
                    <a:p>
                      <a:r>
                        <a:rPr lang="en-US" dirty="0" smtClean="0"/>
                        <a:t>Net </a:t>
                      </a:r>
                      <a:r>
                        <a:rPr lang="en-US" i="1" dirty="0" smtClean="0"/>
                        <a:t>J</a:t>
                      </a:r>
                      <a:r>
                        <a:rPr lang="en-US" baseline="-25000" dirty="0" smtClean="0">
                          <a:sym typeface="Symbol"/>
                        </a:rPr>
                        <a:t></a:t>
                      </a:r>
                      <a:endParaRPr lang="en-US" baseline="-25000" dirty="0"/>
                    </a:p>
                  </a:txBody>
                  <a:tcPr/>
                </a:tc>
                <a:tc>
                  <a:txBody>
                    <a:bodyPr/>
                    <a:lstStyle/>
                    <a:p>
                      <a:r>
                        <a:rPr lang="en-US" dirty="0" smtClean="0"/>
                        <a:t>Perturbed </a:t>
                      </a:r>
                      <a:r>
                        <a:rPr lang="en-US" i="1" dirty="0" smtClean="0"/>
                        <a:t>J</a:t>
                      </a:r>
                      <a:r>
                        <a:rPr lang="en-US" baseline="-25000" dirty="0" smtClean="0">
                          <a:sym typeface="Symbol"/>
                        </a:rPr>
                        <a:t></a:t>
                      </a:r>
                      <a:endParaRPr lang="en-US" baseline="-25000" dirty="0"/>
                    </a:p>
                  </a:txBody>
                  <a:tcPr/>
                </a:tc>
                <a:tc>
                  <a:txBody>
                    <a:bodyPr/>
                    <a:lstStyle/>
                    <a:p>
                      <a:r>
                        <a:rPr lang="en-US" dirty="0" smtClean="0"/>
                        <a:t>Wetted region</a:t>
                      </a:r>
                      <a:endParaRPr lang="en-US" dirty="0"/>
                    </a:p>
                  </a:txBody>
                  <a:tcPr/>
                </a:tc>
                <a:tc>
                  <a:txBody>
                    <a:bodyPr/>
                    <a:lstStyle/>
                    <a:p>
                      <a:r>
                        <a:rPr lang="en-US" dirty="0" smtClean="0"/>
                        <a:t>Net </a:t>
                      </a:r>
                      <a:r>
                        <a:rPr lang="en-US" i="1" dirty="0" smtClean="0"/>
                        <a:t>J</a:t>
                      </a:r>
                      <a:r>
                        <a:rPr lang="en-US" baseline="-25000" dirty="0" smtClean="0">
                          <a:sym typeface="Symbol"/>
                        </a:rPr>
                        <a:t> </a:t>
                      </a:r>
                      <a:r>
                        <a:rPr lang="en-US" baseline="0" dirty="0" smtClean="0">
                          <a:sym typeface="Symbol"/>
                        </a:rPr>
                        <a:t>on tiles</a:t>
                      </a:r>
                      <a:endParaRPr lang="en-US" baseline="0" dirty="0"/>
                    </a:p>
                  </a:txBody>
                  <a:tcPr/>
                </a:tc>
              </a:tr>
              <a:tr h="1669481">
                <a:tc>
                  <a:txBody>
                    <a:bodyPr/>
                    <a:lstStyle/>
                    <a:p>
                      <a:r>
                        <a:rPr lang="en-US" i="1" dirty="0" smtClean="0"/>
                        <a:t>t</a:t>
                      </a:r>
                      <a:r>
                        <a:rPr lang="en-US" dirty="0" smtClean="0"/>
                        <a:t> = 1204</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1669481">
                <a:tc>
                  <a:txBody>
                    <a:bodyPr/>
                    <a:lstStyle/>
                    <a:p>
                      <a:r>
                        <a:rPr lang="en-US" i="1" dirty="0" smtClean="0"/>
                        <a:t>t</a:t>
                      </a:r>
                      <a:r>
                        <a:rPr lang="en-US" dirty="0" smtClean="0"/>
                        <a:t> =</a:t>
                      </a:r>
                      <a:r>
                        <a:rPr lang="en-US" baseline="0" dirty="0" smtClean="0"/>
                        <a:t> 1300</a:t>
                      </a:r>
                      <a:endParaRPr lang="en-US" baseline="-25000"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1669481">
                <a:tc>
                  <a:txBody>
                    <a:bodyPr/>
                    <a:lstStyle/>
                    <a:p>
                      <a:r>
                        <a:rPr lang="en-US" i="1" dirty="0" smtClean="0"/>
                        <a:t>t</a:t>
                      </a:r>
                      <a:r>
                        <a:rPr lang="en-US" dirty="0" smtClean="0"/>
                        <a:t> = 1400</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5D950958-49EB-49BF-86EA-FEA9DEA7CAD4}" type="slidenum">
              <a:rPr lang="en-US" smtClean="0"/>
              <a:pPr/>
              <a:t>13</a:t>
            </a:fld>
            <a:endParaRPr lang="en-US" dirty="0"/>
          </a:p>
        </p:txBody>
      </p:sp>
      <p:pic>
        <p:nvPicPr>
          <p:cNvPr id="90114" name="Picture 2"/>
          <p:cNvPicPr>
            <a:picLocks noChangeAspect="1" noChangeArrowheads="1"/>
          </p:cNvPicPr>
          <p:nvPr/>
        </p:nvPicPr>
        <p:blipFill>
          <a:blip r:embed="rId2" cstate="print"/>
          <a:srcRect/>
          <a:stretch>
            <a:fillRect/>
          </a:stretch>
        </p:blipFill>
        <p:spPr bwMode="auto">
          <a:xfrm>
            <a:off x="1295400" y="1447800"/>
            <a:ext cx="1524000" cy="1524000"/>
          </a:xfrm>
          <a:prstGeom prst="rect">
            <a:avLst/>
          </a:prstGeom>
          <a:noFill/>
          <a:ln w="9525">
            <a:noFill/>
            <a:miter lim="800000"/>
            <a:headEnd/>
            <a:tailEnd/>
          </a:ln>
          <a:effectLst/>
        </p:spPr>
      </p:pic>
      <p:pic>
        <p:nvPicPr>
          <p:cNvPr id="90115" name="Picture 3"/>
          <p:cNvPicPr>
            <a:picLocks noChangeAspect="1" noChangeArrowheads="1"/>
          </p:cNvPicPr>
          <p:nvPr/>
        </p:nvPicPr>
        <p:blipFill>
          <a:blip r:embed="rId3" cstate="print"/>
          <a:srcRect/>
          <a:stretch>
            <a:fillRect/>
          </a:stretch>
        </p:blipFill>
        <p:spPr bwMode="auto">
          <a:xfrm>
            <a:off x="1295400" y="3124200"/>
            <a:ext cx="1524000" cy="1524000"/>
          </a:xfrm>
          <a:prstGeom prst="rect">
            <a:avLst/>
          </a:prstGeom>
          <a:noFill/>
          <a:ln w="9525">
            <a:noFill/>
            <a:miter lim="800000"/>
            <a:headEnd/>
            <a:tailEnd/>
          </a:ln>
          <a:effectLst/>
        </p:spPr>
      </p:pic>
      <p:pic>
        <p:nvPicPr>
          <p:cNvPr id="90116" name="Picture 4"/>
          <p:cNvPicPr>
            <a:picLocks noChangeAspect="1" noChangeArrowheads="1"/>
          </p:cNvPicPr>
          <p:nvPr/>
        </p:nvPicPr>
        <p:blipFill>
          <a:blip r:embed="rId4" cstate="print"/>
          <a:srcRect/>
          <a:stretch>
            <a:fillRect/>
          </a:stretch>
        </p:blipFill>
        <p:spPr bwMode="auto">
          <a:xfrm>
            <a:off x="1295400" y="4800600"/>
            <a:ext cx="1516063" cy="1516063"/>
          </a:xfrm>
          <a:prstGeom prst="rect">
            <a:avLst/>
          </a:prstGeom>
          <a:noFill/>
          <a:ln w="9525">
            <a:noFill/>
            <a:miter lim="800000"/>
            <a:headEnd/>
            <a:tailEnd/>
          </a:ln>
          <a:effectLst/>
        </p:spPr>
      </p:pic>
      <p:pic>
        <p:nvPicPr>
          <p:cNvPr id="90117" name="Picture 5"/>
          <p:cNvPicPr>
            <a:picLocks noChangeAspect="1" noChangeArrowheads="1"/>
          </p:cNvPicPr>
          <p:nvPr/>
        </p:nvPicPr>
        <p:blipFill>
          <a:blip r:embed="rId5" cstate="print"/>
          <a:srcRect/>
          <a:stretch>
            <a:fillRect/>
          </a:stretch>
        </p:blipFill>
        <p:spPr bwMode="auto">
          <a:xfrm>
            <a:off x="2971800" y="1447800"/>
            <a:ext cx="1516063" cy="1516063"/>
          </a:xfrm>
          <a:prstGeom prst="rect">
            <a:avLst/>
          </a:prstGeom>
          <a:noFill/>
          <a:ln w="9525">
            <a:noFill/>
            <a:miter lim="800000"/>
            <a:headEnd/>
            <a:tailEnd/>
          </a:ln>
          <a:effectLst/>
        </p:spPr>
      </p:pic>
      <p:pic>
        <p:nvPicPr>
          <p:cNvPr id="90118" name="Picture 6"/>
          <p:cNvPicPr>
            <a:picLocks noChangeAspect="1" noChangeArrowheads="1"/>
          </p:cNvPicPr>
          <p:nvPr/>
        </p:nvPicPr>
        <p:blipFill>
          <a:blip r:embed="rId6" cstate="print"/>
          <a:srcRect/>
          <a:stretch>
            <a:fillRect/>
          </a:stretch>
        </p:blipFill>
        <p:spPr bwMode="auto">
          <a:xfrm>
            <a:off x="2971800" y="3124200"/>
            <a:ext cx="1516063" cy="1516063"/>
          </a:xfrm>
          <a:prstGeom prst="rect">
            <a:avLst/>
          </a:prstGeom>
          <a:noFill/>
          <a:ln w="9525">
            <a:noFill/>
            <a:miter lim="800000"/>
            <a:headEnd/>
            <a:tailEnd/>
          </a:ln>
          <a:effectLst/>
        </p:spPr>
      </p:pic>
      <p:pic>
        <p:nvPicPr>
          <p:cNvPr id="90119" name="Picture 7"/>
          <p:cNvPicPr>
            <a:picLocks noChangeAspect="1" noChangeArrowheads="1"/>
          </p:cNvPicPr>
          <p:nvPr/>
        </p:nvPicPr>
        <p:blipFill>
          <a:blip r:embed="rId7" cstate="print"/>
          <a:srcRect/>
          <a:stretch>
            <a:fillRect/>
          </a:stretch>
        </p:blipFill>
        <p:spPr bwMode="auto">
          <a:xfrm>
            <a:off x="2971800" y="4800600"/>
            <a:ext cx="1516063" cy="1516063"/>
          </a:xfrm>
          <a:prstGeom prst="rect">
            <a:avLst/>
          </a:prstGeom>
          <a:noFill/>
          <a:ln w="9525">
            <a:noFill/>
            <a:miter lim="800000"/>
            <a:headEnd/>
            <a:tailEnd/>
          </a:ln>
          <a:effectLst/>
        </p:spPr>
      </p:pic>
      <p:pic>
        <p:nvPicPr>
          <p:cNvPr id="90120" name="Picture 8"/>
          <p:cNvPicPr>
            <a:picLocks noChangeAspect="1" noChangeArrowheads="1"/>
          </p:cNvPicPr>
          <p:nvPr/>
        </p:nvPicPr>
        <p:blipFill>
          <a:blip r:embed="rId8" cstate="print"/>
          <a:srcRect/>
          <a:stretch>
            <a:fillRect/>
          </a:stretch>
        </p:blipFill>
        <p:spPr bwMode="auto">
          <a:xfrm>
            <a:off x="4572000" y="1447800"/>
            <a:ext cx="1516063" cy="1516063"/>
          </a:xfrm>
          <a:prstGeom prst="rect">
            <a:avLst/>
          </a:prstGeom>
          <a:noFill/>
          <a:ln w="9525">
            <a:noFill/>
            <a:miter lim="800000"/>
            <a:headEnd/>
            <a:tailEnd/>
          </a:ln>
          <a:effectLst/>
        </p:spPr>
      </p:pic>
      <p:pic>
        <p:nvPicPr>
          <p:cNvPr id="90121" name="Picture 9"/>
          <p:cNvPicPr>
            <a:picLocks noChangeAspect="1" noChangeArrowheads="1"/>
          </p:cNvPicPr>
          <p:nvPr/>
        </p:nvPicPr>
        <p:blipFill>
          <a:blip r:embed="rId9" cstate="print"/>
          <a:srcRect/>
          <a:stretch>
            <a:fillRect/>
          </a:stretch>
        </p:blipFill>
        <p:spPr bwMode="auto">
          <a:xfrm>
            <a:off x="4572000" y="3124200"/>
            <a:ext cx="1516063" cy="1516063"/>
          </a:xfrm>
          <a:prstGeom prst="rect">
            <a:avLst/>
          </a:prstGeom>
          <a:noFill/>
          <a:ln w="9525">
            <a:noFill/>
            <a:miter lim="800000"/>
            <a:headEnd/>
            <a:tailEnd/>
          </a:ln>
          <a:effectLst/>
        </p:spPr>
      </p:pic>
      <p:pic>
        <p:nvPicPr>
          <p:cNvPr id="90122" name="Picture 10"/>
          <p:cNvPicPr>
            <a:picLocks noChangeAspect="1" noChangeArrowheads="1"/>
          </p:cNvPicPr>
          <p:nvPr/>
        </p:nvPicPr>
        <p:blipFill>
          <a:blip r:embed="rId10" cstate="print"/>
          <a:srcRect/>
          <a:stretch>
            <a:fillRect/>
          </a:stretch>
        </p:blipFill>
        <p:spPr bwMode="auto">
          <a:xfrm>
            <a:off x="4572000" y="4800600"/>
            <a:ext cx="1516063" cy="1516063"/>
          </a:xfrm>
          <a:prstGeom prst="rect">
            <a:avLst/>
          </a:prstGeom>
          <a:noFill/>
          <a:ln w="9525">
            <a:noFill/>
            <a:miter lim="800000"/>
            <a:headEnd/>
            <a:tailEnd/>
          </a:ln>
          <a:effectLst/>
        </p:spPr>
      </p:pic>
      <p:pic>
        <p:nvPicPr>
          <p:cNvPr id="90123" name="Picture 11"/>
          <p:cNvPicPr>
            <a:picLocks noChangeAspect="1" noChangeArrowheads="1"/>
          </p:cNvPicPr>
          <p:nvPr/>
        </p:nvPicPr>
        <p:blipFill>
          <a:blip r:embed="rId11" cstate="print"/>
          <a:srcRect/>
          <a:stretch>
            <a:fillRect/>
          </a:stretch>
        </p:blipFill>
        <p:spPr bwMode="auto">
          <a:xfrm>
            <a:off x="6172200" y="1752600"/>
            <a:ext cx="1298448" cy="980629"/>
          </a:xfrm>
          <a:prstGeom prst="rect">
            <a:avLst/>
          </a:prstGeom>
          <a:noFill/>
          <a:ln w="9525">
            <a:noFill/>
            <a:miter lim="800000"/>
            <a:headEnd/>
            <a:tailEnd/>
          </a:ln>
          <a:effectLst/>
        </p:spPr>
      </p:pic>
      <p:pic>
        <p:nvPicPr>
          <p:cNvPr id="90124" name="Picture 12"/>
          <p:cNvPicPr>
            <a:picLocks noChangeAspect="1" noChangeArrowheads="1"/>
          </p:cNvPicPr>
          <p:nvPr/>
        </p:nvPicPr>
        <p:blipFill>
          <a:blip r:embed="rId12" cstate="print"/>
          <a:srcRect/>
          <a:stretch>
            <a:fillRect/>
          </a:stretch>
        </p:blipFill>
        <p:spPr bwMode="auto">
          <a:xfrm>
            <a:off x="6172200" y="3429000"/>
            <a:ext cx="1298448" cy="980629"/>
          </a:xfrm>
          <a:prstGeom prst="rect">
            <a:avLst/>
          </a:prstGeom>
          <a:noFill/>
          <a:ln w="9525">
            <a:noFill/>
            <a:miter lim="800000"/>
            <a:headEnd/>
            <a:tailEnd/>
          </a:ln>
          <a:effectLst/>
        </p:spPr>
      </p:pic>
      <p:pic>
        <p:nvPicPr>
          <p:cNvPr id="90125" name="Picture 13"/>
          <p:cNvPicPr>
            <a:picLocks noChangeAspect="1" noChangeArrowheads="1"/>
          </p:cNvPicPr>
          <p:nvPr/>
        </p:nvPicPr>
        <p:blipFill>
          <a:blip r:embed="rId13" cstate="print"/>
          <a:srcRect/>
          <a:stretch>
            <a:fillRect/>
          </a:stretch>
        </p:blipFill>
        <p:spPr bwMode="auto">
          <a:xfrm>
            <a:off x="6172200" y="5105400"/>
            <a:ext cx="1298448" cy="980629"/>
          </a:xfrm>
          <a:prstGeom prst="rect">
            <a:avLst/>
          </a:prstGeom>
          <a:noFill/>
          <a:ln w="9525">
            <a:noFill/>
            <a:miter lim="800000"/>
            <a:headEnd/>
            <a:tailEnd/>
          </a:ln>
          <a:effectLst/>
        </p:spPr>
      </p:pic>
      <p:pic>
        <p:nvPicPr>
          <p:cNvPr id="90126" name="Picture 14"/>
          <p:cNvPicPr>
            <a:picLocks noChangeAspect="1" noChangeArrowheads="1"/>
          </p:cNvPicPr>
          <p:nvPr/>
        </p:nvPicPr>
        <p:blipFill>
          <a:blip r:embed="rId14" cstate="print"/>
          <a:srcRect/>
          <a:stretch>
            <a:fillRect/>
          </a:stretch>
        </p:blipFill>
        <p:spPr bwMode="auto">
          <a:xfrm>
            <a:off x="7543800" y="1752600"/>
            <a:ext cx="1298448" cy="980629"/>
          </a:xfrm>
          <a:prstGeom prst="rect">
            <a:avLst/>
          </a:prstGeom>
          <a:noFill/>
          <a:ln w="9525">
            <a:noFill/>
            <a:miter lim="800000"/>
            <a:headEnd/>
            <a:tailEnd/>
          </a:ln>
          <a:effectLst/>
        </p:spPr>
      </p:pic>
      <p:pic>
        <p:nvPicPr>
          <p:cNvPr id="90127" name="Picture 15"/>
          <p:cNvPicPr>
            <a:picLocks noChangeAspect="1" noChangeArrowheads="1"/>
          </p:cNvPicPr>
          <p:nvPr/>
        </p:nvPicPr>
        <p:blipFill>
          <a:blip r:embed="rId15" cstate="print"/>
          <a:srcRect/>
          <a:stretch>
            <a:fillRect/>
          </a:stretch>
        </p:blipFill>
        <p:spPr bwMode="auto">
          <a:xfrm>
            <a:off x="7543800" y="3429000"/>
            <a:ext cx="1298448" cy="980629"/>
          </a:xfrm>
          <a:prstGeom prst="rect">
            <a:avLst/>
          </a:prstGeom>
          <a:noFill/>
          <a:ln w="9525">
            <a:noFill/>
            <a:miter lim="800000"/>
            <a:headEnd/>
            <a:tailEnd/>
          </a:ln>
          <a:effectLst/>
        </p:spPr>
      </p:pic>
      <p:pic>
        <p:nvPicPr>
          <p:cNvPr id="90128" name="Picture 16"/>
          <p:cNvPicPr>
            <a:picLocks noChangeAspect="1" noChangeArrowheads="1"/>
          </p:cNvPicPr>
          <p:nvPr/>
        </p:nvPicPr>
        <p:blipFill>
          <a:blip r:embed="rId16" cstate="print"/>
          <a:srcRect/>
          <a:stretch>
            <a:fillRect/>
          </a:stretch>
        </p:blipFill>
        <p:spPr bwMode="auto">
          <a:xfrm>
            <a:off x="7543800" y="5105400"/>
            <a:ext cx="1298448" cy="980629"/>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Summary of verification results</a:t>
            </a:r>
            <a:endParaRPr lang="en-US" dirty="0"/>
          </a:p>
        </p:txBody>
      </p:sp>
      <p:sp>
        <p:nvSpPr>
          <p:cNvPr id="3" name="Content Placeholder 2"/>
          <p:cNvSpPr>
            <a:spLocks noGrp="1"/>
          </p:cNvSpPr>
          <p:nvPr>
            <p:ph idx="1"/>
          </p:nvPr>
        </p:nvSpPr>
        <p:spPr>
          <a:xfrm>
            <a:off x="457200" y="914400"/>
            <a:ext cx="8229600" cy="5029200"/>
          </a:xfrm>
        </p:spPr>
        <p:txBody>
          <a:bodyPr>
            <a:noAutofit/>
          </a:bodyPr>
          <a:lstStyle/>
          <a:p>
            <a:r>
              <a:rPr lang="en-US" sz="2000" dirty="0" smtClean="0">
                <a:latin typeface="+mj-lt"/>
              </a:rPr>
              <a:t>T</a:t>
            </a:r>
            <a:r>
              <a:rPr lang="en-US" sz="2000" dirty="0" smtClean="0">
                <a:latin typeface="+mj-lt"/>
              </a:rPr>
              <a:t>he </a:t>
            </a:r>
            <a:r>
              <a:rPr lang="en-US" sz="2000" dirty="0" smtClean="0">
                <a:latin typeface="+mj-lt"/>
              </a:rPr>
              <a:t>M3D code can represent a reasonable facsimile of the ideal straight-cylinder equilibrium with surface current.</a:t>
            </a:r>
          </a:p>
          <a:p>
            <a:endParaRPr lang="en-US" sz="2000" dirty="0" smtClean="0">
              <a:latin typeface="+mj-lt"/>
            </a:endParaRPr>
          </a:p>
          <a:p>
            <a:r>
              <a:rPr lang="en-US" sz="2000" dirty="0" smtClean="0">
                <a:latin typeface="+mj-lt"/>
              </a:rPr>
              <a:t>M3D </a:t>
            </a:r>
            <a:r>
              <a:rPr lang="en-US" sz="2000" dirty="0" smtClean="0">
                <a:latin typeface="+mj-lt"/>
              </a:rPr>
              <a:t>sees more complex behavior than the idealized saturated kink solution, namely unstable modes with </a:t>
            </a:r>
            <a:r>
              <a:rPr lang="en-US" sz="2000" i="1" dirty="0" smtClean="0">
                <a:latin typeface="+mj-lt"/>
              </a:rPr>
              <a:t>n</a:t>
            </a:r>
            <a:r>
              <a:rPr lang="en-US" sz="2000" dirty="0" smtClean="0">
                <a:latin typeface="+mj-lt"/>
              </a:rPr>
              <a:t>&gt;1 and the formation of a vacuum bubble. </a:t>
            </a:r>
          </a:p>
          <a:p>
            <a:endParaRPr lang="en-US" sz="2000" dirty="0" smtClean="0">
              <a:latin typeface="+mj-lt"/>
            </a:endParaRPr>
          </a:p>
          <a:p>
            <a:r>
              <a:rPr lang="en-US" sz="2000" dirty="0" smtClean="0">
                <a:latin typeface="+mj-lt"/>
              </a:rPr>
              <a:t>The interaction of the plasma surface currents with the ideal wall in the free boundary kink case </a:t>
            </a:r>
            <a:r>
              <a:rPr lang="en-US" sz="2000" dirty="0" smtClean="0">
                <a:latin typeface="+mj-lt"/>
              </a:rPr>
              <a:t>is in </a:t>
            </a:r>
            <a:r>
              <a:rPr lang="en-US" sz="2000" dirty="0" smtClean="0">
                <a:latin typeface="+mj-lt"/>
              </a:rPr>
              <a:t>line with the DSC result.</a:t>
            </a:r>
          </a:p>
          <a:p>
            <a:endParaRPr lang="en-US" sz="2000" dirty="0" smtClean="0">
              <a:latin typeface="+mj-lt"/>
            </a:endParaRPr>
          </a:p>
          <a:p>
            <a:r>
              <a:rPr lang="en-US" sz="2000" dirty="0" smtClean="0">
                <a:latin typeface="+mj-lt"/>
              </a:rPr>
              <a:t>In the wall-touching kink case, tile currents interact with the plasma surface (“Hiro”) current to slow plasma motion, as in the DSC result.  As in DSC, the plasma retains finite velocity normal to the tile surface, and can penetrate it on a time scale longer than that of the ideal kink.</a:t>
            </a:r>
            <a:endParaRPr lang="en-US" sz="2000" dirty="0">
              <a:latin typeface="+mj-lt"/>
            </a:endParaRPr>
          </a:p>
        </p:txBody>
      </p:sp>
      <p:sp>
        <p:nvSpPr>
          <p:cNvPr id="5" name="Slide Number Placeholder 4"/>
          <p:cNvSpPr>
            <a:spLocks noGrp="1"/>
          </p:cNvSpPr>
          <p:nvPr>
            <p:ph type="sldNum" sz="quarter" idx="12"/>
          </p:nvPr>
        </p:nvSpPr>
        <p:spPr/>
        <p:txBody>
          <a:bodyPr/>
          <a:lstStyle/>
          <a:p>
            <a:fld id="{5D950958-49EB-49BF-86EA-FEA9DEA7CAD4}"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457200" y="1143000"/>
            <a:ext cx="8229600" cy="5181600"/>
          </a:xfrm>
        </p:spPr>
        <p:txBody>
          <a:bodyPr>
            <a:normAutofit/>
          </a:bodyPr>
          <a:lstStyle/>
          <a:p>
            <a:r>
              <a:rPr lang="en-US" dirty="0" smtClean="0"/>
              <a:t>Verification of M3D with </a:t>
            </a:r>
            <a:r>
              <a:rPr lang="en-US" dirty="0" smtClean="0"/>
              <a:t>the </a:t>
            </a:r>
            <a:r>
              <a:rPr lang="en-US" dirty="0" smtClean="0"/>
              <a:t>DSC </a:t>
            </a:r>
            <a:r>
              <a:rPr lang="en-US" dirty="0" smtClean="0"/>
              <a:t>test problem</a:t>
            </a:r>
          </a:p>
          <a:p>
            <a:pPr lvl="1"/>
            <a:r>
              <a:rPr lang="en-US" dirty="0" smtClean="0"/>
              <a:t>Equilibrium &amp; </a:t>
            </a:r>
            <a:r>
              <a:rPr lang="en-US" dirty="0" smtClean="0"/>
              <a:t>stability</a:t>
            </a:r>
          </a:p>
          <a:p>
            <a:pPr lvl="1"/>
            <a:r>
              <a:rPr lang="en-US" dirty="0" smtClean="0"/>
              <a:t>Nonlinear saturation of free boundary kink</a:t>
            </a:r>
          </a:p>
          <a:p>
            <a:pPr lvl="1"/>
            <a:r>
              <a:rPr lang="en-US" dirty="0" smtClean="0"/>
              <a:t>Nonlinear saturation of wall-touching kink</a:t>
            </a:r>
          </a:p>
          <a:p>
            <a:r>
              <a:rPr lang="en-US" dirty="0" smtClean="0">
                <a:solidFill>
                  <a:srgbClr val="FF0000"/>
                </a:solidFill>
              </a:rPr>
              <a:t>NSTX </a:t>
            </a:r>
            <a:r>
              <a:rPr lang="en-US" dirty="0" smtClean="0">
                <a:solidFill>
                  <a:srgbClr val="FF0000"/>
                </a:solidFill>
              </a:rPr>
              <a:t>VDE </a:t>
            </a:r>
            <a:r>
              <a:rPr lang="en-US" dirty="0" smtClean="0">
                <a:solidFill>
                  <a:srgbClr val="FF0000"/>
                </a:solidFill>
              </a:rPr>
              <a:t>study</a:t>
            </a:r>
            <a:endParaRPr lang="en-US" dirty="0" smtClean="0">
              <a:solidFill>
                <a:srgbClr val="FF0000"/>
              </a:solidFill>
            </a:endParaRPr>
          </a:p>
          <a:p>
            <a:pPr lvl="1"/>
            <a:r>
              <a:rPr lang="en-US" dirty="0" smtClean="0"/>
              <a:t>Experimental observations</a:t>
            </a:r>
          </a:p>
          <a:p>
            <a:pPr lvl="1"/>
            <a:r>
              <a:rPr lang="en-US" dirty="0" smtClean="0"/>
              <a:t>M3D </a:t>
            </a:r>
            <a:r>
              <a:rPr lang="en-US" dirty="0" smtClean="0"/>
              <a:t>results</a:t>
            </a:r>
          </a:p>
          <a:p>
            <a:pPr lvl="1"/>
            <a:r>
              <a:rPr lang="en-US" dirty="0" smtClean="0"/>
              <a:t>IVB results</a:t>
            </a:r>
            <a:endParaRPr lang="en-US" dirty="0" smtClean="0"/>
          </a:p>
          <a:p>
            <a:r>
              <a:rPr lang="en-US" dirty="0" smtClean="0"/>
              <a:t>Conclusions</a:t>
            </a:r>
            <a:endParaRPr lang="en-US" dirty="0"/>
          </a:p>
        </p:txBody>
      </p:sp>
      <p:sp>
        <p:nvSpPr>
          <p:cNvPr id="4" name="Slide Number Placeholder 3"/>
          <p:cNvSpPr>
            <a:spLocks noGrp="1"/>
          </p:cNvSpPr>
          <p:nvPr>
            <p:ph type="sldNum" sz="quarter" idx="12"/>
          </p:nvPr>
        </p:nvSpPr>
        <p:spPr/>
        <p:txBody>
          <a:bodyPr/>
          <a:lstStyle/>
          <a:p>
            <a:fld id="{5D950958-49EB-49BF-86EA-FEA9DEA7CAD4}"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600" cy="1828800"/>
          </a:xfrm>
        </p:spPr>
        <p:txBody>
          <a:bodyPr>
            <a:normAutofit/>
          </a:bodyPr>
          <a:lstStyle/>
          <a:p>
            <a:r>
              <a:rPr lang="en-US" dirty="0" smtClean="0"/>
              <a:t>NSTX XP833 (2010):</a:t>
            </a:r>
            <a:br>
              <a:rPr lang="en-US" dirty="0" smtClean="0"/>
            </a:br>
            <a:r>
              <a:rPr lang="en-US" sz="3100" dirty="0" smtClean="0"/>
              <a:t>Halo current dependencies on </a:t>
            </a:r>
            <a:r>
              <a:rPr lang="en-US" sz="3100" i="1" dirty="0" smtClean="0"/>
              <a:t>I</a:t>
            </a:r>
            <a:r>
              <a:rPr lang="en-US" sz="3100" baseline="-25000" dirty="0" smtClean="0"/>
              <a:t>p</a:t>
            </a:r>
            <a:r>
              <a:rPr lang="en-US" sz="3100" dirty="0" smtClean="0"/>
              <a:t>/</a:t>
            </a:r>
            <a:r>
              <a:rPr lang="en-US" sz="3100" i="1" dirty="0" smtClean="0"/>
              <a:t>q</a:t>
            </a:r>
            <a:r>
              <a:rPr lang="en-US" sz="3100" baseline="-25000" dirty="0" smtClean="0"/>
              <a:t>95</a:t>
            </a:r>
            <a:r>
              <a:rPr lang="en-US" sz="3100" dirty="0" smtClean="0"/>
              <a:t>, vertical velocity, and halo resistance</a:t>
            </a:r>
            <a:endParaRPr lang="en-US" sz="3100" dirty="0"/>
          </a:p>
        </p:txBody>
      </p:sp>
      <p:sp>
        <p:nvSpPr>
          <p:cNvPr id="27" name="TextBox 26"/>
          <p:cNvSpPr txBox="1"/>
          <p:nvPr/>
        </p:nvSpPr>
        <p:spPr>
          <a:xfrm>
            <a:off x="7162800" y="6096000"/>
            <a:ext cx="1132426" cy="338554"/>
          </a:xfrm>
          <a:prstGeom prst="rect">
            <a:avLst/>
          </a:prstGeom>
          <a:noFill/>
        </p:spPr>
        <p:txBody>
          <a:bodyPr wrap="none" rtlCol="0">
            <a:spAutoFit/>
          </a:bodyPr>
          <a:lstStyle/>
          <a:p>
            <a:r>
              <a:rPr lang="en-US" sz="1600" dirty="0" smtClean="0"/>
              <a:t>S. Gerhardt</a:t>
            </a:r>
            <a:endParaRPr lang="en-US" sz="1600" dirty="0"/>
          </a:p>
        </p:txBody>
      </p:sp>
      <p:pic>
        <p:nvPicPr>
          <p:cNvPr id="33" name="Picture 32" descr="SHOTSUMMARY_132859.jpg"/>
          <p:cNvPicPr>
            <a:picLocks noChangeAspect="1"/>
          </p:cNvPicPr>
          <p:nvPr/>
        </p:nvPicPr>
        <p:blipFill>
          <a:blip r:embed="rId2" cstate="print"/>
          <a:stretch>
            <a:fillRect/>
          </a:stretch>
        </p:blipFill>
        <p:spPr>
          <a:xfrm>
            <a:off x="228600" y="3124200"/>
            <a:ext cx="4120751" cy="2441448"/>
          </a:xfrm>
          <a:prstGeom prst="rect">
            <a:avLst/>
          </a:prstGeom>
        </p:spPr>
      </p:pic>
      <p:pic>
        <p:nvPicPr>
          <p:cNvPr id="35" name="Picture 34" descr="SHOTSUMMARY_132859.jpg"/>
          <p:cNvPicPr>
            <a:picLocks noChangeAspect="1"/>
          </p:cNvPicPr>
          <p:nvPr/>
        </p:nvPicPr>
        <p:blipFill>
          <a:blip r:embed="rId3" cstate="print"/>
          <a:stretch>
            <a:fillRect/>
          </a:stretch>
        </p:blipFill>
        <p:spPr>
          <a:xfrm>
            <a:off x="4572000" y="3124200"/>
            <a:ext cx="4115606" cy="2438400"/>
          </a:xfrm>
          <a:prstGeom prst="rect">
            <a:avLst/>
          </a:prstGeom>
        </p:spPr>
      </p:pic>
      <p:sp>
        <p:nvSpPr>
          <p:cNvPr id="37" name="TextBox 36"/>
          <p:cNvSpPr txBox="1"/>
          <p:nvPr/>
        </p:nvSpPr>
        <p:spPr>
          <a:xfrm>
            <a:off x="381000" y="2286000"/>
            <a:ext cx="3733800" cy="646331"/>
          </a:xfrm>
          <a:prstGeom prst="rect">
            <a:avLst/>
          </a:prstGeom>
          <a:noFill/>
        </p:spPr>
        <p:txBody>
          <a:bodyPr wrap="square" rtlCol="0">
            <a:spAutoFit/>
          </a:bodyPr>
          <a:lstStyle/>
          <a:p>
            <a:r>
              <a:rPr lang="en-US" dirty="0" smtClean="0">
                <a:latin typeface="Cambria" pitchFamily="18" charset="0"/>
              </a:rPr>
              <a:t>Reference shot without forced disruption drive, based on 129416:</a:t>
            </a:r>
            <a:endParaRPr lang="en-US" dirty="0">
              <a:latin typeface="Cambria" pitchFamily="18" charset="0"/>
            </a:endParaRPr>
          </a:p>
        </p:txBody>
      </p:sp>
      <p:sp>
        <p:nvSpPr>
          <p:cNvPr id="38" name="TextBox 37"/>
          <p:cNvSpPr txBox="1"/>
          <p:nvPr/>
        </p:nvSpPr>
        <p:spPr>
          <a:xfrm>
            <a:off x="4800600" y="2209800"/>
            <a:ext cx="3810000" cy="923330"/>
          </a:xfrm>
          <a:prstGeom prst="rect">
            <a:avLst/>
          </a:prstGeom>
          <a:noFill/>
        </p:spPr>
        <p:txBody>
          <a:bodyPr wrap="square" rtlCol="0">
            <a:spAutoFit/>
          </a:bodyPr>
          <a:lstStyle/>
          <a:p>
            <a:r>
              <a:rPr lang="en-US" dirty="0" smtClean="0">
                <a:latin typeface="Cambria" pitchFamily="18" charset="0"/>
              </a:rPr>
              <a:t>Shot 132859, with deliberately misadjusted vertical field control, terminates in VDE:</a:t>
            </a:r>
            <a:endParaRPr lang="en-US" dirty="0">
              <a:latin typeface="Cambria" pitchFamily="18" charset="0"/>
            </a:endParaRPr>
          </a:p>
        </p:txBody>
      </p:sp>
      <p:cxnSp>
        <p:nvCxnSpPr>
          <p:cNvPr id="11" name="Straight Connector 10"/>
          <p:cNvCxnSpPr/>
          <p:nvPr/>
        </p:nvCxnSpPr>
        <p:spPr>
          <a:xfrm>
            <a:off x="6096000" y="5410200"/>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5D950958-49EB-49BF-86EA-FEA9DEA7CAD4}" type="slidenum">
              <a:rPr lang="en-US" smtClean="0"/>
              <a:pPr/>
              <a:t>16</a:t>
            </a:fld>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dirty="0" smtClean="0"/>
              <a:t>Layout of NSTX halo current diagnostics</a:t>
            </a:r>
            <a:endParaRPr lang="en-US" dirty="0"/>
          </a:p>
        </p:txBody>
      </p:sp>
      <p:pic>
        <p:nvPicPr>
          <p:cNvPr id="3" name="Picture 2" descr="NSTX_halo_diag_layout.png"/>
          <p:cNvPicPr>
            <a:picLocks noChangeAspect="1"/>
          </p:cNvPicPr>
          <p:nvPr/>
        </p:nvPicPr>
        <p:blipFill>
          <a:blip r:embed="rId2" cstate="print"/>
          <a:stretch>
            <a:fillRect/>
          </a:stretch>
        </p:blipFill>
        <p:spPr>
          <a:xfrm>
            <a:off x="152400" y="1219200"/>
            <a:ext cx="8515048" cy="3492572"/>
          </a:xfrm>
          <a:prstGeom prst="rect">
            <a:avLst/>
          </a:prstGeom>
        </p:spPr>
      </p:pic>
      <p:sp>
        <p:nvSpPr>
          <p:cNvPr id="4" name="TextBox 3"/>
          <p:cNvSpPr txBox="1"/>
          <p:nvPr/>
        </p:nvSpPr>
        <p:spPr>
          <a:xfrm>
            <a:off x="457200" y="6172200"/>
            <a:ext cx="8207503" cy="338554"/>
          </a:xfrm>
          <a:prstGeom prst="rect">
            <a:avLst/>
          </a:prstGeom>
          <a:noFill/>
        </p:spPr>
        <p:txBody>
          <a:bodyPr wrap="none" rtlCol="0">
            <a:spAutoFit/>
          </a:bodyPr>
          <a:lstStyle/>
          <a:p>
            <a:r>
              <a:rPr lang="en-US" sz="1600" dirty="0" smtClean="0"/>
              <a:t>Figure reproduced from S.P. Gerhardt, J. Menard, S. Sabbagh and F. Scotti, </a:t>
            </a:r>
            <a:r>
              <a:rPr lang="en-US" sz="1600" i="1" dirty="0" smtClean="0"/>
              <a:t>Nucl. Fusion </a:t>
            </a:r>
            <a:r>
              <a:rPr lang="en-US" sz="1600" b="1" dirty="0" smtClean="0"/>
              <a:t>52</a:t>
            </a:r>
            <a:r>
              <a:rPr lang="en-US" sz="1600" dirty="0" smtClean="0"/>
              <a:t> (2012).</a:t>
            </a:r>
            <a:endParaRPr lang="en-US" sz="1600" dirty="0"/>
          </a:p>
        </p:txBody>
      </p:sp>
      <p:sp>
        <p:nvSpPr>
          <p:cNvPr id="5" name="TextBox 4"/>
          <p:cNvSpPr txBox="1"/>
          <p:nvPr/>
        </p:nvSpPr>
        <p:spPr>
          <a:xfrm>
            <a:off x="381000" y="4800600"/>
            <a:ext cx="8382000" cy="1015663"/>
          </a:xfrm>
          <a:prstGeom prst="rect">
            <a:avLst/>
          </a:prstGeom>
          <a:noFill/>
        </p:spPr>
        <p:txBody>
          <a:bodyPr wrap="square" rtlCol="0">
            <a:spAutoFit/>
          </a:bodyPr>
          <a:lstStyle/>
          <a:p>
            <a:r>
              <a:rPr lang="en-US" sz="2000" dirty="0" smtClean="0">
                <a:latin typeface="Cambria" pitchFamily="18" charset="0"/>
              </a:rPr>
              <a:t>Halo current is inferred from transient TF measurements under several divertor tiles and plates at about six toroidal locations.  Transient vessel forces are not measured.</a:t>
            </a:r>
            <a:endParaRPr lang="en-US" sz="2000" dirty="0">
              <a:latin typeface="Cambria" pitchFamily="18" charset="0"/>
            </a:endParaRPr>
          </a:p>
        </p:txBody>
      </p:sp>
      <p:sp>
        <p:nvSpPr>
          <p:cNvPr id="6" name="Slide Number Placeholder 5"/>
          <p:cNvSpPr>
            <a:spLocks noGrp="1"/>
          </p:cNvSpPr>
          <p:nvPr>
            <p:ph type="sldNum" sz="quarter" idx="12"/>
          </p:nvPr>
        </p:nvSpPr>
        <p:spPr/>
        <p:txBody>
          <a:bodyPr/>
          <a:lstStyle/>
          <a:p>
            <a:fld id="{5D950958-49EB-49BF-86EA-FEA9DEA7CAD4}" type="slidenum">
              <a:rPr lang="en-US" smtClean="0"/>
              <a:pPr/>
              <a:t>17</a:t>
            </a:fld>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0"/>
            <a:ext cx="9144000" cy="1219200"/>
          </a:xfrm>
        </p:spPr>
        <p:txBody>
          <a:bodyPr>
            <a:normAutofit fontScale="90000"/>
          </a:bodyPr>
          <a:lstStyle/>
          <a:p>
            <a:r>
              <a:rPr lang="en-US" dirty="0" smtClean="0"/>
              <a:t>Strongly Non-Axisymmetric Halo Currents Detected in the NSTX Lower Divertor </a:t>
            </a:r>
          </a:p>
        </p:txBody>
      </p:sp>
      <p:sp>
        <p:nvSpPr>
          <p:cNvPr id="25603" name="Content Placeholder 4"/>
          <p:cNvSpPr>
            <a:spLocks noGrp="1"/>
          </p:cNvSpPr>
          <p:nvPr>
            <p:ph idx="1"/>
          </p:nvPr>
        </p:nvSpPr>
        <p:spPr>
          <a:xfrm>
            <a:off x="457200" y="4191000"/>
            <a:ext cx="8465128" cy="914400"/>
          </a:xfrm>
        </p:spPr>
        <p:txBody>
          <a:bodyPr>
            <a:normAutofit/>
          </a:bodyPr>
          <a:lstStyle/>
          <a:p>
            <a:r>
              <a:rPr lang="en-US" sz="2000" dirty="0" smtClean="0"/>
              <a:t>Infer strong toroidal asymmetry, often with significant rotation, at locations where currents enter the divertor floor.</a:t>
            </a:r>
          </a:p>
        </p:txBody>
      </p:sp>
      <p:pic>
        <p:nvPicPr>
          <p:cNvPr id="25604" name="Picture 8" descr="Screen shot 2012-09-24 at 4.51.45 AM.png"/>
          <p:cNvPicPr>
            <a:picLocks noChangeAspect="1"/>
          </p:cNvPicPr>
          <p:nvPr/>
        </p:nvPicPr>
        <p:blipFill>
          <a:blip r:embed="rId2" cstate="print"/>
          <a:srcRect l="12410" b="3732"/>
          <a:stretch>
            <a:fillRect/>
          </a:stretch>
        </p:blipFill>
        <p:spPr bwMode="auto">
          <a:xfrm>
            <a:off x="1143000" y="1295400"/>
            <a:ext cx="7273636" cy="2420471"/>
          </a:xfrm>
          <a:prstGeom prst="rect">
            <a:avLst/>
          </a:prstGeom>
          <a:noFill/>
          <a:ln w="9525">
            <a:noFill/>
            <a:miter lim="800000"/>
            <a:headEnd/>
            <a:tailEnd/>
          </a:ln>
        </p:spPr>
      </p:pic>
      <p:sp>
        <p:nvSpPr>
          <p:cNvPr id="25605" name="TextBox 9"/>
          <p:cNvSpPr txBox="1">
            <a:spLocks noChangeArrowheads="1"/>
          </p:cNvSpPr>
          <p:nvPr/>
        </p:nvSpPr>
        <p:spPr bwMode="auto">
          <a:xfrm>
            <a:off x="1752600" y="3733800"/>
            <a:ext cx="5213519" cy="298275"/>
          </a:xfrm>
          <a:prstGeom prst="rect">
            <a:avLst/>
          </a:prstGeom>
          <a:solidFill>
            <a:schemeClr val="bg1"/>
          </a:solidFill>
          <a:ln w="9525">
            <a:noFill/>
            <a:miter lim="800000"/>
            <a:headEnd/>
            <a:tailEnd/>
          </a:ln>
        </p:spPr>
        <p:txBody>
          <a:bodyPr wrap="none" lIns="82030" tIns="41015" rIns="82030" bIns="41015">
            <a:spAutoFit/>
          </a:bodyPr>
          <a:lstStyle/>
          <a:p>
            <a:r>
              <a:rPr lang="en-US" sz="1400" dirty="0">
                <a:solidFill>
                  <a:srgbClr val="000000"/>
                </a:solidFill>
              </a:rPr>
              <a:t>0.408                         0.410                         0.412                       0.414            </a:t>
            </a:r>
          </a:p>
        </p:txBody>
      </p:sp>
      <p:sp>
        <p:nvSpPr>
          <p:cNvPr id="25606" name="TextBox 10"/>
          <p:cNvSpPr txBox="1">
            <a:spLocks noChangeArrowheads="1"/>
          </p:cNvSpPr>
          <p:nvPr/>
        </p:nvSpPr>
        <p:spPr bwMode="auto">
          <a:xfrm rot="-5400000">
            <a:off x="-460357" y="2356498"/>
            <a:ext cx="2068042" cy="298275"/>
          </a:xfrm>
          <a:prstGeom prst="rect">
            <a:avLst/>
          </a:prstGeom>
          <a:noFill/>
          <a:ln w="9525">
            <a:noFill/>
            <a:miter lim="800000"/>
            <a:headEnd/>
            <a:tailEnd/>
          </a:ln>
        </p:spPr>
        <p:txBody>
          <a:bodyPr wrap="none" lIns="82030" tIns="41015" rIns="82030" bIns="41015">
            <a:spAutoFit/>
          </a:bodyPr>
          <a:lstStyle/>
          <a:p>
            <a:r>
              <a:rPr lang="en-US" sz="1400" dirty="0">
                <a:solidFill>
                  <a:srgbClr val="000000"/>
                </a:solidFill>
              </a:rPr>
              <a:t>Toroidal Angle </a:t>
            </a:r>
            <a:r>
              <a:rPr lang="en-US" sz="1400" dirty="0">
                <a:solidFill>
                  <a:srgbClr val="000000"/>
                </a:solidFill>
                <a:latin typeface="Symbol" pitchFamily="18" charset="2"/>
              </a:rPr>
              <a:t>f</a:t>
            </a:r>
            <a:r>
              <a:rPr lang="en-US" sz="1400" dirty="0">
                <a:solidFill>
                  <a:srgbClr val="000000"/>
                </a:solidFill>
              </a:rPr>
              <a:t> [degrees]</a:t>
            </a:r>
          </a:p>
        </p:txBody>
      </p:sp>
      <p:sp>
        <p:nvSpPr>
          <p:cNvPr id="25607" name="TextBox 11"/>
          <p:cNvSpPr txBox="1">
            <a:spLocks noChangeArrowheads="1"/>
          </p:cNvSpPr>
          <p:nvPr/>
        </p:nvSpPr>
        <p:spPr bwMode="auto">
          <a:xfrm>
            <a:off x="685800" y="1600200"/>
            <a:ext cx="439840" cy="2483488"/>
          </a:xfrm>
          <a:prstGeom prst="rect">
            <a:avLst/>
          </a:prstGeom>
          <a:noFill/>
          <a:ln w="9525">
            <a:noFill/>
            <a:miter lim="800000"/>
            <a:headEnd/>
            <a:tailEnd/>
          </a:ln>
        </p:spPr>
        <p:txBody>
          <a:bodyPr wrap="none" lIns="82030" tIns="41015" rIns="82030" bIns="41015">
            <a:spAutoFit/>
          </a:bodyPr>
          <a:lstStyle/>
          <a:p>
            <a:pPr algn="r"/>
            <a:r>
              <a:rPr lang="en-US" sz="1400" dirty="0">
                <a:solidFill>
                  <a:srgbClr val="000000"/>
                </a:solidFill>
              </a:rPr>
              <a:t>300</a:t>
            </a:r>
          </a:p>
          <a:p>
            <a:pPr algn="r"/>
            <a:endParaRPr lang="en-US" sz="1400" dirty="0">
              <a:solidFill>
                <a:srgbClr val="000000"/>
              </a:solidFill>
            </a:endParaRPr>
          </a:p>
          <a:p>
            <a:pPr algn="r"/>
            <a:endParaRPr lang="en-US" i="0" dirty="0">
              <a:solidFill>
                <a:srgbClr val="000000"/>
              </a:solidFill>
            </a:endParaRPr>
          </a:p>
          <a:p>
            <a:pPr algn="r"/>
            <a:r>
              <a:rPr lang="en-US" sz="1400" dirty="0">
                <a:solidFill>
                  <a:srgbClr val="000000"/>
                </a:solidFill>
              </a:rPr>
              <a:t>200</a:t>
            </a:r>
          </a:p>
          <a:p>
            <a:pPr algn="r"/>
            <a:endParaRPr lang="en-US" sz="1400" dirty="0">
              <a:solidFill>
                <a:srgbClr val="000000"/>
              </a:solidFill>
            </a:endParaRPr>
          </a:p>
          <a:p>
            <a:pPr algn="r"/>
            <a:endParaRPr lang="en-US" i="0" dirty="0">
              <a:solidFill>
                <a:srgbClr val="000000"/>
              </a:solidFill>
            </a:endParaRPr>
          </a:p>
          <a:p>
            <a:pPr algn="r"/>
            <a:r>
              <a:rPr lang="en-US" sz="1400" dirty="0">
                <a:solidFill>
                  <a:srgbClr val="000000"/>
                </a:solidFill>
              </a:rPr>
              <a:t>100</a:t>
            </a:r>
          </a:p>
          <a:p>
            <a:pPr algn="r"/>
            <a:endParaRPr lang="en-US" i="0" dirty="0">
              <a:solidFill>
                <a:srgbClr val="000000"/>
              </a:solidFill>
            </a:endParaRPr>
          </a:p>
          <a:p>
            <a:pPr algn="r"/>
            <a:endParaRPr lang="en-US" sz="1400" dirty="0">
              <a:solidFill>
                <a:srgbClr val="000000"/>
              </a:solidFill>
            </a:endParaRPr>
          </a:p>
          <a:p>
            <a:pPr algn="r"/>
            <a:r>
              <a:rPr lang="en-US" sz="1400" dirty="0">
                <a:solidFill>
                  <a:srgbClr val="000000"/>
                </a:solidFill>
              </a:rPr>
              <a:t>0</a:t>
            </a:r>
          </a:p>
        </p:txBody>
      </p:sp>
      <p:sp>
        <p:nvSpPr>
          <p:cNvPr id="25608" name="TextBox 12"/>
          <p:cNvSpPr txBox="1">
            <a:spLocks noChangeArrowheads="1"/>
          </p:cNvSpPr>
          <p:nvPr/>
        </p:nvSpPr>
        <p:spPr bwMode="auto">
          <a:xfrm>
            <a:off x="4114800" y="3886200"/>
            <a:ext cx="747553" cy="298275"/>
          </a:xfrm>
          <a:prstGeom prst="rect">
            <a:avLst/>
          </a:prstGeom>
          <a:noFill/>
          <a:ln w="9525">
            <a:noFill/>
            <a:miter lim="800000"/>
            <a:headEnd/>
            <a:tailEnd/>
          </a:ln>
        </p:spPr>
        <p:txBody>
          <a:bodyPr wrap="none" lIns="82030" tIns="41015" rIns="82030" bIns="41015">
            <a:spAutoFit/>
          </a:bodyPr>
          <a:lstStyle/>
          <a:p>
            <a:r>
              <a:rPr lang="en-US" sz="1400" dirty="0">
                <a:solidFill>
                  <a:srgbClr val="000000"/>
                </a:solidFill>
              </a:rPr>
              <a:t>Time [s]</a:t>
            </a:r>
          </a:p>
        </p:txBody>
      </p:sp>
      <p:sp>
        <p:nvSpPr>
          <p:cNvPr id="25613" name="TextBox 18"/>
          <p:cNvSpPr txBox="1">
            <a:spLocks noChangeArrowheads="1"/>
          </p:cNvSpPr>
          <p:nvPr/>
        </p:nvSpPr>
        <p:spPr bwMode="auto">
          <a:xfrm>
            <a:off x="1295400" y="1447800"/>
            <a:ext cx="762000" cy="913828"/>
          </a:xfrm>
          <a:prstGeom prst="rect">
            <a:avLst/>
          </a:prstGeom>
          <a:solidFill>
            <a:schemeClr val="bg1"/>
          </a:solidFill>
          <a:ln w="9525">
            <a:noFill/>
            <a:miter lim="800000"/>
            <a:headEnd/>
            <a:tailEnd/>
          </a:ln>
        </p:spPr>
        <p:txBody>
          <a:bodyPr lIns="82030" tIns="41015" rIns="82030" bIns="41015">
            <a:spAutoFit/>
          </a:bodyPr>
          <a:lstStyle/>
          <a:p>
            <a:pPr algn="ctr"/>
            <a:r>
              <a:rPr lang="en-US" b="0" i="0" dirty="0">
                <a:solidFill>
                  <a:schemeClr val="tx1"/>
                </a:solidFill>
              </a:rPr>
              <a:t>141687</a:t>
            </a:r>
          </a:p>
          <a:p>
            <a:pPr algn="ctr"/>
            <a:r>
              <a:rPr lang="en-US" b="0" i="0" dirty="0">
                <a:solidFill>
                  <a:schemeClr val="tx1"/>
                </a:solidFill>
              </a:rPr>
              <a:t>Row 3</a:t>
            </a:r>
          </a:p>
        </p:txBody>
      </p:sp>
      <p:sp>
        <p:nvSpPr>
          <p:cNvPr id="15" name="TextBox 8"/>
          <p:cNvSpPr txBox="1">
            <a:spLocks noChangeArrowheads="1"/>
          </p:cNvSpPr>
          <p:nvPr/>
        </p:nvSpPr>
        <p:spPr bwMode="auto">
          <a:xfrm>
            <a:off x="609600" y="5105400"/>
            <a:ext cx="7946254" cy="1098494"/>
          </a:xfrm>
          <a:prstGeom prst="rect">
            <a:avLst/>
          </a:prstGeom>
          <a:solidFill>
            <a:schemeClr val="bg1">
              <a:lumMod val="95000"/>
            </a:schemeClr>
          </a:solidFill>
          <a:ln w="25400">
            <a:solidFill>
              <a:schemeClr val="accent2"/>
            </a:solidFill>
            <a:miter lim="800000"/>
            <a:headEnd/>
            <a:tailEnd/>
          </a:ln>
        </p:spPr>
        <p:txBody>
          <a:bodyPr wrap="none" lIns="82030" tIns="41015" rIns="82030" bIns="41015">
            <a:spAutoFit/>
          </a:bodyPr>
          <a:lstStyle/>
          <a:p>
            <a:pPr algn="ctr">
              <a:defRPr/>
            </a:pPr>
            <a:r>
              <a:rPr lang="en-US" sz="2200" u="sng" dirty="0">
                <a:solidFill>
                  <a:srgbClr val="000000"/>
                </a:solidFill>
                <a:ea typeface="Arial" charset="0"/>
                <a:cs typeface="Arial" charset="0"/>
              </a:rPr>
              <a:t>Key Observations</a:t>
            </a:r>
          </a:p>
          <a:p>
            <a:pPr algn="ctr">
              <a:defRPr/>
            </a:pPr>
            <a:r>
              <a:rPr lang="en-US" sz="2200" dirty="0">
                <a:ea typeface="Arial" charset="0"/>
                <a:cs typeface="Arial" charset="0"/>
              </a:rPr>
              <a:t>Dominant structure is typically a toroidally-rotating lobe.</a:t>
            </a:r>
          </a:p>
          <a:p>
            <a:pPr algn="ctr">
              <a:defRPr/>
            </a:pPr>
            <a:r>
              <a:rPr lang="en-US" sz="2200" dirty="0">
                <a:ea typeface="Arial" charset="0"/>
                <a:cs typeface="Arial" charset="0"/>
              </a:rPr>
              <a:t>Rotation is typically in the counter-direction, except for short bursts.</a:t>
            </a:r>
          </a:p>
        </p:txBody>
      </p:sp>
      <p:sp>
        <p:nvSpPr>
          <p:cNvPr id="16" name="TextBox 15"/>
          <p:cNvSpPr txBox="1"/>
          <p:nvPr/>
        </p:nvSpPr>
        <p:spPr>
          <a:xfrm>
            <a:off x="7010400" y="6324600"/>
            <a:ext cx="1132426" cy="338554"/>
          </a:xfrm>
          <a:prstGeom prst="rect">
            <a:avLst/>
          </a:prstGeom>
          <a:noFill/>
        </p:spPr>
        <p:txBody>
          <a:bodyPr wrap="none" rtlCol="0">
            <a:spAutoFit/>
          </a:bodyPr>
          <a:lstStyle/>
          <a:p>
            <a:r>
              <a:rPr lang="en-US" sz="1600" dirty="0" smtClean="0"/>
              <a:t>S. Gerhardt</a:t>
            </a:r>
            <a:endParaRPr lang="en-US" sz="1600" dirty="0"/>
          </a:p>
        </p:txBody>
      </p:sp>
      <p:sp>
        <p:nvSpPr>
          <p:cNvPr id="12" name="Slide Number Placeholder 11"/>
          <p:cNvSpPr>
            <a:spLocks noGrp="1"/>
          </p:cNvSpPr>
          <p:nvPr>
            <p:ph type="sldNum" sz="quarter" idx="12"/>
          </p:nvPr>
        </p:nvSpPr>
        <p:spPr/>
        <p:txBody>
          <a:bodyPr/>
          <a:lstStyle/>
          <a:p>
            <a:fld id="{5D950958-49EB-49BF-86EA-FEA9DEA7CAD4}"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6200" y="0"/>
            <a:ext cx="8991600" cy="914400"/>
          </a:xfrm>
        </p:spPr>
        <p:txBody>
          <a:bodyPr>
            <a:normAutofit fontScale="90000"/>
          </a:bodyPr>
          <a:lstStyle/>
          <a:p>
            <a:pPr eaLnBrk="1" hangingPunct="1"/>
            <a:r>
              <a:rPr lang="en-US" dirty="0" smtClean="0"/>
              <a:t>Meshing the NSTX Vessel for Simulation</a:t>
            </a:r>
          </a:p>
        </p:txBody>
      </p:sp>
      <p:pic>
        <p:nvPicPr>
          <p:cNvPr id="4099" name="Picture 3" descr="NSTX vessel model.gif"/>
          <p:cNvPicPr>
            <a:picLocks noChangeAspect="1"/>
          </p:cNvPicPr>
          <p:nvPr/>
        </p:nvPicPr>
        <p:blipFill>
          <a:blip r:embed="rId2" cstate="print"/>
          <a:srcRect/>
          <a:stretch>
            <a:fillRect/>
          </a:stretch>
        </p:blipFill>
        <p:spPr bwMode="auto">
          <a:xfrm>
            <a:off x="381000" y="914400"/>
            <a:ext cx="3048000" cy="5541963"/>
          </a:xfrm>
          <a:prstGeom prst="rect">
            <a:avLst/>
          </a:prstGeom>
          <a:noFill/>
          <a:ln w="9525">
            <a:noFill/>
            <a:miter lim="800000"/>
            <a:headEnd/>
            <a:tailEnd/>
          </a:ln>
        </p:spPr>
      </p:pic>
      <p:sp>
        <p:nvSpPr>
          <p:cNvPr id="4100" name="TextBox 4"/>
          <p:cNvSpPr txBox="1">
            <a:spLocks noChangeArrowheads="1"/>
          </p:cNvSpPr>
          <p:nvPr/>
        </p:nvSpPr>
        <p:spPr bwMode="auto">
          <a:xfrm>
            <a:off x="2209800" y="6477000"/>
            <a:ext cx="492125" cy="261938"/>
          </a:xfrm>
          <a:prstGeom prst="rect">
            <a:avLst/>
          </a:prstGeom>
          <a:noFill/>
          <a:ln w="9525">
            <a:noFill/>
            <a:miter lim="800000"/>
            <a:headEnd/>
            <a:tailEnd/>
          </a:ln>
        </p:spPr>
        <p:txBody>
          <a:bodyPr wrap="none">
            <a:spAutoFit/>
          </a:bodyPr>
          <a:lstStyle/>
          <a:p>
            <a:r>
              <a:rPr lang="en-US" sz="1100" dirty="0">
                <a:latin typeface="Calibri" pitchFamily="34" charset="0"/>
              </a:rPr>
              <a:t>R (m)</a:t>
            </a:r>
          </a:p>
        </p:txBody>
      </p:sp>
      <p:pic>
        <p:nvPicPr>
          <p:cNvPr id="4110" name="Picture 6" descr="NSTX M3D mesh.gif"/>
          <p:cNvPicPr>
            <a:picLocks noChangeAspect="1"/>
          </p:cNvPicPr>
          <p:nvPr/>
        </p:nvPicPr>
        <p:blipFill>
          <a:blip r:embed="rId3" cstate="print"/>
          <a:stretch>
            <a:fillRect/>
          </a:stretch>
        </p:blipFill>
        <p:spPr bwMode="auto">
          <a:xfrm>
            <a:off x="4114800" y="914400"/>
            <a:ext cx="3276600" cy="5670052"/>
          </a:xfrm>
          <a:prstGeom prst="rect">
            <a:avLst/>
          </a:prstGeom>
          <a:noFill/>
          <a:ln w="9525">
            <a:noFill/>
            <a:miter lim="800000"/>
            <a:headEnd/>
            <a:tailEnd/>
          </a:ln>
        </p:spPr>
      </p:pic>
      <p:sp>
        <p:nvSpPr>
          <p:cNvPr id="8" name="TextBox 7"/>
          <p:cNvSpPr txBox="1"/>
          <p:nvPr/>
        </p:nvSpPr>
        <p:spPr>
          <a:xfrm>
            <a:off x="6248400" y="4953000"/>
            <a:ext cx="2753703" cy="1323439"/>
          </a:xfrm>
          <a:prstGeom prst="rect">
            <a:avLst/>
          </a:prstGeom>
          <a:solidFill>
            <a:schemeClr val="bg1">
              <a:lumMod val="95000"/>
              <a:alpha val="85000"/>
            </a:schemeClr>
          </a:solidFill>
        </p:spPr>
        <p:txBody>
          <a:bodyPr wrap="none">
            <a:spAutoFit/>
          </a:bodyPr>
          <a:lstStyle/>
          <a:p>
            <a:pPr fontAlgn="auto">
              <a:spcBef>
                <a:spcPts val="0"/>
              </a:spcBef>
              <a:spcAft>
                <a:spcPts val="0"/>
              </a:spcAft>
              <a:defRPr/>
            </a:pPr>
            <a:r>
              <a:rPr lang="en-US" sz="1600" u="sng" dirty="0">
                <a:solidFill>
                  <a:srgbClr val="FF0000"/>
                </a:solidFill>
                <a:latin typeface="+mn-lt"/>
                <a:cs typeface="+mn-cs"/>
              </a:rPr>
              <a:t>Each poloidal section </a:t>
            </a:r>
            <a:r>
              <a:rPr lang="en-US" sz="1600" u="sng" dirty="0" smtClean="0">
                <a:solidFill>
                  <a:srgbClr val="FF0000"/>
                </a:solidFill>
                <a:latin typeface="+mn-lt"/>
                <a:cs typeface="+mn-cs"/>
              </a:rPr>
              <a:t>has up to</a:t>
            </a:r>
            <a:endParaRPr lang="en-US" sz="1600" u="sng" dirty="0">
              <a:solidFill>
                <a:srgbClr val="FF0000"/>
              </a:solidFill>
              <a:latin typeface="+mn-lt"/>
              <a:cs typeface="+mn-cs"/>
            </a:endParaRPr>
          </a:p>
          <a:p>
            <a:pPr fontAlgn="auto">
              <a:spcBef>
                <a:spcPts val="0"/>
              </a:spcBef>
              <a:spcAft>
                <a:spcPts val="0"/>
              </a:spcAft>
              <a:defRPr/>
            </a:pPr>
            <a:r>
              <a:rPr lang="en-US" sz="1600" dirty="0" smtClean="0">
                <a:solidFill>
                  <a:srgbClr val="FF0000"/>
                </a:solidFill>
                <a:latin typeface="+mn-lt"/>
                <a:cs typeface="+mn-cs"/>
              </a:rPr>
              <a:t>115 </a:t>
            </a:r>
            <a:r>
              <a:rPr lang="en-US" sz="1600" dirty="0">
                <a:solidFill>
                  <a:srgbClr val="FF0000"/>
                </a:solidFill>
                <a:latin typeface="+mn-lt"/>
                <a:cs typeface="+mn-cs"/>
              </a:rPr>
              <a:t>radial zones</a:t>
            </a:r>
          </a:p>
          <a:p>
            <a:pPr fontAlgn="auto">
              <a:spcBef>
                <a:spcPts val="0"/>
              </a:spcBef>
              <a:spcAft>
                <a:spcPts val="0"/>
              </a:spcAft>
              <a:defRPr/>
            </a:pPr>
            <a:r>
              <a:rPr lang="en-US" sz="1600" dirty="0" smtClean="0">
                <a:solidFill>
                  <a:srgbClr val="FF0000"/>
                </a:solidFill>
                <a:latin typeface="+mn-lt"/>
                <a:cs typeface="+mn-cs"/>
              </a:rPr>
              <a:t>79,350 </a:t>
            </a:r>
            <a:r>
              <a:rPr lang="en-US" sz="1600" dirty="0">
                <a:solidFill>
                  <a:srgbClr val="FF0000"/>
                </a:solidFill>
                <a:latin typeface="+mn-lt"/>
                <a:cs typeface="+mn-cs"/>
              </a:rPr>
              <a:t>triangular elements</a:t>
            </a:r>
          </a:p>
          <a:p>
            <a:pPr fontAlgn="auto">
              <a:spcBef>
                <a:spcPts val="0"/>
              </a:spcBef>
              <a:spcAft>
                <a:spcPts val="0"/>
              </a:spcAft>
              <a:defRPr/>
            </a:pPr>
            <a:r>
              <a:rPr lang="en-US" sz="1600" dirty="0" smtClean="0">
                <a:solidFill>
                  <a:srgbClr val="FF0000"/>
                </a:solidFill>
                <a:latin typeface="+mn-lt"/>
                <a:cs typeface="+mn-cs"/>
              </a:rPr>
              <a:t>40,021 </a:t>
            </a:r>
            <a:r>
              <a:rPr lang="en-US" sz="1600" dirty="0">
                <a:solidFill>
                  <a:srgbClr val="FF0000"/>
                </a:solidFill>
                <a:latin typeface="+mn-lt"/>
                <a:cs typeface="+mn-cs"/>
              </a:rPr>
              <a:t>vertices</a:t>
            </a:r>
          </a:p>
          <a:p>
            <a:pPr fontAlgn="auto">
              <a:spcBef>
                <a:spcPts val="0"/>
              </a:spcBef>
              <a:spcAft>
                <a:spcPts val="0"/>
              </a:spcAft>
              <a:defRPr/>
            </a:pPr>
            <a:r>
              <a:rPr lang="en-US" sz="1600" dirty="0" smtClean="0">
                <a:solidFill>
                  <a:srgbClr val="FF0000"/>
                </a:solidFill>
                <a:latin typeface="+mn-lt"/>
                <a:cs typeface="+mn-cs"/>
              </a:rPr>
              <a:t>690 </a:t>
            </a:r>
            <a:r>
              <a:rPr lang="en-US" sz="1600" dirty="0">
                <a:solidFill>
                  <a:srgbClr val="FF0000"/>
                </a:solidFill>
                <a:latin typeface="+mn-lt"/>
                <a:cs typeface="+mn-cs"/>
              </a:rPr>
              <a:t>boundary vertices</a:t>
            </a:r>
          </a:p>
        </p:txBody>
      </p:sp>
      <p:sp>
        <p:nvSpPr>
          <p:cNvPr id="6" name="Right Arrow 5"/>
          <p:cNvSpPr>
            <a:spLocks/>
          </p:cNvSpPr>
          <p:nvPr/>
        </p:nvSpPr>
        <p:spPr>
          <a:xfrm>
            <a:off x="3505200" y="3124200"/>
            <a:ext cx="754063" cy="617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charset="0"/>
            </a:endParaRPr>
          </a:p>
        </p:txBody>
      </p:sp>
      <p:sp>
        <p:nvSpPr>
          <p:cNvPr id="4104" name="TextBox 11"/>
          <p:cNvSpPr txBox="1">
            <a:spLocks noChangeArrowheads="1"/>
          </p:cNvSpPr>
          <p:nvPr/>
        </p:nvSpPr>
        <p:spPr bwMode="auto">
          <a:xfrm>
            <a:off x="6781800" y="1143000"/>
            <a:ext cx="2209800" cy="738664"/>
          </a:xfrm>
          <a:prstGeom prst="rect">
            <a:avLst/>
          </a:prstGeom>
          <a:solidFill>
            <a:schemeClr val="bg1"/>
          </a:solidFill>
          <a:ln w="9525">
            <a:noFill/>
            <a:miter lim="800000"/>
            <a:headEnd/>
            <a:tailEnd/>
          </a:ln>
        </p:spPr>
        <p:txBody>
          <a:bodyPr wrap="square">
            <a:spAutoFit/>
          </a:bodyPr>
          <a:lstStyle/>
          <a:p>
            <a:r>
              <a:rPr lang="en-US" sz="1400" dirty="0">
                <a:solidFill>
                  <a:srgbClr val="002060"/>
                </a:solidFill>
                <a:latin typeface="Cambria" pitchFamily="18" charset="0"/>
              </a:rPr>
              <a:t>Mesh aligned to equilibrium </a:t>
            </a:r>
            <a:r>
              <a:rPr lang="en-US" sz="1400" dirty="0" smtClean="0">
                <a:solidFill>
                  <a:srgbClr val="002060"/>
                </a:solidFill>
                <a:latin typeface="Cambria" pitchFamily="18" charset="0"/>
              </a:rPr>
              <a:t>flux surfaces </a:t>
            </a:r>
            <a:r>
              <a:rPr lang="en-US" sz="1400" dirty="0">
                <a:solidFill>
                  <a:srgbClr val="002060"/>
                </a:solidFill>
                <a:latin typeface="Cambria" pitchFamily="18" charset="0"/>
              </a:rPr>
              <a:t>inside separatrix</a:t>
            </a:r>
          </a:p>
        </p:txBody>
      </p:sp>
      <p:sp>
        <p:nvSpPr>
          <p:cNvPr id="4105" name="TextBox 12"/>
          <p:cNvSpPr txBox="1">
            <a:spLocks noChangeArrowheads="1"/>
          </p:cNvSpPr>
          <p:nvPr/>
        </p:nvSpPr>
        <p:spPr bwMode="auto">
          <a:xfrm>
            <a:off x="6781800" y="2127250"/>
            <a:ext cx="1981200" cy="522288"/>
          </a:xfrm>
          <a:prstGeom prst="rect">
            <a:avLst/>
          </a:prstGeom>
          <a:solidFill>
            <a:schemeClr val="bg1"/>
          </a:solidFill>
          <a:ln w="9525">
            <a:noFill/>
            <a:miter lim="800000"/>
            <a:headEnd/>
            <a:tailEnd/>
          </a:ln>
        </p:spPr>
        <p:txBody>
          <a:bodyPr>
            <a:spAutoFit/>
          </a:bodyPr>
          <a:lstStyle/>
          <a:p>
            <a:r>
              <a:rPr lang="en-US" sz="1400" dirty="0">
                <a:solidFill>
                  <a:srgbClr val="002060"/>
                </a:solidFill>
                <a:latin typeface="Cambria" pitchFamily="18" charset="0"/>
              </a:rPr>
              <a:t>Fairly uniform spacing in vacuum region</a:t>
            </a:r>
          </a:p>
        </p:txBody>
      </p:sp>
      <p:sp>
        <p:nvSpPr>
          <p:cNvPr id="4106" name="TextBox 13"/>
          <p:cNvSpPr txBox="1">
            <a:spLocks noChangeArrowheads="1"/>
          </p:cNvSpPr>
          <p:nvPr/>
        </p:nvSpPr>
        <p:spPr bwMode="auto">
          <a:xfrm>
            <a:off x="7162800" y="2895600"/>
            <a:ext cx="1981200" cy="738664"/>
          </a:xfrm>
          <a:prstGeom prst="rect">
            <a:avLst/>
          </a:prstGeom>
          <a:solidFill>
            <a:schemeClr val="bg1"/>
          </a:solidFill>
          <a:ln w="9525">
            <a:noFill/>
            <a:miter lim="800000"/>
            <a:headEnd/>
            <a:tailEnd/>
          </a:ln>
        </p:spPr>
        <p:txBody>
          <a:bodyPr>
            <a:spAutoFit/>
          </a:bodyPr>
          <a:lstStyle/>
          <a:p>
            <a:r>
              <a:rPr lang="en-US" sz="1400" dirty="0" smtClean="0">
                <a:solidFill>
                  <a:srgbClr val="002060"/>
                </a:solidFill>
                <a:latin typeface="Cambria" pitchFamily="18" charset="0"/>
              </a:rPr>
              <a:t>Thin, axisymmetric uniformly resistive </a:t>
            </a:r>
            <a:r>
              <a:rPr lang="en-US" sz="1400" dirty="0">
                <a:solidFill>
                  <a:srgbClr val="002060"/>
                </a:solidFill>
                <a:latin typeface="Cambria" pitchFamily="18" charset="0"/>
              </a:rPr>
              <a:t>shell</a:t>
            </a:r>
          </a:p>
        </p:txBody>
      </p:sp>
      <p:cxnSp>
        <p:nvCxnSpPr>
          <p:cNvPr id="16" name="Straight Arrow Connector 15"/>
          <p:cNvCxnSpPr/>
          <p:nvPr/>
        </p:nvCxnSpPr>
        <p:spPr>
          <a:xfrm flipH="1">
            <a:off x="5638800" y="1524000"/>
            <a:ext cx="1066800" cy="990600"/>
          </a:xfrm>
          <a:prstGeom prst="straightConnector1">
            <a:avLst/>
          </a:prstGeom>
          <a:ln w="19050">
            <a:solidFill>
              <a:srgbClr val="FA0AFA"/>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400800" y="2362200"/>
            <a:ext cx="381000" cy="304800"/>
          </a:xfrm>
          <a:prstGeom prst="straightConnector1">
            <a:avLst/>
          </a:prstGeom>
          <a:ln w="19050">
            <a:solidFill>
              <a:srgbClr val="FA0AFA"/>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010400" y="3124200"/>
            <a:ext cx="228600" cy="228600"/>
          </a:xfrm>
          <a:prstGeom prst="straightConnector1">
            <a:avLst/>
          </a:prstGeom>
          <a:ln w="19050">
            <a:solidFill>
              <a:srgbClr val="FA0AFA"/>
            </a:solidFill>
            <a:tailEnd type="arrow"/>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12"/>
          </p:nvPr>
        </p:nvSpPr>
        <p:spPr/>
        <p:txBody>
          <a:bodyPr/>
          <a:lstStyle/>
          <a:p>
            <a:fld id="{5D950958-49EB-49BF-86EA-FEA9DEA7CAD4}"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457200" y="1143000"/>
            <a:ext cx="8229600" cy="5181600"/>
          </a:xfrm>
        </p:spPr>
        <p:txBody>
          <a:bodyPr>
            <a:normAutofit/>
          </a:bodyPr>
          <a:lstStyle/>
          <a:p>
            <a:r>
              <a:rPr lang="en-US" dirty="0" smtClean="0">
                <a:solidFill>
                  <a:srgbClr val="FF0000"/>
                </a:solidFill>
              </a:rPr>
              <a:t>Verification of M3D with </a:t>
            </a:r>
            <a:r>
              <a:rPr lang="en-US" dirty="0" smtClean="0">
                <a:solidFill>
                  <a:srgbClr val="FF0000"/>
                </a:solidFill>
              </a:rPr>
              <a:t>the </a:t>
            </a:r>
            <a:r>
              <a:rPr lang="en-US" dirty="0" smtClean="0">
                <a:solidFill>
                  <a:srgbClr val="FF0000"/>
                </a:solidFill>
              </a:rPr>
              <a:t>DSC </a:t>
            </a:r>
            <a:r>
              <a:rPr lang="en-US" dirty="0" smtClean="0">
                <a:solidFill>
                  <a:srgbClr val="FF0000"/>
                </a:solidFill>
              </a:rPr>
              <a:t>test problem</a:t>
            </a:r>
          </a:p>
          <a:p>
            <a:pPr lvl="1"/>
            <a:r>
              <a:rPr lang="en-US" dirty="0" smtClean="0"/>
              <a:t>Equilibrium &amp; </a:t>
            </a:r>
            <a:r>
              <a:rPr lang="en-US" dirty="0" smtClean="0"/>
              <a:t>stability</a:t>
            </a:r>
          </a:p>
          <a:p>
            <a:pPr lvl="1"/>
            <a:r>
              <a:rPr lang="en-US" dirty="0" smtClean="0"/>
              <a:t>Nonlinear saturation of free boundary kink</a:t>
            </a:r>
          </a:p>
          <a:p>
            <a:pPr lvl="1"/>
            <a:r>
              <a:rPr lang="en-US" dirty="0" smtClean="0"/>
              <a:t>Nonlinear saturation of wall-touching kink</a:t>
            </a:r>
          </a:p>
          <a:p>
            <a:r>
              <a:rPr lang="en-US" dirty="0" smtClean="0"/>
              <a:t>NSTX </a:t>
            </a:r>
            <a:r>
              <a:rPr lang="en-US" dirty="0" smtClean="0"/>
              <a:t>VDE </a:t>
            </a:r>
            <a:r>
              <a:rPr lang="en-US" dirty="0" smtClean="0"/>
              <a:t>study</a:t>
            </a:r>
            <a:endParaRPr lang="en-US" dirty="0" smtClean="0"/>
          </a:p>
          <a:p>
            <a:pPr lvl="1"/>
            <a:r>
              <a:rPr lang="en-US" dirty="0" smtClean="0"/>
              <a:t>Experimental observations</a:t>
            </a:r>
          </a:p>
          <a:p>
            <a:pPr lvl="1"/>
            <a:r>
              <a:rPr lang="en-US" dirty="0" smtClean="0"/>
              <a:t>M3D </a:t>
            </a:r>
            <a:r>
              <a:rPr lang="en-US" dirty="0" smtClean="0"/>
              <a:t>results</a:t>
            </a:r>
          </a:p>
          <a:p>
            <a:pPr lvl="1"/>
            <a:r>
              <a:rPr lang="en-US" dirty="0" smtClean="0"/>
              <a:t>IVB results</a:t>
            </a:r>
            <a:endParaRPr lang="en-US" dirty="0" smtClean="0"/>
          </a:p>
          <a:p>
            <a:r>
              <a:rPr lang="en-US" dirty="0" smtClean="0"/>
              <a:t>Conclusions</a:t>
            </a:r>
            <a:endParaRPr lang="en-US" dirty="0"/>
          </a:p>
        </p:txBody>
      </p:sp>
      <p:sp>
        <p:nvSpPr>
          <p:cNvPr id="4" name="Slide Number Placeholder 3"/>
          <p:cNvSpPr>
            <a:spLocks noGrp="1"/>
          </p:cNvSpPr>
          <p:nvPr>
            <p:ph type="sldNum" sz="quarter" idx="12"/>
          </p:nvPr>
        </p:nvSpPr>
        <p:spPr/>
        <p:txBody>
          <a:bodyPr/>
          <a:lstStyle/>
          <a:p>
            <a:fld id="{5D950958-49EB-49BF-86EA-FEA9DEA7CAD4}"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i="1" dirty="0" smtClean="0"/>
              <a:t>n</a:t>
            </a:r>
            <a:r>
              <a:rPr lang="en-US" dirty="0" smtClean="0"/>
              <a:t>=1 eigenmode</a:t>
            </a:r>
            <a:endParaRPr lang="en-US" dirty="0"/>
          </a:p>
        </p:txBody>
      </p:sp>
      <p:graphicFrame>
        <p:nvGraphicFramePr>
          <p:cNvPr id="4" name="Table 3"/>
          <p:cNvGraphicFramePr>
            <a:graphicFrameLocks noGrp="1"/>
          </p:cNvGraphicFramePr>
          <p:nvPr/>
        </p:nvGraphicFramePr>
        <p:xfrm>
          <a:off x="152400" y="762000"/>
          <a:ext cx="1905000" cy="2568573"/>
        </p:xfrm>
        <a:graphic>
          <a:graphicData uri="http://schemas.openxmlformats.org/drawingml/2006/table">
            <a:tbl>
              <a:tblPr bandRow="1">
                <a:tableStyleId>{5C22544A-7EE6-4342-B048-85BDC9FD1C3A}</a:tableStyleId>
              </a:tblPr>
              <a:tblGrid>
                <a:gridCol w="685800"/>
                <a:gridCol w="1219200"/>
              </a:tblGrid>
              <a:tr h="366939">
                <a:tc>
                  <a:txBody>
                    <a:bodyPr/>
                    <a:lstStyle/>
                    <a:p>
                      <a:r>
                        <a:rPr lang="en-US" i="1" dirty="0" smtClean="0">
                          <a:sym typeface="Symbol"/>
                        </a:rPr>
                        <a:t></a:t>
                      </a:r>
                      <a:r>
                        <a:rPr lang="en-US" baseline="-25000" dirty="0" smtClean="0">
                          <a:sym typeface="Symbol"/>
                        </a:rPr>
                        <a:t>0</a:t>
                      </a:r>
                      <a:endParaRPr lang="en-US" baseline="-25000" dirty="0"/>
                    </a:p>
                  </a:txBody>
                  <a:tcPr/>
                </a:tc>
                <a:tc>
                  <a:txBody>
                    <a:bodyPr/>
                    <a:lstStyle/>
                    <a:p>
                      <a:pPr algn="ctr"/>
                      <a:r>
                        <a:rPr lang="en-US" dirty="0" smtClean="0">
                          <a:sym typeface="Symbol"/>
                        </a:rPr>
                        <a:t>5 × 10</a:t>
                      </a:r>
                      <a:r>
                        <a:rPr lang="en-US" baseline="30000" dirty="0" smtClean="0">
                          <a:sym typeface="Symbol"/>
                        </a:rPr>
                        <a:t>-8</a:t>
                      </a:r>
                      <a:endParaRPr lang="en-US" baseline="30000" dirty="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vac</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1.67 × 10</a:t>
                      </a:r>
                      <a:r>
                        <a:rPr lang="en-US" baseline="30000" dirty="0" smtClean="0">
                          <a:sym typeface="Symbol"/>
                        </a:rPr>
                        <a:t>-4</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wall</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0</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0</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5 × 10</a:t>
                      </a:r>
                      <a:r>
                        <a:rPr lang="en-US" baseline="30000" dirty="0" smtClean="0">
                          <a:sym typeface="Symbol"/>
                        </a:rPr>
                        <a:t>-7</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edge</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10</a:t>
                      </a:r>
                      <a:r>
                        <a:rPr lang="en-US" baseline="30000" dirty="0" smtClean="0">
                          <a:sym typeface="Symbol"/>
                        </a:rPr>
                        <a:t>-4</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10</a:t>
                      </a:r>
                      <a:r>
                        <a:rPr lang="en-US" baseline="30000" dirty="0" smtClean="0">
                          <a:sym typeface="Symbol"/>
                        </a:rPr>
                        <a:t>-5</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10</a:t>
                      </a:r>
                      <a:r>
                        <a:rPr lang="en-US" baseline="30000" dirty="0" smtClean="0">
                          <a:sym typeface="Symbol"/>
                        </a:rPr>
                        <a:t>-1</a:t>
                      </a:r>
                      <a:endParaRPr lang="en-US" baseline="30000" dirty="0" smtClean="0"/>
                    </a:p>
                  </a:txBody>
                  <a:tcPr/>
                </a:tc>
              </a:tr>
            </a:tbl>
          </a:graphicData>
        </a:graphic>
      </p:graphicFrame>
      <p:pic>
        <p:nvPicPr>
          <p:cNvPr id="5" name="Picture 4" descr="nvd_048t.ppert.png"/>
          <p:cNvPicPr>
            <a:picLocks noChangeAspect="1"/>
          </p:cNvPicPr>
          <p:nvPr/>
        </p:nvPicPr>
        <p:blipFill>
          <a:blip r:embed="rId2" cstate="print"/>
          <a:stretch>
            <a:fillRect/>
          </a:stretch>
        </p:blipFill>
        <p:spPr>
          <a:xfrm>
            <a:off x="2057400" y="1219200"/>
            <a:ext cx="3522345" cy="4902613"/>
          </a:xfrm>
          <a:prstGeom prst="rect">
            <a:avLst/>
          </a:prstGeom>
          <a:ln>
            <a:noFill/>
          </a:ln>
        </p:spPr>
      </p:pic>
      <p:pic>
        <p:nvPicPr>
          <p:cNvPr id="6" name="Picture 5" descr="nvd_048t.ppert.png"/>
          <p:cNvPicPr>
            <a:picLocks noChangeAspect="1"/>
          </p:cNvPicPr>
          <p:nvPr/>
        </p:nvPicPr>
        <p:blipFill>
          <a:blip r:embed="rId3" cstate="print"/>
          <a:stretch>
            <a:fillRect/>
          </a:stretch>
        </p:blipFill>
        <p:spPr>
          <a:xfrm>
            <a:off x="5181600" y="1219200"/>
            <a:ext cx="3522345" cy="4902613"/>
          </a:xfrm>
          <a:prstGeom prst="rect">
            <a:avLst/>
          </a:prstGeom>
        </p:spPr>
      </p:pic>
      <p:sp>
        <p:nvSpPr>
          <p:cNvPr id="7" name="TextBox 6"/>
          <p:cNvSpPr txBox="1"/>
          <p:nvPr/>
        </p:nvSpPr>
        <p:spPr>
          <a:xfrm>
            <a:off x="228600" y="3886200"/>
            <a:ext cx="2162580" cy="1292662"/>
          </a:xfrm>
          <a:prstGeom prst="rect">
            <a:avLst/>
          </a:prstGeom>
          <a:noFill/>
        </p:spPr>
        <p:txBody>
          <a:bodyPr wrap="none" rtlCol="0">
            <a:spAutoFit/>
          </a:bodyPr>
          <a:lstStyle/>
          <a:p>
            <a:r>
              <a:rPr lang="en-US" dirty="0" smtClean="0"/>
              <a:t>Predominantly 1,1</a:t>
            </a:r>
          </a:p>
          <a:p>
            <a:r>
              <a:rPr lang="en-US" dirty="0" smtClean="0"/>
              <a:t>mode at </a:t>
            </a:r>
            <a:r>
              <a:rPr lang="en-US" i="1" dirty="0" smtClean="0"/>
              <a:t>q</a:t>
            </a:r>
            <a:r>
              <a:rPr lang="en-US" dirty="0" smtClean="0"/>
              <a:t>=1 surface.</a:t>
            </a:r>
          </a:p>
          <a:p>
            <a:endParaRPr lang="en-US" dirty="0" smtClean="0"/>
          </a:p>
          <a:p>
            <a:r>
              <a:rPr lang="en-US" sz="2400" dirty="0" smtClean="0">
                <a:solidFill>
                  <a:srgbClr val="FF0000"/>
                </a:solidFill>
                <a:sym typeface="Symbol"/>
              </a:rPr>
              <a:t>    6.5 × 10</a:t>
            </a:r>
            <a:r>
              <a:rPr lang="en-US" sz="2400" baseline="30000" dirty="0" smtClean="0">
                <a:solidFill>
                  <a:srgbClr val="FF0000"/>
                </a:solidFill>
                <a:sym typeface="Symbol"/>
              </a:rPr>
              <a:t>-2</a:t>
            </a:r>
            <a:endParaRPr lang="en-US" sz="2400" baseline="30000" dirty="0">
              <a:solidFill>
                <a:srgbClr val="FF0000"/>
              </a:solidFill>
            </a:endParaRPr>
          </a:p>
        </p:txBody>
      </p:sp>
      <p:sp>
        <p:nvSpPr>
          <p:cNvPr id="8" name="TextBox 7"/>
          <p:cNvSpPr txBox="1"/>
          <p:nvPr/>
        </p:nvSpPr>
        <p:spPr>
          <a:xfrm>
            <a:off x="2971800" y="914400"/>
            <a:ext cx="1993431" cy="369332"/>
          </a:xfrm>
          <a:prstGeom prst="rect">
            <a:avLst/>
          </a:prstGeom>
          <a:noFill/>
        </p:spPr>
        <p:txBody>
          <a:bodyPr wrap="none" rtlCol="0">
            <a:spAutoFit/>
          </a:bodyPr>
          <a:lstStyle/>
          <a:p>
            <a:r>
              <a:rPr lang="en-US" dirty="0" smtClean="0"/>
              <a:t>Perturbed pressure</a:t>
            </a:r>
            <a:endParaRPr lang="en-US" dirty="0"/>
          </a:p>
        </p:txBody>
      </p:sp>
      <p:sp>
        <p:nvSpPr>
          <p:cNvPr id="9" name="TextBox 8"/>
          <p:cNvSpPr txBox="1"/>
          <p:nvPr/>
        </p:nvSpPr>
        <p:spPr>
          <a:xfrm>
            <a:off x="6172200" y="914400"/>
            <a:ext cx="1874103" cy="369332"/>
          </a:xfrm>
          <a:prstGeom prst="rect">
            <a:avLst/>
          </a:prstGeom>
          <a:noFill/>
        </p:spPr>
        <p:txBody>
          <a:bodyPr wrap="none" rtlCol="0">
            <a:spAutoFit/>
          </a:bodyPr>
          <a:lstStyle/>
          <a:p>
            <a:r>
              <a:rPr lang="en-US" dirty="0" smtClean="0"/>
              <a:t>Perturbed current</a:t>
            </a:r>
            <a:endParaRPr lang="en-US" dirty="0"/>
          </a:p>
        </p:txBody>
      </p:sp>
      <p:sp>
        <p:nvSpPr>
          <p:cNvPr id="10" name="TextBox 9"/>
          <p:cNvSpPr txBox="1"/>
          <p:nvPr/>
        </p:nvSpPr>
        <p:spPr>
          <a:xfrm>
            <a:off x="3886200" y="6096000"/>
            <a:ext cx="309700" cy="369332"/>
          </a:xfrm>
          <a:prstGeom prst="rect">
            <a:avLst/>
          </a:prstGeom>
          <a:noFill/>
        </p:spPr>
        <p:txBody>
          <a:bodyPr wrap="none" rtlCol="0">
            <a:spAutoFit/>
          </a:bodyPr>
          <a:lstStyle/>
          <a:p>
            <a:r>
              <a:rPr lang="en-US" i="1" dirty="0" smtClean="0"/>
              <a:t>R</a:t>
            </a:r>
            <a:endParaRPr lang="en-US" i="1" dirty="0"/>
          </a:p>
        </p:txBody>
      </p:sp>
      <p:sp>
        <p:nvSpPr>
          <p:cNvPr id="11" name="TextBox 10"/>
          <p:cNvSpPr txBox="1"/>
          <p:nvPr/>
        </p:nvSpPr>
        <p:spPr>
          <a:xfrm>
            <a:off x="7010400" y="6096000"/>
            <a:ext cx="309700" cy="369332"/>
          </a:xfrm>
          <a:prstGeom prst="rect">
            <a:avLst/>
          </a:prstGeom>
          <a:noFill/>
        </p:spPr>
        <p:txBody>
          <a:bodyPr wrap="none" rtlCol="0">
            <a:spAutoFit/>
          </a:bodyPr>
          <a:lstStyle/>
          <a:p>
            <a:r>
              <a:rPr lang="en-US" i="1" dirty="0" smtClean="0"/>
              <a:t>R</a:t>
            </a:r>
            <a:endParaRPr lang="en-US" i="1" dirty="0"/>
          </a:p>
        </p:txBody>
      </p:sp>
      <p:sp>
        <p:nvSpPr>
          <p:cNvPr id="12" name="TextBox 11"/>
          <p:cNvSpPr txBox="1"/>
          <p:nvPr/>
        </p:nvSpPr>
        <p:spPr>
          <a:xfrm>
            <a:off x="2438400" y="3352800"/>
            <a:ext cx="276038" cy="369332"/>
          </a:xfrm>
          <a:prstGeom prst="rect">
            <a:avLst/>
          </a:prstGeom>
          <a:noFill/>
        </p:spPr>
        <p:txBody>
          <a:bodyPr wrap="none" rtlCol="0">
            <a:spAutoFit/>
          </a:bodyPr>
          <a:lstStyle/>
          <a:p>
            <a:r>
              <a:rPr lang="en-US" i="1" dirty="0" smtClean="0"/>
              <a:t>z</a:t>
            </a:r>
            <a:endParaRPr lang="en-US" i="1" dirty="0"/>
          </a:p>
        </p:txBody>
      </p:sp>
      <p:sp>
        <p:nvSpPr>
          <p:cNvPr id="13" name="TextBox 12"/>
          <p:cNvSpPr txBox="1"/>
          <p:nvPr/>
        </p:nvSpPr>
        <p:spPr>
          <a:xfrm>
            <a:off x="5638800" y="3352800"/>
            <a:ext cx="276038" cy="369332"/>
          </a:xfrm>
          <a:prstGeom prst="rect">
            <a:avLst/>
          </a:prstGeom>
          <a:noFill/>
        </p:spPr>
        <p:txBody>
          <a:bodyPr wrap="none" rtlCol="0">
            <a:spAutoFit/>
          </a:bodyPr>
          <a:lstStyle/>
          <a:p>
            <a:r>
              <a:rPr lang="en-US" i="1" dirty="0" smtClean="0"/>
              <a:t>z</a:t>
            </a:r>
            <a:endParaRPr lang="en-US" i="1" dirty="0"/>
          </a:p>
        </p:txBody>
      </p:sp>
      <p:sp>
        <p:nvSpPr>
          <p:cNvPr id="15" name="Slide Number Placeholder 14"/>
          <p:cNvSpPr>
            <a:spLocks noGrp="1"/>
          </p:cNvSpPr>
          <p:nvPr>
            <p:ph type="sldNum" sz="quarter" idx="12"/>
          </p:nvPr>
        </p:nvSpPr>
        <p:spPr/>
        <p:txBody>
          <a:bodyPr/>
          <a:lstStyle/>
          <a:p>
            <a:fld id="{5D950958-49EB-49BF-86EA-FEA9DEA7CAD4}" type="slidenum">
              <a:rPr lang="en-US" smtClean="0"/>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0"/>
            <a:ext cx="8229600" cy="762000"/>
          </a:xfrm>
        </p:spPr>
        <p:txBody>
          <a:bodyPr/>
          <a:lstStyle/>
          <a:p>
            <a:pPr eaLnBrk="1" hangingPunct="1"/>
            <a:r>
              <a:rPr lang="en-US" dirty="0" smtClean="0"/>
              <a:t>Time History (nonlinear 3D phase)</a:t>
            </a:r>
          </a:p>
        </p:txBody>
      </p:sp>
      <p:pic>
        <p:nvPicPr>
          <p:cNvPr id="57347" name="Picture 2" descr="nstx_011.scalars.gif"/>
          <p:cNvPicPr>
            <a:picLocks noChangeAspect="1"/>
          </p:cNvPicPr>
          <p:nvPr/>
        </p:nvPicPr>
        <p:blipFill>
          <a:blip r:embed="rId2" cstate="print"/>
          <a:stretch>
            <a:fillRect/>
          </a:stretch>
        </p:blipFill>
        <p:spPr bwMode="auto">
          <a:xfrm>
            <a:off x="569564" y="896813"/>
            <a:ext cx="7955658" cy="3348285"/>
          </a:xfrm>
          <a:prstGeom prst="rect">
            <a:avLst/>
          </a:prstGeom>
          <a:noFill/>
          <a:ln w="9525">
            <a:noFill/>
            <a:miter lim="800000"/>
            <a:headEnd/>
            <a:tailEnd/>
          </a:ln>
        </p:spPr>
      </p:pic>
      <p:pic>
        <p:nvPicPr>
          <p:cNvPr id="57348" name="Picture 3" descr="nvd_011ac.kehist.gif"/>
          <p:cNvPicPr>
            <a:picLocks noChangeAspect="1"/>
          </p:cNvPicPr>
          <p:nvPr/>
        </p:nvPicPr>
        <p:blipFill>
          <a:blip r:embed="rId3" cstate="print"/>
          <a:stretch>
            <a:fillRect/>
          </a:stretch>
        </p:blipFill>
        <p:spPr bwMode="auto">
          <a:xfrm>
            <a:off x="2286000" y="4598645"/>
            <a:ext cx="2888933" cy="2103120"/>
          </a:xfrm>
          <a:prstGeom prst="rect">
            <a:avLst/>
          </a:prstGeom>
          <a:noFill/>
          <a:ln w="9525">
            <a:noFill/>
            <a:miter lim="800000"/>
            <a:headEnd/>
            <a:tailEnd/>
          </a:ln>
        </p:spPr>
      </p:pic>
      <p:pic>
        <p:nvPicPr>
          <p:cNvPr id="57349" name="Picture 4" descr="nvd_011ac.kehist.gif"/>
          <p:cNvPicPr>
            <a:picLocks noChangeAspect="1"/>
          </p:cNvPicPr>
          <p:nvPr/>
        </p:nvPicPr>
        <p:blipFill>
          <a:blip r:embed="rId4" cstate="print"/>
          <a:stretch>
            <a:fillRect/>
          </a:stretch>
        </p:blipFill>
        <p:spPr bwMode="auto">
          <a:xfrm>
            <a:off x="5410200" y="4572000"/>
            <a:ext cx="2888933" cy="2103120"/>
          </a:xfrm>
          <a:prstGeom prst="rect">
            <a:avLst/>
          </a:prstGeom>
          <a:noFill/>
          <a:ln w="9525">
            <a:noFill/>
            <a:miter lim="800000"/>
            <a:headEnd/>
            <a:tailEnd/>
          </a:ln>
        </p:spPr>
      </p:pic>
      <p:sp>
        <p:nvSpPr>
          <p:cNvPr id="7" name="TextBox 6"/>
          <p:cNvSpPr txBox="1"/>
          <p:nvPr/>
        </p:nvSpPr>
        <p:spPr>
          <a:xfrm>
            <a:off x="3276600" y="4267200"/>
            <a:ext cx="1330942" cy="276999"/>
          </a:xfrm>
          <a:prstGeom prst="rect">
            <a:avLst/>
          </a:prstGeom>
          <a:noFill/>
        </p:spPr>
        <p:txBody>
          <a:bodyPr wrap="none" rtlCol="0">
            <a:spAutoFit/>
          </a:bodyPr>
          <a:lstStyle/>
          <a:p>
            <a:r>
              <a:rPr lang="en-US" sz="1200" dirty="0" smtClean="0">
                <a:solidFill>
                  <a:schemeClr val="tx1">
                    <a:lumMod val="85000"/>
                    <a:lumOff val="15000"/>
                  </a:schemeClr>
                </a:solidFill>
                <a:latin typeface="Cambria" pitchFamily="18" charset="0"/>
              </a:rPr>
              <a:t>By Mode Number</a:t>
            </a:r>
            <a:endParaRPr lang="en-US" sz="1200" dirty="0">
              <a:solidFill>
                <a:schemeClr val="tx1">
                  <a:lumMod val="85000"/>
                  <a:lumOff val="15000"/>
                </a:schemeClr>
              </a:solidFill>
              <a:latin typeface="Cambria" pitchFamily="18" charset="0"/>
            </a:endParaRPr>
          </a:p>
        </p:txBody>
      </p:sp>
      <p:sp>
        <p:nvSpPr>
          <p:cNvPr id="8" name="TextBox 7"/>
          <p:cNvSpPr txBox="1"/>
          <p:nvPr/>
        </p:nvSpPr>
        <p:spPr>
          <a:xfrm>
            <a:off x="6400800" y="4267200"/>
            <a:ext cx="1330942" cy="276999"/>
          </a:xfrm>
          <a:prstGeom prst="rect">
            <a:avLst/>
          </a:prstGeom>
          <a:noFill/>
        </p:spPr>
        <p:txBody>
          <a:bodyPr wrap="none" rtlCol="0">
            <a:spAutoFit/>
          </a:bodyPr>
          <a:lstStyle/>
          <a:p>
            <a:r>
              <a:rPr lang="en-US" sz="1200" dirty="0" smtClean="0">
                <a:solidFill>
                  <a:schemeClr val="tx1">
                    <a:lumMod val="85000"/>
                    <a:lumOff val="15000"/>
                  </a:schemeClr>
                </a:solidFill>
                <a:latin typeface="Cambria" pitchFamily="18" charset="0"/>
              </a:rPr>
              <a:t>By Mode Number</a:t>
            </a:r>
            <a:endParaRPr lang="en-US" sz="1200" dirty="0">
              <a:solidFill>
                <a:schemeClr val="tx1">
                  <a:lumMod val="85000"/>
                  <a:lumOff val="15000"/>
                </a:schemeClr>
              </a:solidFill>
              <a:latin typeface="Cambria" pitchFamily="18" charset="0"/>
            </a:endParaRPr>
          </a:p>
        </p:txBody>
      </p:sp>
      <p:graphicFrame>
        <p:nvGraphicFramePr>
          <p:cNvPr id="9" name="Table 8"/>
          <p:cNvGraphicFramePr>
            <a:graphicFrameLocks noGrp="1"/>
          </p:cNvGraphicFramePr>
          <p:nvPr/>
        </p:nvGraphicFramePr>
        <p:xfrm>
          <a:off x="152400" y="4191000"/>
          <a:ext cx="1905000" cy="2568573"/>
        </p:xfrm>
        <a:graphic>
          <a:graphicData uri="http://schemas.openxmlformats.org/drawingml/2006/table">
            <a:tbl>
              <a:tblPr bandRow="1">
                <a:tableStyleId>{5C22544A-7EE6-4342-B048-85BDC9FD1C3A}</a:tableStyleId>
              </a:tblPr>
              <a:tblGrid>
                <a:gridCol w="685800"/>
                <a:gridCol w="1219200"/>
              </a:tblGrid>
              <a:tr h="366939">
                <a:tc>
                  <a:txBody>
                    <a:bodyPr/>
                    <a:lstStyle/>
                    <a:p>
                      <a:r>
                        <a:rPr lang="en-US" i="1" dirty="0" smtClean="0">
                          <a:sym typeface="Symbol"/>
                        </a:rPr>
                        <a:t></a:t>
                      </a:r>
                      <a:r>
                        <a:rPr lang="en-US" baseline="-25000" dirty="0" smtClean="0">
                          <a:sym typeface="Symbol"/>
                        </a:rPr>
                        <a:t>0</a:t>
                      </a:r>
                      <a:endParaRPr lang="en-US" baseline="-25000" dirty="0"/>
                    </a:p>
                  </a:txBody>
                  <a:tcPr/>
                </a:tc>
                <a:tc>
                  <a:txBody>
                    <a:bodyPr/>
                    <a:lstStyle/>
                    <a:p>
                      <a:pPr algn="ctr"/>
                      <a:r>
                        <a:rPr lang="en-US" dirty="0" smtClean="0">
                          <a:sym typeface="Symbol"/>
                        </a:rPr>
                        <a:t>5 × 10</a:t>
                      </a:r>
                      <a:r>
                        <a:rPr lang="en-US" baseline="30000" dirty="0" smtClean="0">
                          <a:sym typeface="Symbol"/>
                        </a:rPr>
                        <a:t>-8</a:t>
                      </a:r>
                      <a:endParaRPr lang="en-US" baseline="30000" dirty="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vac</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1.67 × 10</a:t>
                      </a:r>
                      <a:r>
                        <a:rPr lang="en-US" baseline="30000" dirty="0" smtClean="0">
                          <a:sym typeface="Symbol"/>
                        </a:rPr>
                        <a:t>-4</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wall</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10</a:t>
                      </a:r>
                      <a:r>
                        <a:rPr lang="en-US" baseline="30000" dirty="0" smtClean="0">
                          <a:sym typeface="Symbol"/>
                        </a:rPr>
                        <a:t>-4</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0</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5 × 10</a:t>
                      </a:r>
                      <a:r>
                        <a:rPr lang="en-US" baseline="30000" dirty="0" smtClean="0">
                          <a:sym typeface="Symbol"/>
                        </a:rPr>
                        <a:t>-7</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edge</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10</a:t>
                      </a:r>
                      <a:r>
                        <a:rPr lang="en-US" baseline="30000" dirty="0" smtClean="0">
                          <a:sym typeface="Symbol"/>
                        </a:rPr>
                        <a:t>-4</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10</a:t>
                      </a:r>
                      <a:r>
                        <a:rPr lang="en-US" baseline="30000" dirty="0" smtClean="0">
                          <a:sym typeface="Symbol"/>
                        </a:rPr>
                        <a:t>-5</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10</a:t>
                      </a:r>
                      <a:r>
                        <a:rPr lang="en-US" baseline="30000" dirty="0" smtClean="0">
                          <a:sym typeface="Symbol"/>
                        </a:rPr>
                        <a:t>-1</a:t>
                      </a:r>
                      <a:endParaRPr lang="en-US" baseline="30000" dirty="0" smtClean="0"/>
                    </a:p>
                  </a:txBody>
                  <a:tcPr/>
                </a:tc>
              </a:tr>
            </a:tbl>
          </a:graphicData>
        </a:graphic>
      </p:graphicFrame>
      <p:sp>
        <p:nvSpPr>
          <p:cNvPr id="10" name="TextBox 9"/>
          <p:cNvSpPr txBox="1"/>
          <p:nvPr/>
        </p:nvSpPr>
        <p:spPr>
          <a:xfrm>
            <a:off x="6324600" y="3124200"/>
            <a:ext cx="896399" cy="230832"/>
          </a:xfrm>
          <a:prstGeom prst="rect">
            <a:avLst/>
          </a:prstGeom>
          <a:noFill/>
        </p:spPr>
        <p:txBody>
          <a:bodyPr wrap="none" rtlCol="0">
            <a:spAutoFit/>
          </a:bodyPr>
          <a:lstStyle/>
          <a:p>
            <a:r>
              <a:rPr lang="en-US" sz="900" dirty="0" smtClean="0">
                <a:solidFill>
                  <a:srgbClr val="FF0000"/>
                </a:solidFill>
              </a:rPr>
              <a:t>Peak </a:t>
            </a:r>
            <a:r>
              <a:rPr lang="en-US" sz="900" i="1" dirty="0" smtClean="0">
                <a:solidFill>
                  <a:srgbClr val="FF0000"/>
                </a:solidFill>
              </a:rPr>
              <a:t>F</a:t>
            </a:r>
            <a:r>
              <a:rPr lang="en-US" sz="900" baseline="-25000" dirty="0" smtClean="0">
                <a:solidFill>
                  <a:srgbClr val="FF0000"/>
                </a:solidFill>
              </a:rPr>
              <a:t>h</a:t>
            </a:r>
            <a:r>
              <a:rPr lang="en-US" sz="900" dirty="0" smtClean="0">
                <a:solidFill>
                  <a:srgbClr val="FF0000"/>
                </a:solidFill>
              </a:rPr>
              <a:t> = 0.025</a:t>
            </a:r>
            <a:endParaRPr lang="en-US" sz="900" dirty="0">
              <a:solidFill>
                <a:srgbClr val="FF0000"/>
              </a:solidFill>
            </a:endParaRPr>
          </a:p>
        </p:txBody>
      </p:sp>
      <p:sp>
        <p:nvSpPr>
          <p:cNvPr id="11" name="TextBox 10"/>
          <p:cNvSpPr txBox="1"/>
          <p:nvPr/>
        </p:nvSpPr>
        <p:spPr>
          <a:xfrm>
            <a:off x="6324600" y="3352800"/>
            <a:ext cx="926857" cy="230832"/>
          </a:xfrm>
          <a:prstGeom prst="rect">
            <a:avLst/>
          </a:prstGeom>
          <a:noFill/>
        </p:spPr>
        <p:txBody>
          <a:bodyPr wrap="none" rtlCol="0">
            <a:spAutoFit/>
          </a:bodyPr>
          <a:lstStyle/>
          <a:p>
            <a:r>
              <a:rPr lang="en-US" sz="900" dirty="0" smtClean="0">
                <a:solidFill>
                  <a:srgbClr val="FF0000"/>
                </a:solidFill>
              </a:rPr>
              <a:t>Peak </a:t>
            </a:r>
            <a:r>
              <a:rPr lang="en-US" sz="900" i="1" dirty="0" smtClean="0">
                <a:solidFill>
                  <a:srgbClr val="FF0000"/>
                </a:solidFill>
              </a:rPr>
              <a:t>F</a:t>
            </a:r>
            <a:r>
              <a:rPr lang="en-US" sz="900" baseline="-25000" dirty="0" smtClean="0">
                <a:solidFill>
                  <a:srgbClr val="FF0000"/>
                </a:solidFill>
              </a:rPr>
              <a:t>v</a:t>
            </a:r>
            <a:r>
              <a:rPr lang="en-US" sz="900" dirty="0" smtClean="0">
                <a:solidFill>
                  <a:srgbClr val="FF0000"/>
                </a:solidFill>
              </a:rPr>
              <a:t> = -0.347</a:t>
            </a:r>
            <a:endParaRPr lang="en-US" sz="900" dirty="0">
              <a:solidFill>
                <a:srgbClr val="FF0000"/>
              </a:solidFill>
            </a:endParaRPr>
          </a:p>
        </p:txBody>
      </p:sp>
      <p:sp>
        <p:nvSpPr>
          <p:cNvPr id="12" name="Slide Number Placeholder 11"/>
          <p:cNvSpPr>
            <a:spLocks noGrp="1"/>
          </p:cNvSpPr>
          <p:nvPr>
            <p:ph type="sldNum" sz="quarter" idx="12"/>
          </p:nvPr>
        </p:nvSpPr>
        <p:spPr/>
        <p:txBody>
          <a:bodyPr/>
          <a:lstStyle/>
          <a:p>
            <a:fld id="{5D950958-49EB-49BF-86EA-FEA9DEA7CAD4}"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Snapshots of Nonlinear Evolution</a:t>
            </a:r>
            <a:endParaRPr lang="en-US" dirty="0"/>
          </a:p>
        </p:txBody>
      </p:sp>
      <p:pic>
        <p:nvPicPr>
          <p:cNvPr id="3" name="Picture 2" descr="NSTX_VDE_47_216.png"/>
          <p:cNvPicPr>
            <a:picLocks noChangeAspect="1"/>
          </p:cNvPicPr>
          <p:nvPr/>
        </p:nvPicPr>
        <p:blipFill>
          <a:blip r:embed="rId2" cstate="print"/>
          <a:stretch>
            <a:fillRect/>
          </a:stretch>
        </p:blipFill>
        <p:spPr>
          <a:xfrm>
            <a:off x="2286000" y="1295400"/>
            <a:ext cx="2145792" cy="3824288"/>
          </a:xfrm>
          <a:prstGeom prst="rect">
            <a:avLst/>
          </a:prstGeom>
        </p:spPr>
      </p:pic>
      <p:pic>
        <p:nvPicPr>
          <p:cNvPr id="4" name="Picture 3" descr="NSTX_VDE_47_500.png"/>
          <p:cNvPicPr>
            <a:picLocks noChangeAspect="1"/>
          </p:cNvPicPr>
          <p:nvPr/>
        </p:nvPicPr>
        <p:blipFill>
          <a:blip r:embed="rId3" cstate="print"/>
          <a:stretch>
            <a:fillRect/>
          </a:stretch>
        </p:blipFill>
        <p:spPr>
          <a:xfrm>
            <a:off x="4572000" y="1295400"/>
            <a:ext cx="2145792" cy="3824288"/>
          </a:xfrm>
          <a:prstGeom prst="rect">
            <a:avLst/>
          </a:prstGeom>
        </p:spPr>
      </p:pic>
      <p:pic>
        <p:nvPicPr>
          <p:cNvPr id="5" name="Picture 4" descr="NSTX_VDE_47_839.png"/>
          <p:cNvPicPr>
            <a:picLocks noChangeAspect="1"/>
          </p:cNvPicPr>
          <p:nvPr/>
        </p:nvPicPr>
        <p:blipFill>
          <a:blip r:embed="rId4" cstate="print"/>
          <a:stretch>
            <a:fillRect/>
          </a:stretch>
        </p:blipFill>
        <p:spPr>
          <a:xfrm>
            <a:off x="6858000" y="1295400"/>
            <a:ext cx="2145792" cy="3824288"/>
          </a:xfrm>
          <a:prstGeom prst="rect">
            <a:avLst/>
          </a:prstGeom>
        </p:spPr>
      </p:pic>
      <p:pic>
        <p:nvPicPr>
          <p:cNvPr id="6" name="Picture 5" descr="NSTX_VDE_47_000.png"/>
          <p:cNvPicPr>
            <a:picLocks noChangeAspect="1"/>
          </p:cNvPicPr>
          <p:nvPr/>
        </p:nvPicPr>
        <p:blipFill>
          <a:blip r:embed="rId5" cstate="print"/>
          <a:stretch>
            <a:fillRect/>
          </a:stretch>
        </p:blipFill>
        <p:spPr>
          <a:xfrm>
            <a:off x="0" y="1295400"/>
            <a:ext cx="2145792" cy="3824288"/>
          </a:xfrm>
          <a:prstGeom prst="rect">
            <a:avLst/>
          </a:prstGeom>
        </p:spPr>
      </p:pic>
      <p:sp>
        <p:nvSpPr>
          <p:cNvPr id="7" name="TextBox 6"/>
          <p:cNvSpPr txBox="1"/>
          <p:nvPr/>
        </p:nvSpPr>
        <p:spPr>
          <a:xfrm>
            <a:off x="838200" y="1143000"/>
            <a:ext cx="1125629" cy="369332"/>
          </a:xfrm>
          <a:prstGeom prst="rect">
            <a:avLst/>
          </a:prstGeom>
          <a:noFill/>
        </p:spPr>
        <p:txBody>
          <a:bodyPr wrap="none" rtlCol="0">
            <a:spAutoFit/>
          </a:bodyPr>
          <a:lstStyle/>
          <a:p>
            <a:r>
              <a:rPr lang="en-US" i="1" dirty="0" smtClean="0"/>
              <a:t>t</a:t>
            </a:r>
            <a:r>
              <a:rPr lang="en-US" dirty="0" smtClean="0"/>
              <a:t> = 177.14</a:t>
            </a:r>
            <a:endParaRPr lang="en-US" dirty="0"/>
          </a:p>
        </p:txBody>
      </p:sp>
      <p:sp>
        <p:nvSpPr>
          <p:cNvPr id="8" name="TextBox 7"/>
          <p:cNvSpPr txBox="1"/>
          <p:nvPr/>
        </p:nvSpPr>
        <p:spPr>
          <a:xfrm>
            <a:off x="3124200" y="1143000"/>
            <a:ext cx="1125629" cy="369332"/>
          </a:xfrm>
          <a:prstGeom prst="rect">
            <a:avLst/>
          </a:prstGeom>
          <a:noFill/>
        </p:spPr>
        <p:txBody>
          <a:bodyPr wrap="none" rtlCol="0">
            <a:spAutoFit/>
          </a:bodyPr>
          <a:lstStyle/>
          <a:p>
            <a:r>
              <a:rPr lang="en-US" i="1" dirty="0" smtClean="0"/>
              <a:t>t</a:t>
            </a:r>
            <a:r>
              <a:rPr lang="en-US" dirty="0" smtClean="0"/>
              <a:t> = 222.99</a:t>
            </a:r>
            <a:endParaRPr lang="en-US" dirty="0"/>
          </a:p>
        </p:txBody>
      </p:sp>
      <p:sp>
        <p:nvSpPr>
          <p:cNvPr id="9" name="TextBox 8"/>
          <p:cNvSpPr txBox="1"/>
          <p:nvPr/>
        </p:nvSpPr>
        <p:spPr>
          <a:xfrm>
            <a:off x="5410200" y="1143000"/>
            <a:ext cx="1125629" cy="369332"/>
          </a:xfrm>
          <a:prstGeom prst="rect">
            <a:avLst/>
          </a:prstGeom>
          <a:noFill/>
        </p:spPr>
        <p:txBody>
          <a:bodyPr wrap="none" rtlCol="0">
            <a:spAutoFit/>
          </a:bodyPr>
          <a:lstStyle/>
          <a:p>
            <a:r>
              <a:rPr lang="en-US" i="1" dirty="0" smtClean="0"/>
              <a:t>t</a:t>
            </a:r>
            <a:r>
              <a:rPr lang="en-US" dirty="0" smtClean="0"/>
              <a:t> = 284.15</a:t>
            </a:r>
            <a:endParaRPr lang="en-US" dirty="0"/>
          </a:p>
        </p:txBody>
      </p:sp>
      <p:sp>
        <p:nvSpPr>
          <p:cNvPr id="10" name="TextBox 9"/>
          <p:cNvSpPr txBox="1"/>
          <p:nvPr/>
        </p:nvSpPr>
        <p:spPr>
          <a:xfrm>
            <a:off x="7696200" y="1143000"/>
            <a:ext cx="1125629" cy="369332"/>
          </a:xfrm>
          <a:prstGeom prst="rect">
            <a:avLst/>
          </a:prstGeom>
          <a:noFill/>
        </p:spPr>
        <p:txBody>
          <a:bodyPr wrap="none" rtlCol="0">
            <a:spAutoFit/>
          </a:bodyPr>
          <a:lstStyle/>
          <a:p>
            <a:r>
              <a:rPr lang="en-US" i="1" dirty="0" smtClean="0"/>
              <a:t>t</a:t>
            </a:r>
            <a:r>
              <a:rPr lang="en-US" dirty="0" smtClean="0"/>
              <a:t> = 361.49</a:t>
            </a:r>
            <a:endParaRPr lang="en-US" dirty="0"/>
          </a:p>
        </p:txBody>
      </p:sp>
      <p:sp>
        <p:nvSpPr>
          <p:cNvPr id="11" name="TextBox 10"/>
          <p:cNvSpPr txBox="1"/>
          <p:nvPr/>
        </p:nvSpPr>
        <p:spPr>
          <a:xfrm>
            <a:off x="304800" y="5257800"/>
            <a:ext cx="2057400" cy="646331"/>
          </a:xfrm>
          <a:prstGeom prst="rect">
            <a:avLst/>
          </a:prstGeom>
          <a:noFill/>
        </p:spPr>
        <p:txBody>
          <a:bodyPr wrap="square" rtlCol="0">
            <a:spAutoFit/>
          </a:bodyPr>
          <a:lstStyle/>
          <a:p>
            <a:r>
              <a:rPr lang="en-US" dirty="0" smtClean="0"/>
              <a:t>Ideally unstable displaced plasma</a:t>
            </a:r>
            <a:endParaRPr lang="en-US" dirty="0"/>
          </a:p>
        </p:txBody>
      </p:sp>
      <p:sp>
        <p:nvSpPr>
          <p:cNvPr id="12" name="TextBox 11"/>
          <p:cNvSpPr txBox="1"/>
          <p:nvPr/>
        </p:nvSpPr>
        <p:spPr>
          <a:xfrm>
            <a:off x="2667000" y="5257800"/>
            <a:ext cx="2057400" cy="923330"/>
          </a:xfrm>
          <a:prstGeom prst="rect">
            <a:avLst/>
          </a:prstGeom>
          <a:noFill/>
        </p:spPr>
        <p:txBody>
          <a:bodyPr wrap="square" rtlCol="0">
            <a:spAutoFit/>
          </a:bodyPr>
          <a:lstStyle/>
          <a:p>
            <a:r>
              <a:rPr lang="en-US" dirty="0" smtClean="0"/>
              <a:t>Instability couples many toroidal &amp; poloidal modes…</a:t>
            </a:r>
            <a:endParaRPr lang="en-US" dirty="0"/>
          </a:p>
        </p:txBody>
      </p:sp>
      <p:sp>
        <p:nvSpPr>
          <p:cNvPr id="13" name="TextBox 12"/>
          <p:cNvSpPr txBox="1"/>
          <p:nvPr/>
        </p:nvSpPr>
        <p:spPr>
          <a:xfrm>
            <a:off x="4800600" y="5257800"/>
            <a:ext cx="2057400" cy="646331"/>
          </a:xfrm>
          <a:prstGeom prst="rect">
            <a:avLst/>
          </a:prstGeom>
          <a:noFill/>
        </p:spPr>
        <p:txBody>
          <a:bodyPr wrap="square" rtlCol="0">
            <a:spAutoFit/>
          </a:bodyPr>
          <a:lstStyle/>
          <a:p>
            <a:r>
              <a:rPr lang="en-US" dirty="0" smtClean="0"/>
              <a:t>…leading to rapid thermal quench.</a:t>
            </a:r>
            <a:endParaRPr lang="en-US" dirty="0"/>
          </a:p>
        </p:txBody>
      </p:sp>
      <p:sp>
        <p:nvSpPr>
          <p:cNvPr id="14" name="TextBox 13"/>
          <p:cNvSpPr txBox="1"/>
          <p:nvPr/>
        </p:nvSpPr>
        <p:spPr>
          <a:xfrm>
            <a:off x="7239000" y="5257800"/>
            <a:ext cx="1905000" cy="646331"/>
          </a:xfrm>
          <a:prstGeom prst="rect">
            <a:avLst/>
          </a:prstGeom>
          <a:noFill/>
        </p:spPr>
        <p:txBody>
          <a:bodyPr wrap="square" rtlCol="0">
            <a:spAutoFit/>
          </a:bodyPr>
          <a:lstStyle/>
          <a:p>
            <a:r>
              <a:rPr lang="en-US" dirty="0" smtClean="0"/>
              <a:t>Current quench follows.</a:t>
            </a:r>
            <a:endParaRPr lang="en-US" dirty="0"/>
          </a:p>
        </p:txBody>
      </p:sp>
      <p:sp>
        <p:nvSpPr>
          <p:cNvPr id="15" name="Slide Number Placeholder 14"/>
          <p:cNvSpPr>
            <a:spLocks noGrp="1"/>
          </p:cNvSpPr>
          <p:nvPr>
            <p:ph type="sldNum" sz="quarter" idx="12"/>
          </p:nvPr>
        </p:nvSpPr>
        <p:spPr/>
        <p:txBody>
          <a:bodyPr/>
          <a:lstStyle/>
          <a:p>
            <a:fld id="{5D950958-49EB-49BF-86EA-FEA9DEA7CAD4}" type="slidenum">
              <a:rPr lang="en-US" smtClean="0"/>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visit0003.png"/>
          <p:cNvPicPr>
            <a:picLocks noChangeAspect="1"/>
          </p:cNvPicPr>
          <p:nvPr/>
        </p:nvPicPr>
        <p:blipFill>
          <a:blip r:embed="rId3" cstate="print"/>
          <a:stretch>
            <a:fillRect/>
          </a:stretch>
        </p:blipFill>
        <p:spPr bwMode="auto">
          <a:xfrm>
            <a:off x="521473" y="1200923"/>
            <a:ext cx="4818104" cy="4818104"/>
          </a:xfrm>
          <a:prstGeom prst="rect">
            <a:avLst/>
          </a:prstGeom>
          <a:noFill/>
          <a:ln w="9525">
            <a:noFill/>
            <a:miter lim="800000"/>
            <a:headEnd/>
            <a:tailEnd/>
          </a:ln>
        </p:spPr>
      </p:pic>
      <p:sp>
        <p:nvSpPr>
          <p:cNvPr id="51203" name="Title 1"/>
          <p:cNvSpPr>
            <a:spLocks noGrp="1"/>
          </p:cNvSpPr>
          <p:nvPr>
            <p:ph type="title"/>
          </p:nvPr>
        </p:nvSpPr>
        <p:spPr>
          <a:xfrm>
            <a:off x="457200" y="0"/>
            <a:ext cx="8229600" cy="838200"/>
          </a:xfrm>
        </p:spPr>
        <p:txBody>
          <a:bodyPr/>
          <a:lstStyle/>
          <a:p>
            <a:pPr eaLnBrk="1" hangingPunct="1"/>
            <a:r>
              <a:rPr lang="en-US" dirty="0" smtClean="0"/>
              <a:t>Halo Current Distribution at Peak</a:t>
            </a:r>
          </a:p>
        </p:txBody>
      </p:sp>
      <p:sp>
        <p:nvSpPr>
          <p:cNvPr id="51204" name="TextBox 6"/>
          <p:cNvSpPr txBox="1">
            <a:spLocks noChangeArrowheads="1"/>
          </p:cNvSpPr>
          <p:nvPr/>
        </p:nvSpPr>
        <p:spPr bwMode="auto">
          <a:xfrm>
            <a:off x="2667000" y="1143000"/>
            <a:ext cx="1125629" cy="369332"/>
          </a:xfrm>
          <a:prstGeom prst="rect">
            <a:avLst/>
          </a:prstGeom>
          <a:noFill/>
          <a:ln w="9525">
            <a:noFill/>
            <a:miter lim="800000"/>
            <a:headEnd/>
            <a:tailEnd/>
          </a:ln>
        </p:spPr>
        <p:txBody>
          <a:bodyPr wrap="none">
            <a:spAutoFit/>
          </a:bodyPr>
          <a:lstStyle/>
          <a:p>
            <a:r>
              <a:rPr lang="en-US" i="1" dirty="0">
                <a:latin typeface="Calibri" pitchFamily="34" charset="0"/>
              </a:rPr>
              <a:t>t</a:t>
            </a:r>
            <a:r>
              <a:rPr lang="en-US" dirty="0">
                <a:latin typeface="Calibri" pitchFamily="34" charset="0"/>
              </a:rPr>
              <a:t> = </a:t>
            </a:r>
            <a:r>
              <a:rPr lang="en-US" dirty="0" smtClean="0">
                <a:latin typeface="Calibri" pitchFamily="34" charset="0"/>
              </a:rPr>
              <a:t>323.88</a:t>
            </a:r>
            <a:endParaRPr lang="en-US" dirty="0">
              <a:latin typeface="Calibri" pitchFamily="34" charset="0"/>
            </a:endParaRPr>
          </a:p>
        </p:txBody>
      </p:sp>
      <p:sp>
        <p:nvSpPr>
          <p:cNvPr id="51205" name="TextBox 7"/>
          <p:cNvSpPr txBox="1">
            <a:spLocks noChangeArrowheads="1"/>
          </p:cNvSpPr>
          <p:nvPr/>
        </p:nvSpPr>
        <p:spPr bwMode="auto">
          <a:xfrm>
            <a:off x="1447800" y="6096000"/>
            <a:ext cx="3470245" cy="338554"/>
          </a:xfrm>
          <a:prstGeom prst="rect">
            <a:avLst/>
          </a:prstGeom>
          <a:noFill/>
          <a:ln w="9525">
            <a:noFill/>
            <a:miter lim="800000"/>
            <a:headEnd/>
            <a:tailEnd/>
          </a:ln>
        </p:spPr>
        <p:txBody>
          <a:bodyPr wrap="none">
            <a:spAutoFit/>
          </a:bodyPr>
          <a:lstStyle/>
          <a:p>
            <a:r>
              <a:rPr lang="en-US" sz="1600" dirty="0">
                <a:latin typeface="Calibri" pitchFamily="34" charset="0"/>
              </a:rPr>
              <a:t>Current peaks on lower Group </a:t>
            </a:r>
            <a:r>
              <a:rPr lang="en-US" sz="1600" dirty="0" smtClean="0">
                <a:latin typeface="Calibri" pitchFamily="34" charset="0"/>
              </a:rPr>
              <a:t>12 plate.</a:t>
            </a:r>
            <a:endParaRPr lang="en-US" sz="1600" dirty="0">
              <a:latin typeface="Calibri" pitchFamily="34" charset="0"/>
            </a:endParaRPr>
          </a:p>
        </p:txBody>
      </p:sp>
      <p:sp>
        <p:nvSpPr>
          <p:cNvPr id="51206" name="TextBox 14"/>
          <p:cNvSpPr txBox="1">
            <a:spLocks noChangeArrowheads="1"/>
          </p:cNvSpPr>
          <p:nvPr/>
        </p:nvSpPr>
        <p:spPr bwMode="auto">
          <a:xfrm>
            <a:off x="5943600" y="5943600"/>
            <a:ext cx="2514600" cy="584775"/>
          </a:xfrm>
          <a:prstGeom prst="rect">
            <a:avLst/>
          </a:prstGeom>
          <a:noFill/>
          <a:ln w="9525">
            <a:noFill/>
            <a:miter lim="800000"/>
            <a:headEnd/>
            <a:tailEnd/>
          </a:ln>
        </p:spPr>
        <p:txBody>
          <a:bodyPr wrap="square">
            <a:spAutoFit/>
          </a:bodyPr>
          <a:lstStyle/>
          <a:p>
            <a:r>
              <a:rPr lang="en-US" sz="1600" i="1" dirty="0">
                <a:latin typeface="Calibri" pitchFamily="34" charset="0"/>
              </a:rPr>
              <a:t>n</a:t>
            </a:r>
            <a:r>
              <a:rPr lang="en-US" sz="1600" dirty="0">
                <a:latin typeface="Calibri" pitchFamily="34" charset="0"/>
              </a:rPr>
              <a:t>=1 </a:t>
            </a:r>
            <a:r>
              <a:rPr lang="en-US" sz="1600" dirty="0" smtClean="0">
                <a:latin typeface="Calibri" pitchFamily="34" charset="0"/>
              </a:rPr>
              <a:t>component strongly dominates over </a:t>
            </a:r>
            <a:r>
              <a:rPr lang="en-US" sz="1600" i="1" dirty="0" smtClean="0">
                <a:latin typeface="Calibri" pitchFamily="34" charset="0"/>
              </a:rPr>
              <a:t>n</a:t>
            </a:r>
            <a:r>
              <a:rPr lang="en-US" sz="1600" dirty="0" smtClean="0">
                <a:latin typeface="Calibri" pitchFamily="34" charset="0"/>
              </a:rPr>
              <a:t>=0</a:t>
            </a:r>
            <a:r>
              <a:rPr lang="en-US" sz="1600" dirty="0">
                <a:latin typeface="Calibri" pitchFamily="34" charset="0"/>
              </a:rPr>
              <a:t>.</a:t>
            </a:r>
          </a:p>
        </p:txBody>
      </p:sp>
      <p:pic>
        <p:nvPicPr>
          <p:cNvPr id="51207" name="Picture 2" descr="nvd_011.Jn326.gif"/>
          <p:cNvPicPr>
            <a:picLocks noChangeAspect="1"/>
          </p:cNvPicPr>
          <p:nvPr/>
        </p:nvPicPr>
        <p:blipFill>
          <a:blip r:embed="rId4" cstate="print"/>
          <a:stretch>
            <a:fillRect/>
          </a:stretch>
        </p:blipFill>
        <p:spPr bwMode="auto">
          <a:xfrm>
            <a:off x="5663579" y="1050925"/>
            <a:ext cx="3025429" cy="2187574"/>
          </a:xfrm>
          <a:prstGeom prst="rect">
            <a:avLst/>
          </a:prstGeom>
          <a:noFill/>
          <a:ln w="9525">
            <a:noFill/>
            <a:miter lim="800000"/>
            <a:headEnd/>
            <a:tailEnd/>
          </a:ln>
        </p:spPr>
      </p:pic>
      <p:pic>
        <p:nvPicPr>
          <p:cNvPr id="51208" name="Picture 4" descr="nvd_011.Jn326.gif"/>
          <p:cNvPicPr>
            <a:picLocks noChangeAspect="1"/>
          </p:cNvPicPr>
          <p:nvPr/>
        </p:nvPicPr>
        <p:blipFill>
          <a:blip r:embed="rId5" cstate="print"/>
          <a:stretch>
            <a:fillRect/>
          </a:stretch>
        </p:blipFill>
        <p:spPr bwMode="auto">
          <a:xfrm>
            <a:off x="5675362" y="3676084"/>
            <a:ext cx="2979637" cy="2158544"/>
          </a:xfrm>
          <a:prstGeom prst="rect">
            <a:avLst/>
          </a:prstGeom>
          <a:noFill/>
          <a:ln w="9525">
            <a:noFill/>
            <a:miter lim="800000"/>
            <a:headEnd/>
            <a:tailEnd/>
          </a:ln>
        </p:spPr>
      </p:pic>
      <p:cxnSp>
        <p:nvCxnSpPr>
          <p:cNvPr id="10" name="Straight Arrow Connector 9"/>
          <p:cNvCxnSpPr/>
          <p:nvPr/>
        </p:nvCxnSpPr>
        <p:spPr>
          <a:xfrm flipH="1" flipV="1">
            <a:off x="3657600" y="3810000"/>
            <a:ext cx="76200" cy="2286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5D950958-49EB-49BF-86EA-FEA9DEA7CAD4}"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visit0003.png"/>
          <p:cNvPicPr>
            <a:picLocks noChangeAspect="1"/>
          </p:cNvPicPr>
          <p:nvPr/>
        </p:nvPicPr>
        <p:blipFill>
          <a:blip r:embed="rId3" cstate="print"/>
          <a:stretch>
            <a:fillRect/>
          </a:stretch>
        </p:blipFill>
        <p:spPr bwMode="auto">
          <a:xfrm>
            <a:off x="152400" y="1371600"/>
            <a:ext cx="8706803" cy="3373755"/>
          </a:xfrm>
          <a:prstGeom prst="rect">
            <a:avLst/>
          </a:prstGeom>
          <a:noFill/>
          <a:ln w="9525">
            <a:noFill/>
            <a:miter lim="800000"/>
            <a:headEnd/>
            <a:tailEnd/>
          </a:ln>
        </p:spPr>
      </p:pic>
      <p:sp>
        <p:nvSpPr>
          <p:cNvPr id="51203" name="Title 1"/>
          <p:cNvSpPr>
            <a:spLocks noGrp="1"/>
          </p:cNvSpPr>
          <p:nvPr>
            <p:ph type="title"/>
          </p:nvPr>
        </p:nvSpPr>
        <p:spPr>
          <a:xfrm>
            <a:off x="457200" y="0"/>
            <a:ext cx="8229600" cy="838200"/>
          </a:xfrm>
        </p:spPr>
        <p:txBody>
          <a:bodyPr/>
          <a:lstStyle/>
          <a:p>
            <a:pPr eaLnBrk="1" hangingPunct="1"/>
            <a:r>
              <a:rPr lang="en-US" dirty="0" smtClean="0"/>
              <a:t>Halo Current Distribution vs. Time</a:t>
            </a:r>
          </a:p>
        </p:txBody>
      </p:sp>
      <p:sp>
        <p:nvSpPr>
          <p:cNvPr id="4" name="Slide Number Placeholder 3"/>
          <p:cNvSpPr>
            <a:spLocks noGrp="1"/>
          </p:cNvSpPr>
          <p:nvPr>
            <p:ph type="sldNum" sz="quarter" idx="12"/>
          </p:nvPr>
        </p:nvSpPr>
        <p:spPr/>
        <p:txBody>
          <a:bodyPr/>
          <a:lstStyle/>
          <a:p>
            <a:fld id="{5D950958-49EB-49BF-86EA-FEA9DEA7CAD4}"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Coupling to IVB</a:t>
            </a:r>
            <a:endParaRPr lang="en-US" dirty="0"/>
          </a:p>
        </p:txBody>
      </p:sp>
      <p:sp>
        <p:nvSpPr>
          <p:cNvPr id="3" name="Slide Number Placeholder 2"/>
          <p:cNvSpPr>
            <a:spLocks noGrp="1"/>
          </p:cNvSpPr>
          <p:nvPr>
            <p:ph type="sldNum" sz="quarter" idx="12"/>
          </p:nvPr>
        </p:nvSpPr>
        <p:spPr/>
        <p:txBody>
          <a:bodyPr/>
          <a:lstStyle/>
          <a:p>
            <a:fld id="{5D950958-49EB-49BF-86EA-FEA9DEA7CAD4}" type="slidenum">
              <a:rPr lang="en-US" smtClean="0"/>
              <a:pPr/>
              <a:t>25</a:t>
            </a:fld>
            <a:endParaRPr lang="en-US" dirty="0"/>
          </a:p>
        </p:txBody>
      </p:sp>
      <p:sp>
        <p:nvSpPr>
          <p:cNvPr id="4" name="TextBox 3"/>
          <p:cNvSpPr txBox="1"/>
          <p:nvPr/>
        </p:nvSpPr>
        <p:spPr>
          <a:xfrm>
            <a:off x="457200" y="762000"/>
            <a:ext cx="8458200" cy="5940088"/>
          </a:xfrm>
          <a:prstGeom prst="rect">
            <a:avLst/>
          </a:prstGeom>
          <a:noFill/>
        </p:spPr>
        <p:txBody>
          <a:bodyPr wrap="square" rtlCol="0">
            <a:spAutoFit/>
          </a:bodyPr>
          <a:lstStyle/>
          <a:p>
            <a:pPr indent="228600">
              <a:buFont typeface="Arial" pitchFamily="34" charset="0"/>
              <a:buChar char="•"/>
            </a:pPr>
            <a:r>
              <a:rPr lang="en-US" sz="2400" dirty="0" smtClean="0"/>
              <a:t>To assess plausibility, self-consistency of halo current results.</a:t>
            </a:r>
          </a:p>
          <a:p>
            <a:pPr indent="228600">
              <a:buFont typeface="Arial" pitchFamily="34" charset="0"/>
              <a:buChar char="•"/>
            </a:pPr>
            <a:endParaRPr lang="en-US" sz="2400" dirty="0" smtClean="0"/>
          </a:p>
          <a:p>
            <a:pPr indent="228600">
              <a:buFont typeface="Arial" pitchFamily="34" charset="0"/>
              <a:buChar char="•"/>
            </a:pPr>
            <a:r>
              <a:rPr lang="en-US" sz="2400" dirty="0" smtClean="0"/>
              <a:t>Current-voltage branch code developed by J. Bialek to explore halo current distributions in vessel components.</a:t>
            </a:r>
          </a:p>
          <a:p>
            <a:pPr lvl="1" indent="228600">
              <a:buFont typeface="Arial" pitchFamily="34" charset="0"/>
              <a:buChar char="•"/>
            </a:pPr>
            <a:r>
              <a:rPr lang="en-US" sz="2000" dirty="0" smtClean="0"/>
              <a:t>User supplies exterior d</a:t>
            </a:r>
            <a:r>
              <a:rPr lang="en-US" sz="2000" b="1" dirty="0" smtClean="0"/>
              <a:t>B</a:t>
            </a:r>
            <a:r>
              <a:rPr lang="en-US" sz="2000" dirty="0" smtClean="0"/>
              <a:t>/dt, </a:t>
            </a:r>
            <a:r>
              <a:rPr lang="en-US" sz="2000" i="1" dirty="0" smtClean="0"/>
              <a:t>J</a:t>
            </a:r>
            <a:r>
              <a:rPr lang="en-US" sz="2000" baseline="-25000" dirty="0" smtClean="0"/>
              <a:t>normal</a:t>
            </a:r>
            <a:r>
              <a:rPr lang="en-US" sz="2000" dirty="0" smtClean="0"/>
              <a:t>, and reference nodal voltages.</a:t>
            </a:r>
          </a:p>
          <a:p>
            <a:pPr lvl="1" indent="228600">
              <a:buFont typeface="Arial" pitchFamily="34" charset="0"/>
              <a:buChar char="•"/>
            </a:pPr>
            <a:r>
              <a:rPr lang="en-US" sz="2000" dirty="0" smtClean="0"/>
              <a:t>IVB solves for time-dependent current and voltage in arbitrary conducting structures composed of 1D, 2D, and 3D elements.</a:t>
            </a:r>
          </a:p>
          <a:p>
            <a:pPr indent="228600">
              <a:buFont typeface="Arial" pitchFamily="34" charset="0"/>
              <a:buChar char="•"/>
            </a:pPr>
            <a:endParaRPr lang="en-US" sz="2400" dirty="0" smtClean="0"/>
          </a:p>
          <a:p>
            <a:pPr indent="228600">
              <a:buFont typeface="Arial" pitchFamily="34" charset="0"/>
              <a:buChar char="•"/>
            </a:pPr>
            <a:r>
              <a:rPr lang="en-US" sz="2400" dirty="0" smtClean="0"/>
              <a:t>M3D simulation data selected from two representative time slices</a:t>
            </a:r>
            <a:r>
              <a:rPr lang="en-US" sz="2400" dirty="0" smtClean="0"/>
              <a:t>.</a:t>
            </a:r>
            <a:endParaRPr lang="en-US" sz="2400" dirty="0" smtClean="0"/>
          </a:p>
          <a:p>
            <a:pPr lvl="1" indent="228600">
              <a:buFont typeface="Arial" pitchFamily="34" charset="0"/>
              <a:buChar char="•"/>
            </a:pPr>
            <a:r>
              <a:rPr lang="en-US" sz="2000" dirty="0" smtClean="0"/>
              <a:t>Frame 132, </a:t>
            </a:r>
            <a:r>
              <a:rPr lang="en-US" sz="2000" i="1" dirty="0" smtClean="0"/>
              <a:t>t </a:t>
            </a:r>
            <a:r>
              <a:rPr lang="en-US" sz="2000" dirty="0" smtClean="0"/>
              <a:t>= 205.07: linear phase of instability; halo currents still axisymmetric.</a:t>
            </a:r>
          </a:p>
          <a:p>
            <a:pPr lvl="1" indent="228600">
              <a:buFont typeface="Arial" pitchFamily="34" charset="0"/>
              <a:buChar char="•"/>
            </a:pPr>
            <a:r>
              <a:rPr lang="en-US" sz="2000" dirty="0" smtClean="0"/>
              <a:t>Frame 676, t = 323.88: peak KE &amp; current, high HF, peaking factor.</a:t>
            </a:r>
          </a:p>
          <a:p>
            <a:pPr lvl="1" indent="228600">
              <a:buFont typeface="Arial" pitchFamily="34" charset="0"/>
              <a:buChar char="•"/>
            </a:pPr>
            <a:endParaRPr lang="en-US" sz="2000" dirty="0" smtClean="0"/>
          </a:p>
          <a:p>
            <a:pPr indent="228600">
              <a:buFont typeface="Arial" pitchFamily="34" charset="0"/>
              <a:buChar char="•"/>
            </a:pPr>
            <a:r>
              <a:rPr lang="en-US" sz="2400" i="1" dirty="0" smtClean="0"/>
              <a:t>J</a:t>
            </a:r>
            <a:r>
              <a:rPr lang="en-US" sz="2400" baseline="-25000" dirty="0" smtClean="0"/>
              <a:t>normal</a:t>
            </a:r>
            <a:r>
              <a:rPr lang="en-US" sz="2400" dirty="0" smtClean="0"/>
              <a:t> on axisymmetric shell interpolated onto 2D and 3D engineering models; plasma current distribution ignored for first pass.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Axisymmetric IVB Model</a:t>
            </a:r>
            <a:endParaRPr lang="en-US" dirty="0"/>
          </a:p>
        </p:txBody>
      </p:sp>
      <p:sp>
        <p:nvSpPr>
          <p:cNvPr id="3" name="Slide Number Placeholder 2"/>
          <p:cNvSpPr>
            <a:spLocks noGrp="1"/>
          </p:cNvSpPr>
          <p:nvPr>
            <p:ph type="sldNum" sz="quarter" idx="12"/>
          </p:nvPr>
        </p:nvSpPr>
        <p:spPr/>
        <p:txBody>
          <a:bodyPr/>
          <a:lstStyle/>
          <a:p>
            <a:fld id="{5D950958-49EB-49BF-86EA-FEA9DEA7CAD4}" type="slidenum">
              <a:rPr lang="en-US" smtClean="0"/>
              <a:pPr/>
              <a:t>26</a:t>
            </a:fld>
            <a:endParaRPr lang="en-US" dirty="0"/>
          </a:p>
        </p:txBody>
      </p:sp>
      <p:pic>
        <p:nvPicPr>
          <p:cNvPr id="4" name="Picture 3" descr="IVB_model_axisym_ext.gif"/>
          <p:cNvPicPr>
            <a:picLocks noChangeAspect="1"/>
          </p:cNvPicPr>
          <p:nvPr/>
        </p:nvPicPr>
        <p:blipFill>
          <a:blip r:embed="rId2" cstate="print"/>
          <a:stretch>
            <a:fillRect/>
          </a:stretch>
        </p:blipFill>
        <p:spPr>
          <a:xfrm>
            <a:off x="457200" y="1219200"/>
            <a:ext cx="4183380" cy="4648200"/>
          </a:xfrm>
          <a:prstGeom prst="rect">
            <a:avLst/>
          </a:prstGeom>
        </p:spPr>
      </p:pic>
      <p:pic>
        <p:nvPicPr>
          <p:cNvPr id="5" name="Picture 4" descr="IVB_model_axisym_cutaway.gif"/>
          <p:cNvPicPr>
            <a:picLocks noChangeAspect="1"/>
          </p:cNvPicPr>
          <p:nvPr/>
        </p:nvPicPr>
        <p:blipFill>
          <a:blip r:embed="rId3" cstate="print"/>
          <a:stretch>
            <a:fillRect/>
          </a:stretch>
        </p:blipFill>
        <p:spPr>
          <a:xfrm>
            <a:off x="5334000" y="1219200"/>
            <a:ext cx="3314777" cy="4648200"/>
          </a:xfrm>
          <a:prstGeom prst="rect">
            <a:avLst/>
          </a:prstGeom>
        </p:spPr>
      </p:pic>
      <p:sp>
        <p:nvSpPr>
          <p:cNvPr id="6" name="TextBox 5"/>
          <p:cNvSpPr txBox="1"/>
          <p:nvPr/>
        </p:nvSpPr>
        <p:spPr>
          <a:xfrm>
            <a:off x="2743200" y="6019800"/>
            <a:ext cx="3730893" cy="461665"/>
          </a:xfrm>
          <a:prstGeom prst="rect">
            <a:avLst/>
          </a:prstGeom>
          <a:noFill/>
        </p:spPr>
        <p:txBody>
          <a:bodyPr wrap="none" rtlCol="0">
            <a:spAutoFit/>
          </a:bodyPr>
          <a:lstStyle/>
          <a:p>
            <a:r>
              <a:rPr lang="en-US" sz="2400" dirty="0" smtClean="0"/>
              <a:t>Conforms to M3D boundary.</a:t>
            </a:r>
            <a:endParaRPr lang="en-US"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38200"/>
          </a:xfrm>
        </p:spPr>
        <p:txBody>
          <a:bodyPr/>
          <a:lstStyle/>
          <a:p>
            <a:r>
              <a:rPr lang="en-US" dirty="0" smtClean="0"/>
              <a:t>Frame 132 current distribution</a:t>
            </a:r>
            <a:endParaRPr lang="en-US" dirty="0"/>
          </a:p>
        </p:txBody>
      </p:sp>
      <p:sp>
        <p:nvSpPr>
          <p:cNvPr id="3" name="Slide Number Placeholder 2"/>
          <p:cNvSpPr>
            <a:spLocks noGrp="1"/>
          </p:cNvSpPr>
          <p:nvPr>
            <p:ph type="sldNum" sz="quarter" idx="12"/>
          </p:nvPr>
        </p:nvSpPr>
        <p:spPr/>
        <p:txBody>
          <a:bodyPr/>
          <a:lstStyle/>
          <a:p>
            <a:fld id="{5D950958-49EB-49BF-86EA-FEA9DEA7CAD4}" type="slidenum">
              <a:rPr lang="en-US" smtClean="0"/>
              <a:pPr/>
              <a:t>27</a:t>
            </a:fld>
            <a:endParaRPr lang="en-US" dirty="0"/>
          </a:p>
        </p:txBody>
      </p:sp>
      <p:sp>
        <p:nvSpPr>
          <p:cNvPr id="5" name="TextBox 4"/>
          <p:cNvSpPr txBox="1"/>
          <p:nvPr/>
        </p:nvSpPr>
        <p:spPr>
          <a:xfrm>
            <a:off x="1295400" y="762000"/>
            <a:ext cx="1616789" cy="400110"/>
          </a:xfrm>
          <a:prstGeom prst="rect">
            <a:avLst/>
          </a:prstGeom>
          <a:noFill/>
        </p:spPr>
        <p:txBody>
          <a:bodyPr wrap="none" rtlCol="0">
            <a:spAutoFit/>
          </a:bodyPr>
          <a:lstStyle/>
          <a:p>
            <a:r>
              <a:rPr lang="en-US" sz="2000" dirty="0" smtClean="0"/>
              <a:t>Cutaway view</a:t>
            </a:r>
            <a:endParaRPr lang="en-US" sz="2000" dirty="0"/>
          </a:p>
        </p:txBody>
      </p:sp>
      <p:grpSp>
        <p:nvGrpSpPr>
          <p:cNvPr id="7" name="Group 6"/>
          <p:cNvGrpSpPr/>
          <p:nvPr/>
        </p:nvGrpSpPr>
        <p:grpSpPr>
          <a:xfrm>
            <a:off x="602520" y="1143000"/>
            <a:ext cx="3459748" cy="4724400"/>
            <a:chOff x="685800" y="1143000"/>
            <a:chExt cx="3459748" cy="4724400"/>
          </a:xfrm>
        </p:grpSpPr>
        <p:pic>
          <p:nvPicPr>
            <p:cNvPr id="4" name="Picture 3" descr="IVB_132_axisym_cutaway.gif"/>
            <p:cNvPicPr>
              <a:picLocks noChangeAspect="1"/>
            </p:cNvPicPr>
            <p:nvPr/>
          </p:nvPicPr>
          <p:blipFill>
            <a:blip r:embed="rId2" cstate="print"/>
            <a:stretch>
              <a:fillRect/>
            </a:stretch>
          </p:blipFill>
          <p:spPr>
            <a:xfrm>
              <a:off x="838200" y="1143000"/>
              <a:ext cx="3307348" cy="4645152"/>
            </a:xfrm>
            <a:prstGeom prst="rect">
              <a:avLst/>
            </a:prstGeom>
          </p:spPr>
        </p:pic>
        <p:sp>
          <p:nvSpPr>
            <p:cNvPr id="6" name="Rectangle 5"/>
            <p:cNvSpPr/>
            <p:nvPr/>
          </p:nvSpPr>
          <p:spPr>
            <a:xfrm>
              <a:off x="685800" y="5486400"/>
              <a:ext cx="457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234775" y="5867400"/>
            <a:ext cx="3552447" cy="646331"/>
          </a:xfrm>
          <a:prstGeom prst="rect">
            <a:avLst/>
          </a:prstGeom>
          <a:noFill/>
        </p:spPr>
        <p:txBody>
          <a:bodyPr wrap="none" rtlCol="0">
            <a:spAutoFit/>
          </a:bodyPr>
          <a:lstStyle/>
          <a:p>
            <a:pPr algn="ctr"/>
            <a:r>
              <a:rPr lang="en-US" dirty="0" smtClean="0"/>
              <a:t>Arrow scale: surface current density</a:t>
            </a:r>
          </a:p>
          <a:p>
            <a:pPr algn="ctr"/>
            <a:r>
              <a:rPr lang="en-US" dirty="0" smtClean="0"/>
              <a:t>up to 12 kA/m</a:t>
            </a:r>
            <a:endParaRPr lang="en-US" dirty="0"/>
          </a:p>
        </p:txBody>
      </p:sp>
      <p:pic>
        <p:nvPicPr>
          <p:cNvPr id="9" name="Picture 8" descr="IVB_132_axisym_bottom.gif"/>
          <p:cNvPicPr>
            <a:picLocks noChangeAspect="1"/>
          </p:cNvPicPr>
          <p:nvPr/>
        </p:nvPicPr>
        <p:blipFill>
          <a:blip r:embed="rId3" cstate="print"/>
          <a:stretch>
            <a:fillRect/>
          </a:stretch>
        </p:blipFill>
        <p:spPr>
          <a:xfrm>
            <a:off x="4800600" y="1447500"/>
            <a:ext cx="3886200" cy="3893857"/>
          </a:xfrm>
          <a:prstGeom prst="rect">
            <a:avLst/>
          </a:prstGeom>
        </p:spPr>
      </p:pic>
      <p:sp>
        <p:nvSpPr>
          <p:cNvPr id="10" name="TextBox 9"/>
          <p:cNvSpPr txBox="1"/>
          <p:nvPr/>
        </p:nvSpPr>
        <p:spPr>
          <a:xfrm>
            <a:off x="5989840" y="762000"/>
            <a:ext cx="1507720" cy="400110"/>
          </a:xfrm>
          <a:prstGeom prst="rect">
            <a:avLst/>
          </a:prstGeom>
          <a:noFill/>
        </p:spPr>
        <p:txBody>
          <a:bodyPr wrap="none" rtlCol="0">
            <a:spAutoFit/>
          </a:bodyPr>
          <a:lstStyle/>
          <a:p>
            <a:r>
              <a:rPr lang="en-US" sz="2000" dirty="0" smtClean="0"/>
              <a:t>Bottom view</a:t>
            </a:r>
            <a:endParaRPr lang="en-US" sz="2000" dirty="0"/>
          </a:p>
        </p:txBody>
      </p:sp>
      <p:sp>
        <p:nvSpPr>
          <p:cNvPr id="12" name="TextBox 11"/>
          <p:cNvSpPr txBox="1"/>
          <p:nvPr/>
        </p:nvSpPr>
        <p:spPr>
          <a:xfrm>
            <a:off x="4967481" y="5867400"/>
            <a:ext cx="3552447" cy="646331"/>
          </a:xfrm>
          <a:prstGeom prst="rect">
            <a:avLst/>
          </a:prstGeom>
          <a:noFill/>
        </p:spPr>
        <p:txBody>
          <a:bodyPr wrap="none" rtlCol="0">
            <a:spAutoFit/>
          </a:bodyPr>
          <a:lstStyle/>
          <a:p>
            <a:pPr algn="ctr"/>
            <a:r>
              <a:rPr lang="en-US" dirty="0" smtClean="0"/>
              <a:t>Arrow scale: surface current density</a:t>
            </a:r>
          </a:p>
          <a:p>
            <a:pPr algn="ctr"/>
            <a:r>
              <a:rPr lang="en-US" dirty="0" smtClean="0"/>
              <a:t>up to 3.5 kA/m</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38200"/>
          </a:xfrm>
        </p:spPr>
        <p:txBody>
          <a:bodyPr/>
          <a:lstStyle/>
          <a:p>
            <a:r>
              <a:rPr lang="en-US" dirty="0" smtClean="0"/>
              <a:t>Frame 676 current distribution</a:t>
            </a:r>
            <a:endParaRPr lang="en-US" dirty="0"/>
          </a:p>
        </p:txBody>
      </p:sp>
      <p:sp>
        <p:nvSpPr>
          <p:cNvPr id="3" name="Slide Number Placeholder 2"/>
          <p:cNvSpPr>
            <a:spLocks noGrp="1"/>
          </p:cNvSpPr>
          <p:nvPr>
            <p:ph type="sldNum" sz="quarter" idx="12"/>
          </p:nvPr>
        </p:nvSpPr>
        <p:spPr/>
        <p:txBody>
          <a:bodyPr/>
          <a:lstStyle/>
          <a:p>
            <a:fld id="{5D950958-49EB-49BF-86EA-FEA9DEA7CAD4}" type="slidenum">
              <a:rPr lang="en-US" smtClean="0"/>
              <a:pPr/>
              <a:t>28</a:t>
            </a:fld>
            <a:endParaRPr lang="en-US" dirty="0"/>
          </a:p>
        </p:txBody>
      </p:sp>
      <p:sp>
        <p:nvSpPr>
          <p:cNvPr id="5" name="TextBox 4"/>
          <p:cNvSpPr txBox="1"/>
          <p:nvPr/>
        </p:nvSpPr>
        <p:spPr>
          <a:xfrm>
            <a:off x="1295400" y="762000"/>
            <a:ext cx="1616789" cy="400110"/>
          </a:xfrm>
          <a:prstGeom prst="rect">
            <a:avLst/>
          </a:prstGeom>
          <a:noFill/>
        </p:spPr>
        <p:txBody>
          <a:bodyPr wrap="none" rtlCol="0">
            <a:spAutoFit/>
          </a:bodyPr>
          <a:lstStyle/>
          <a:p>
            <a:r>
              <a:rPr lang="en-US" sz="2000" dirty="0" smtClean="0"/>
              <a:t>Cutaway view</a:t>
            </a:r>
            <a:endParaRPr lang="en-US" sz="2000" dirty="0"/>
          </a:p>
        </p:txBody>
      </p:sp>
      <p:grpSp>
        <p:nvGrpSpPr>
          <p:cNvPr id="7" name="Group 6"/>
          <p:cNvGrpSpPr/>
          <p:nvPr/>
        </p:nvGrpSpPr>
        <p:grpSpPr>
          <a:xfrm>
            <a:off x="602520" y="1143252"/>
            <a:ext cx="3459748" cy="4724148"/>
            <a:chOff x="685800" y="1143252"/>
            <a:chExt cx="3459748" cy="4724148"/>
          </a:xfrm>
        </p:grpSpPr>
        <p:pic>
          <p:nvPicPr>
            <p:cNvPr id="4" name="Picture 3" descr="IVB_132_axisym_cutaway.gif"/>
            <p:cNvPicPr>
              <a:picLocks noChangeAspect="1"/>
            </p:cNvPicPr>
            <p:nvPr/>
          </p:nvPicPr>
          <p:blipFill>
            <a:blip r:embed="rId2" cstate="print"/>
            <a:stretch>
              <a:fillRect/>
            </a:stretch>
          </p:blipFill>
          <p:spPr>
            <a:xfrm>
              <a:off x="838200" y="1143252"/>
              <a:ext cx="3307348" cy="4644647"/>
            </a:xfrm>
            <a:prstGeom prst="rect">
              <a:avLst/>
            </a:prstGeom>
          </p:spPr>
        </p:pic>
        <p:sp>
          <p:nvSpPr>
            <p:cNvPr id="6" name="Rectangle 5"/>
            <p:cNvSpPr/>
            <p:nvPr/>
          </p:nvSpPr>
          <p:spPr>
            <a:xfrm>
              <a:off x="685800" y="5486400"/>
              <a:ext cx="457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234775" y="5867400"/>
            <a:ext cx="3552446" cy="646331"/>
          </a:xfrm>
          <a:prstGeom prst="rect">
            <a:avLst/>
          </a:prstGeom>
          <a:noFill/>
        </p:spPr>
        <p:txBody>
          <a:bodyPr wrap="none" rtlCol="0">
            <a:spAutoFit/>
          </a:bodyPr>
          <a:lstStyle/>
          <a:p>
            <a:pPr algn="ctr"/>
            <a:r>
              <a:rPr lang="en-US" dirty="0" smtClean="0"/>
              <a:t>Arrow scale: surface current density</a:t>
            </a:r>
          </a:p>
          <a:p>
            <a:pPr algn="ctr"/>
            <a:r>
              <a:rPr lang="en-US" dirty="0" smtClean="0"/>
              <a:t>up to 142 kA/m</a:t>
            </a:r>
            <a:endParaRPr lang="en-US" dirty="0"/>
          </a:p>
        </p:txBody>
      </p:sp>
      <p:pic>
        <p:nvPicPr>
          <p:cNvPr id="9" name="Picture 8" descr="IVB_132_axisym_bottom.gif"/>
          <p:cNvPicPr>
            <a:picLocks noChangeAspect="1"/>
          </p:cNvPicPr>
          <p:nvPr/>
        </p:nvPicPr>
        <p:blipFill>
          <a:blip r:embed="rId3" cstate="print"/>
          <a:stretch>
            <a:fillRect/>
          </a:stretch>
        </p:blipFill>
        <p:spPr>
          <a:xfrm>
            <a:off x="4800600" y="1449431"/>
            <a:ext cx="3886200" cy="3889995"/>
          </a:xfrm>
          <a:prstGeom prst="rect">
            <a:avLst/>
          </a:prstGeom>
        </p:spPr>
      </p:pic>
      <p:sp>
        <p:nvSpPr>
          <p:cNvPr id="10" name="TextBox 9"/>
          <p:cNvSpPr txBox="1"/>
          <p:nvPr/>
        </p:nvSpPr>
        <p:spPr>
          <a:xfrm>
            <a:off x="5989840" y="762000"/>
            <a:ext cx="1507720" cy="400110"/>
          </a:xfrm>
          <a:prstGeom prst="rect">
            <a:avLst/>
          </a:prstGeom>
          <a:noFill/>
        </p:spPr>
        <p:txBody>
          <a:bodyPr wrap="none" rtlCol="0">
            <a:spAutoFit/>
          </a:bodyPr>
          <a:lstStyle/>
          <a:p>
            <a:r>
              <a:rPr lang="en-US" sz="2000" dirty="0" smtClean="0"/>
              <a:t>Bottom view</a:t>
            </a:r>
            <a:endParaRPr lang="en-US" sz="2000" dirty="0"/>
          </a:p>
        </p:txBody>
      </p:sp>
      <p:sp>
        <p:nvSpPr>
          <p:cNvPr id="12" name="TextBox 11"/>
          <p:cNvSpPr txBox="1"/>
          <p:nvPr/>
        </p:nvSpPr>
        <p:spPr>
          <a:xfrm>
            <a:off x="4941029" y="5867400"/>
            <a:ext cx="3605346" cy="646331"/>
          </a:xfrm>
          <a:prstGeom prst="rect">
            <a:avLst/>
          </a:prstGeom>
          <a:noFill/>
        </p:spPr>
        <p:txBody>
          <a:bodyPr wrap="none" rtlCol="0">
            <a:spAutoFit/>
          </a:bodyPr>
          <a:lstStyle/>
          <a:p>
            <a:pPr algn="ctr"/>
            <a:r>
              <a:rPr lang="en-US" dirty="0" smtClean="0"/>
              <a:t>Arrow scale: surface current density </a:t>
            </a:r>
          </a:p>
          <a:p>
            <a:pPr algn="ctr"/>
            <a:r>
              <a:rPr lang="en-US" dirty="0" smtClean="0"/>
              <a:t>up to 172 kA/m</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3D IVB Model</a:t>
            </a:r>
            <a:endParaRPr lang="en-US" dirty="0"/>
          </a:p>
        </p:txBody>
      </p:sp>
      <p:pic>
        <p:nvPicPr>
          <p:cNvPr id="4" name="Picture 3" descr="IVB_model_axisym_ext.gif"/>
          <p:cNvPicPr>
            <a:picLocks noChangeAspect="1"/>
          </p:cNvPicPr>
          <p:nvPr/>
        </p:nvPicPr>
        <p:blipFill>
          <a:blip r:embed="rId2" cstate="print"/>
          <a:stretch>
            <a:fillRect/>
          </a:stretch>
        </p:blipFill>
        <p:spPr>
          <a:xfrm>
            <a:off x="2286000" y="914400"/>
            <a:ext cx="4572000" cy="4986705"/>
          </a:xfrm>
          <a:prstGeom prst="rect">
            <a:avLst/>
          </a:prstGeom>
        </p:spPr>
      </p:pic>
      <p:cxnSp>
        <p:nvCxnSpPr>
          <p:cNvPr id="8" name="Straight Arrow Connector 7"/>
          <p:cNvCxnSpPr/>
          <p:nvPr/>
        </p:nvCxnSpPr>
        <p:spPr>
          <a:xfrm flipH="1">
            <a:off x="6096000" y="1219200"/>
            <a:ext cx="1066800" cy="609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914400"/>
            <a:ext cx="1711559" cy="400110"/>
          </a:xfrm>
          <a:prstGeom prst="rect">
            <a:avLst/>
          </a:prstGeom>
          <a:noFill/>
        </p:spPr>
        <p:txBody>
          <a:bodyPr wrap="none" rtlCol="0">
            <a:spAutoFit/>
          </a:bodyPr>
          <a:lstStyle/>
          <a:p>
            <a:r>
              <a:rPr lang="en-US" sz="2000" dirty="0" smtClean="0"/>
              <a:t>Vacuum vessel</a:t>
            </a:r>
            <a:endParaRPr lang="en-US" sz="2000" dirty="0"/>
          </a:p>
        </p:txBody>
      </p:sp>
      <p:sp>
        <p:nvSpPr>
          <p:cNvPr id="10" name="TextBox 9"/>
          <p:cNvSpPr txBox="1"/>
          <p:nvPr/>
        </p:nvSpPr>
        <p:spPr>
          <a:xfrm>
            <a:off x="152400" y="2895600"/>
            <a:ext cx="2124684" cy="1015663"/>
          </a:xfrm>
          <a:prstGeom prst="rect">
            <a:avLst/>
          </a:prstGeom>
          <a:noFill/>
        </p:spPr>
        <p:txBody>
          <a:bodyPr wrap="none" rtlCol="0">
            <a:spAutoFit/>
          </a:bodyPr>
          <a:lstStyle/>
          <a:p>
            <a:pPr algn="ctr"/>
            <a:r>
              <a:rPr lang="en-US" sz="2000" dirty="0" smtClean="0"/>
              <a:t>Stabilizer plates</a:t>
            </a:r>
          </a:p>
          <a:p>
            <a:pPr algn="ctr"/>
            <a:r>
              <a:rPr lang="en-US" sz="2000" dirty="0" smtClean="0"/>
              <a:t>&amp;</a:t>
            </a:r>
          </a:p>
          <a:p>
            <a:pPr algn="ctr"/>
            <a:r>
              <a:rPr lang="en-US" sz="2000" dirty="0" smtClean="0"/>
              <a:t>mounting brackets</a:t>
            </a:r>
            <a:endParaRPr lang="en-US" sz="2000" dirty="0"/>
          </a:p>
        </p:txBody>
      </p:sp>
      <p:cxnSp>
        <p:nvCxnSpPr>
          <p:cNvPr id="11" name="Straight Arrow Connector 10"/>
          <p:cNvCxnSpPr/>
          <p:nvPr/>
        </p:nvCxnSpPr>
        <p:spPr>
          <a:xfrm flipV="1">
            <a:off x="1981200" y="2667000"/>
            <a:ext cx="914400" cy="228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828800" y="2057400"/>
            <a:ext cx="1219200" cy="838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76400" y="3886200"/>
            <a:ext cx="1219200" cy="762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447800" y="3962400"/>
            <a:ext cx="1524000" cy="1219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572000" y="3124200"/>
            <a:ext cx="2514600" cy="762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2895600"/>
            <a:ext cx="1471941" cy="400110"/>
          </a:xfrm>
          <a:prstGeom prst="rect">
            <a:avLst/>
          </a:prstGeom>
          <a:noFill/>
        </p:spPr>
        <p:txBody>
          <a:bodyPr wrap="none" rtlCol="0">
            <a:spAutoFit/>
          </a:bodyPr>
          <a:lstStyle/>
          <a:p>
            <a:r>
              <a:rPr lang="en-US" sz="2000" dirty="0" smtClean="0"/>
              <a:t>Center stack</a:t>
            </a:r>
            <a:endParaRPr lang="en-US" sz="2000" dirty="0"/>
          </a:p>
        </p:txBody>
      </p:sp>
      <p:cxnSp>
        <p:nvCxnSpPr>
          <p:cNvPr id="24" name="Straight Arrow Connector 23"/>
          <p:cNvCxnSpPr>
            <a:stCxn id="26" idx="3"/>
          </p:cNvCxnSpPr>
          <p:nvPr/>
        </p:nvCxnSpPr>
        <p:spPr>
          <a:xfrm flipV="1">
            <a:off x="3516544" y="5638800"/>
            <a:ext cx="1665056" cy="35245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752600" y="5791200"/>
            <a:ext cx="1763944" cy="400110"/>
          </a:xfrm>
          <a:prstGeom prst="rect">
            <a:avLst/>
          </a:prstGeom>
          <a:noFill/>
        </p:spPr>
        <p:txBody>
          <a:bodyPr wrap="none" rtlCol="0">
            <a:spAutoFit/>
          </a:bodyPr>
          <a:lstStyle/>
          <a:p>
            <a:r>
              <a:rPr lang="en-US" sz="2000" dirty="0" smtClean="0"/>
              <a:t>Poloidal breaks</a:t>
            </a:r>
            <a:endParaRPr lang="en-US" sz="2000" dirty="0"/>
          </a:p>
        </p:txBody>
      </p:sp>
      <p:cxnSp>
        <p:nvCxnSpPr>
          <p:cNvPr id="27" name="Straight Arrow Connector 26"/>
          <p:cNvCxnSpPr/>
          <p:nvPr/>
        </p:nvCxnSpPr>
        <p:spPr>
          <a:xfrm flipH="1" flipV="1">
            <a:off x="6324600" y="3733800"/>
            <a:ext cx="762000" cy="533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086600" y="4114800"/>
            <a:ext cx="1782860" cy="707886"/>
          </a:xfrm>
          <a:prstGeom prst="rect">
            <a:avLst/>
          </a:prstGeom>
          <a:noFill/>
        </p:spPr>
        <p:txBody>
          <a:bodyPr wrap="none" rtlCol="0">
            <a:spAutoFit/>
          </a:bodyPr>
          <a:lstStyle/>
          <a:p>
            <a:r>
              <a:rPr lang="en-US" sz="2000" dirty="0" smtClean="0"/>
              <a:t>Midplane ports</a:t>
            </a:r>
          </a:p>
          <a:p>
            <a:r>
              <a:rPr lang="en-US" sz="2000" b="1" dirty="0" smtClean="0"/>
              <a:t>not</a:t>
            </a:r>
            <a:r>
              <a:rPr lang="en-US" sz="2000" dirty="0" smtClean="0"/>
              <a:t> modeled</a:t>
            </a:r>
            <a:endParaRPr lang="en-US" sz="2000" dirty="0"/>
          </a:p>
        </p:txBody>
      </p:sp>
      <p:sp>
        <p:nvSpPr>
          <p:cNvPr id="36" name="Slide Number Placeholder 2"/>
          <p:cNvSpPr>
            <a:spLocks noGrp="1"/>
          </p:cNvSpPr>
          <p:nvPr>
            <p:ph type="sldNum" sz="quarter" idx="12"/>
          </p:nvPr>
        </p:nvSpPr>
        <p:spPr>
          <a:xfrm>
            <a:off x="6553200" y="6356350"/>
            <a:ext cx="2133600" cy="365125"/>
          </a:xfrm>
        </p:spPr>
        <p:txBody>
          <a:bodyPr/>
          <a:lstStyle/>
          <a:p>
            <a:fld id="{5D950958-49EB-49BF-86EA-FEA9DEA7CAD4}" type="slidenum">
              <a:rPr lang="en-US" smtClean="0"/>
              <a:pPr/>
              <a:t>29</a:t>
            </a:fld>
            <a:endParaRPr lang="en-US" dirty="0"/>
          </a:p>
        </p:txBody>
      </p:sp>
      <p:cxnSp>
        <p:nvCxnSpPr>
          <p:cNvPr id="38" name="Straight Arrow Connector 37"/>
          <p:cNvCxnSpPr/>
          <p:nvPr/>
        </p:nvCxnSpPr>
        <p:spPr>
          <a:xfrm flipH="1" flipV="1">
            <a:off x="6858000" y="3505200"/>
            <a:ext cx="381000" cy="152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162800" y="3352800"/>
            <a:ext cx="1976247" cy="707886"/>
          </a:xfrm>
          <a:prstGeom prst="rect">
            <a:avLst/>
          </a:prstGeom>
          <a:noFill/>
        </p:spPr>
        <p:txBody>
          <a:bodyPr wrap="none" rtlCol="0">
            <a:spAutoFit/>
          </a:bodyPr>
          <a:lstStyle/>
          <a:p>
            <a:r>
              <a:rPr lang="en-US" sz="2000" dirty="0" smtClean="0"/>
              <a:t>Midplane control</a:t>
            </a:r>
          </a:p>
          <a:p>
            <a:r>
              <a:rPr lang="en-US" sz="2000" dirty="0" smtClean="0"/>
              <a:t>coils</a:t>
            </a:r>
            <a:endParaRPr lang="en-US" sz="2000" dirty="0"/>
          </a:p>
        </p:txBody>
      </p:sp>
      <p:cxnSp>
        <p:nvCxnSpPr>
          <p:cNvPr id="42" name="Straight Arrow Connector 41"/>
          <p:cNvCxnSpPr/>
          <p:nvPr/>
        </p:nvCxnSpPr>
        <p:spPr>
          <a:xfrm flipV="1">
            <a:off x="3429000" y="1143000"/>
            <a:ext cx="914400" cy="469585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657600" y="6172200"/>
            <a:ext cx="4499758" cy="400110"/>
          </a:xfrm>
          <a:prstGeom prst="rect">
            <a:avLst/>
          </a:prstGeom>
          <a:noFill/>
        </p:spPr>
        <p:txBody>
          <a:bodyPr wrap="none" rtlCol="0">
            <a:spAutoFit/>
          </a:bodyPr>
          <a:lstStyle/>
          <a:p>
            <a:r>
              <a:rPr lang="en-US" sz="2000" dirty="0" smtClean="0"/>
              <a:t>Four ground points via CHI busbar system</a:t>
            </a: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The </a:t>
            </a:r>
            <a:r>
              <a:rPr lang="en-US" dirty="0" smtClean="0"/>
              <a:t>DSC </a:t>
            </a:r>
            <a:r>
              <a:rPr lang="en-US" dirty="0" smtClean="0"/>
              <a:t>Test Problem</a:t>
            </a:r>
            <a:endParaRPr lang="en-US" dirty="0"/>
          </a:p>
        </p:txBody>
      </p:sp>
      <p:sp>
        <p:nvSpPr>
          <p:cNvPr id="3" name="Content Placeholder 2"/>
          <p:cNvSpPr>
            <a:spLocks noGrp="1"/>
          </p:cNvSpPr>
          <p:nvPr>
            <p:ph idx="1"/>
          </p:nvPr>
        </p:nvSpPr>
        <p:spPr>
          <a:xfrm>
            <a:off x="457200" y="1143000"/>
            <a:ext cx="8229600" cy="4876800"/>
          </a:xfrm>
        </p:spPr>
        <p:txBody>
          <a:bodyPr>
            <a:normAutofit fontScale="77500" lnSpcReduction="20000"/>
          </a:bodyPr>
          <a:lstStyle/>
          <a:p>
            <a:r>
              <a:rPr lang="en-US" dirty="0" smtClean="0"/>
              <a:t>Straight cylinder equilibrium, circular cross-section</a:t>
            </a:r>
          </a:p>
          <a:p>
            <a:pPr lvl="1"/>
            <a:r>
              <a:rPr lang="en-US" dirty="0" smtClean="0"/>
              <a:t>Plasma minor radius at </a:t>
            </a:r>
            <a:r>
              <a:rPr lang="en-US" i="1" dirty="0" smtClean="0"/>
              <a:t>r</a:t>
            </a:r>
            <a:r>
              <a:rPr lang="en-US" dirty="0" smtClean="0"/>
              <a:t>=0.6, tile surface at </a:t>
            </a:r>
            <a:r>
              <a:rPr lang="en-US" i="1" dirty="0" smtClean="0"/>
              <a:t>r</a:t>
            </a:r>
            <a:r>
              <a:rPr lang="en-US" dirty="0" smtClean="0"/>
              <a:t>=0.7, ideal wall at </a:t>
            </a:r>
            <a:r>
              <a:rPr lang="en-US" i="1" dirty="0" smtClean="0"/>
              <a:t>r</a:t>
            </a:r>
            <a:r>
              <a:rPr lang="en-US" dirty="0" smtClean="0"/>
              <a:t>=1.0.</a:t>
            </a:r>
          </a:p>
          <a:p>
            <a:pPr lvl="1"/>
            <a:r>
              <a:rPr lang="en-US" dirty="0" smtClean="0"/>
              <a:t>Tile surface behaves as a perfect insulator before plasma reaches it; perfect conductor thereafter.</a:t>
            </a:r>
          </a:p>
          <a:p>
            <a:pPr lvl="1"/>
            <a:r>
              <a:rPr lang="en-US" dirty="0" smtClean="0"/>
              <a:t>Plasma interior </a:t>
            </a:r>
            <a:r>
              <a:rPr lang="en-US" i="1" dirty="0" smtClean="0"/>
              <a:t>q</a:t>
            </a:r>
            <a:r>
              <a:rPr lang="en-US" dirty="0" smtClean="0">
                <a:sym typeface="Symbol"/>
              </a:rPr>
              <a:t></a:t>
            </a:r>
            <a:r>
              <a:rPr lang="en-US" dirty="0" smtClean="0"/>
              <a:t>1.0; edge </a:t>
            </a:r>
            <a:r>
              <a:rPr lang="en-US" i="1" dirty="0" smtClean="0"/>
              <a:t>q</a:t>
            </a:r>
            <a:r>
              <a:rPr lang="en-US" dirty="0" smtClean="0"/>
              <a:t>=0.75.</a:t>
            </a:r>
          </a:p>
          <a:p>
            <a:pPr lvl="1"/>
            <a:r>
              <a:rPr lang="en-US" dirty="0" smtClean="0"/>
              <a:t>Plasma pressure low, flat; conductivity infinite.</a:t>
            </a:r>
          </a:p>
          <a:p>
            <a:pPr lvl="1"/>
            <a:endParaRPr lang="en-US" dirty="0" smtClean="0"/>
          </a:p>
          <a:p>
            <a:r>
              <a:rPr lang="en-US" dirty="0" smtClean="0"/>
              <a:t>Evolve 1,1 external kink mode with 2D version of Disruption Simulation Code (</a:t>
            </a:r>
            <a:r>
              <a:rPr lang="en-US" b="1" dirty="0" smtClean="0"/>
              <a:t>DSC</a:t>
            </a:r>
            <a:r>
              <a:rPr lang="en-US" dirty="0" smtClean="0"/>
              <a:t>) called Cbwtk.</a:t>
            </a:r>
          </a:p>
          <a:p>
            <a:pPr lvl="1"/>
            <a:r>
              <a:rPr lang="en-US" dirty="0" smtClean="0"/>
              <a:t>Implements Kadomtsev-Pogutse single helicity MHD model.</a:t>
            </a:r>
          </a:p>
          <a:p>
            <a:pPr lvl="1"/>
            <a:r>
              <a:rPr lang="en-US" dirty="0" smtClean="0"/>
              <a:t>Eliminates inertia by replacing the momentum equation with</a:t>
            </a:r>
            <a:endParaRPr lang="en-US" dirty="0"/>
          </a:p>
        </p:txBody>
      </p:sp>
      <p:graphicFrame>
        <p:nvGraphicFramePr>
          <p:cNvPr id="4" name="Object 3"/>
          <p:cNvGraphicFramePr>
            <a:graphicFrameLocks noChangeAspect="1"/>
          </p:cNvGraphicFramePr>
          <p:nvPr/>
        </p:nvGraphicFramePr>
        <p:xfrm>
          <a:off x="3429000" y="5181600"/>
          <a:ext cx="2065338" cy="711200"/>
        </p:xfrm>
        <a:graphic>
          <a:graphicData uri="http://schemas.openxmlformats.org/presentationml/2006/ole">
            <p:oleObj spid="_x0000_s25602" name="Equation" r:id="rId3" imgW="1143000" imgH="393480" progId="Equation.DSMT4">
              <p:embed/>
            </p:oleObj>
          </a:graphicData>
        </a:graphic>
      </p:graphicFrame>
      <p:sp>
        <p:nvSpPr>
          <p:cNvPr id="5" name="Slide Number Placeholder 4"/>
          <p:cNvSpPr>
            <a:spLocks noGrp="1"/>
          </p:cNvSpPr>
          <p:nvPr>
            <p:ph type="sldNum" sz="quarter" idx="12"/>
          </p:nvPr>
        </p:nvSpPr>
        <p:spPr/>
        <p:txBody>
          <a:bodyPr/>
          <a:lstStyle/>
          <a:p>
            <a:fld id="{5D950958-49EB-49BF-86EA-FEA9DEA7CAD4}"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Mapping frame 132 </a:t>
            </a:r>
            <a:r>
              <a:rPr lang="en-US" i="1" dirty="0" smtClean="0"/>
              <a:t>J</a:t>
            </a:r>
            <a:r>
              <a:rPr lang="en-US" baseline="-25000" dirty="0" smtClean="0"/>
              <a:t>normal</a:t>
            </a:r>
            <a:r>
              <a:rPr lang="en-US" dirty="0" smtClean="0"/>
              <a:t> onto 3D model</a:t>
            </a:r>
            <a:endParaRPr lang="en-US" dirty="0"/>
          </a:p>
        </p:txBody>
      </p:sp>
      <p:sp>
        <p:nvSpPr>
          <p:cNvPr id="3" name="Slide Number Placeholder 2"/>
          <p:cNvSpPr>
            <a:spLocks noGrp="1"/>
          </p:cNvSpPr>
          <p:nvPr>
            <p:ph type="sldNum" sz="quarter" idx="12"/>
          </p:nvPr>
        </p:nvSpPr>
        <p:spPr/>
        <p:txBody>
          <a:bodyPr/>
          <a:lstStyle/>
          <a:p>
            <a:fld id="{5D950958-49EB-49BF-86EA-FEA9DEA7CAD4}" type="slidenum">
              <a:rPr lang="en-US" smtClean="0"/>
              <a:pPr/>
              <a:t>30</a:t>
            </a:fld>
            <a:endParaRPr lang="en-US" dirty="0"/>
          </a:p>
        </p:txBody>
      </p:sp>
      <p:pic>
        <p:nvPicPr>
          <p:cNvPr id="4" name="Picture 3" descr="IVB_132_3D_map1.gif"/>
          <p:cNvPicPr>
            <a:picLocks noChangeAspect="1"/>
          </p:cNvPicPr>
          <p:nvPr/>
        </p:nvPicPr>
        <p:blipFill>
          <a:blip r:embed="rId2" cstate="print"/>
          <a:stretch>
            <a:fillRect/>
          </a:stretch>
        </p:blipFill>
        <p:spPr>
          <a:xfrm>
            <a:off x="381000" y="1524000"/>
            <a:ext cx="4314170" cy="4800600"/>
          </a:xfrm>
          <a:prstGeom prst="rect">
            <a:avLst/>
          </a:prstGeom>
        </p:spPr>
      </p:pic>
      <p:pic>
        <p:nvPicPr>
          <p:cNvPr id="5" name="Picture 4" descr="IVB_132_3D_map2.tif"/>
          <p:cNvPicPr>
            <a:picLocks noChangeAspect="1"/>
          </p:cNvPicPr>
          <p:nvPr/>
        </p:nvPicPr>
        <p:blipFill>
          <a:blip r:embed="rId3" cstate="print"/>
          <a:stretch>
            <a:fillRect/>
          </a:stretch>
        </p:blipFill>
        <p:spPr>
          <a:xfrm>
            <a:off x="4732986" y="1752600"/>
            <a:ext cx="4146997" cy="4267200"/>
          </a:xfrm>
          <a:prstGeom prst="rect">
            <a:avLst/>
          </a:prstGeom>
        </p:spPr>
      </p:pic>
      <p:sp>
        <p:nvSpPr>
          <p:cNvPr id="6" name="TextBox 5"/>
          <p:cNvSpPr txBox="1"/>
          <p:nvPr/>
        </p:nvSpPr>
        <p:spPr>
          <a:xfrm>
            <a:off x="6019800" y="1219200"/>
            <a:ext cx="1507720" cy="400110"/>
          </a:xfrm>
          <a:prstGeom prst="rect">
            <a:avLst/>
          </a:prstGeom>
          <a:noFill/>
        </p:spPr>
        <p:txBody>
          <a:bodyPr wrap="none" rtlCol="0">
            <a:spAutoFit/>
          </a:bodyPr>
          <a:lstStyle/>
          <a:p>
            <a:r>
              <a:rPr lang="en-US" sz="2000" dirty="0" smtClean="0"/>
              <a:t>Bottom view</a:t>
            </a:r>
            <a:endParaRPr lang="en-US" sz="2000" dirty="0"/>
          </a:p>
        </p:txBody>
      </p:sp>
      <p:sp>
        <p:nvSpPr>
          <p:cNvPr id="7" name="TextBox 6"/>
          <p:cNvSpPr txBox="1"/>
          <p:nvPr/>
        </p:nvSpPr>
        <p:spPr>
          <a:xfrm>
            <a:off x="1676400" y="1143000"/>
            <a:ext cx="1616789" cy="400110"/>
          </a:xfrm>
          <a:prstGeom prst="rect">
            <a:avLst/>
          </a:prstGeom>
          <a:noFill/>
        </p:spPr>
        <p:txBody>
          <a:bodyPr wrap="none" rtlCol="0">
            <a:spAutoFit/>
          </a:bodyPr>
          <a:lstStyle/>
          <a:p>
            <a:r>
              <a:rPr lang="en-US" sz="2000" dirty="0" smtClean="0"/>
              <a:t>Cutaway view</a:t>
            </a:r>
            <a:endParaRPr lang="en-US"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38200"/>
          </a:xfrm>
        </p:spPr>
        <p:txBody>
          <a:bodyPr/>
          <a:lstStyle/>
          <a:p>
            <a:r>
              <a:rPr lang="en-US" dirty="0" smtClean="0"/>
              <a:t>Frame 132 current distribution</a:t>
            </a:r>
            <a:endParaRPr lang="en-US" dirty="0"/>
          </a:p>
        </p:txBody>
      </p:sp>
      <p:sp>
        <p:nvSpPr>
          <p:cNvPr id="3" name="Slide Number Placeholder 2"/>
          <p:cNvSpPr>
            <a:spLocks noGrp="1"/>
          </p:cNvSpPr>
          <p:nvPr>
            <p:ph type="sldNum" sz="quarter" idx="12"/>
          </p:nvPr>
        </p:nvSpPr>
        <p:spPr/>
        <p:txBody>
          <a:bodyPr/>
          <a:lstStyle/>
          <a:p>
            <a:fld id="{5D950958-49EB-49BF-86EA-FEA9DEA7CAD4}" type="slidenum">
              <a:rPr lang="en-US" smtClean="0"/>
              <a:pPr/>
              <a:t>31</a:t>
            </a:fld>
            <a:endParaRPr lang="en-US" dirty="0"/>
          </a:p>
        </p:txBody>
      </p:sp>
      <p:sp>
        <p:nvSpPr>
          <p:cNvPr id="5" name="TextBox 4"/>
          <p:cNvSpPr txBox="1"/>
          <p:nvPr/>
        </p:nvSpPr>
        <p:spPr>
          <a:xfrm>
            <a:off x="1371600" y="762000"/>
            <a:ext cx="1616789" cy="400110"/>
          </a:xfrm>
          <a:prstGeom prst="rect">
            <a:avLst/>
          </a:prstGeom>
          <a:noFill/>
        </p:spPr>
        <p:txBody>
          <a:bodyPr wrap="none" rtlCol="0">
            <a:spAutoFit/>
          </a:bodyPr>
          <a:lstStyle/>
          <a:p>
            <a:r>
              <a:rPr lang="en-US" sz="2000" dirty="0" smtClean="0"/>
              <a:t>Cutaway view</a:t>
            </a:r>
            <a:endParaRPr lang="en-US" sz="2000" dirty="0"/>
          </a:p>
        </p:txBody>
      </p:sp>
      <p:pic>
        <p:nvPicPr>
          <p:cNvPr id="4" name="Picture 3" descr="IVB_132_axisym_cutaway.gif"/>
          <p:cNvPicPr>
            <a:picLocks noChangeAspect="1"/>
          </p:cNvPicPr>
          <p:nvPr/>
        </p:nvPicPr>
        <p:blipFill>
          <a:blip r:embed="rId2" cstate="print"/>
          <a:stretch>
            <a:fillRect/>
          </a:stretch>
        </p:blipFill>
        <p:spPr>
          <a:xfrm>
            <a:off x="228600" y="1116335"/>
            <a:ext cx="4114800" cy="4834771"/>
          </a:xfrm>
          <a:prstGeom prst="rect">
            <a:avLst/>
          </a:prstGeom>
        </p:spPr>
      </p:pic>
      <p:sp>
        <p:nvSpPr>
          <p:cNvPr id="8" name="TextBox 7"/>
          <p:cNvSpPr txBox="1"/>
          <p:nvPr/>
        </p:nvSpPr>
        <p:spPr>
          <a:xfrm>
            <a:off x="234775" y="5867400"/>
            <a:ext cx="3552447" cy="646331"/>
          </a:xfrm>
          <a:prstGeom prst="rect">
            <a:avLst/>
          </a:prstGeom>
          <a:noFill/>
        </p:spPr>
        <p:txBody>
          <a:bodyPr wrap="none" rtlCol="0">
            <a:spAutoFit/>
          </a:bodyPr>
          <a:lstStyle/>
          <a:p>
            <a:pPr algn="ctr"/>
            <a:r>
              <a:rPr lang="en-US" dirty="0" smtClean="0"/>
              <a:t>Arrow scale: surface current density</a:t>
            </a:r>
          </a:p>
          <a:p>
            <a:pPr algn="ctr"/>
            <a:r>
              <a:rPr lang="en-US" dirty="0" smtClean="0"/>
              <a:t>up to 6 kA/m</a:t>
            </a:r>
            <a:endParaRPr lang="en-US" dirty="0"/>
          </a:p>
        </p:txBody>
      </p:sp>
      <p:pic>
        <p:nvPicPr>
          <p:cNvPr id="9" name="Picture 8" descr="IVB_132_axisym_bottom.gif"/>
          <p:cNvPicPr>
            <a:picLocks noChangeAspect="1"/>
          </p:cNvPicPr>
          <p:nvPr/>
        </p:nvPicPr>
        <p:blipFill>
          <a:blip r:embed="rId3" cstate="print"/>
          <a:stretch>
            <a:fillRect/>
          </a:stretch>
        </p:blipFill>
        <p:spPr>
          <a:xfrm>
            <a:off x="4724399" y="1219200"/>
            <a:ext cx="4173225" cy="4572000"/>
          </a:xfrm>
          <a:prstGeom prst="rect">
            <a:avLst/>
          </a:prstGeom>
        </p:spPr>
      </p:pic>
      <p:sp>
        <p:nvSpPr>
          <p:cNvPr id="10" name="TextBox 9"/>
          <p:cNvSpPr txBox="1"/>
          <p:nvPr/>
        </p:nvSpPr>
        <p:spPr>
          <a:xfrm>
            <a:off x="5989840" y="762000"/>
            <a:ext cx="1548757" cy="400110"/>
          </a:xfrm>
          <a:prstGeom prst="rect">
            <a:avLst/>
          </a:prstGeom>
          <a:noFill/>
        </p:spPr>
        <p:txBody>
          <a:bodyPr wrap="none" rtlCol="0">
            <a:spAutoFit/>
          </a:bodyPr>
          <a:lstStyle/>
          <a:p>
            <a:r>
              <a:rPr lang="en-US" sz="2000" dirty="0" smtClean="0"/>
              <a:t>Exterior view</a:t>
            </a:r>
            <a:endParaRPr lang="en-US" sz="2000" dirty="0"/>
          </a:p>
        </p:txBody>
      </p:sp>
      <p:sp>
        <p:nvSpPr>
          <p:cNvPr id="12" name="TextBox 11"/>
          <p:cNvSpPr txBox="1"/>
          <p:nvPr/>
        </p:nvSpPr>
        <p:spPr>
          <a:xfrm>
            <a:off x="4967481" y="5867400"/>
            <a:ext cx="3552447" cy="646331"/>
          </a:xfrm>
          <a:prstGeom prst="rect">
            <a:avLst/>
          </a:prstGeom>
          <a:noFill/>
        </p:spPr>
        <p:txBody>
          <a:bodyPr wrap="none" rtlCol="0">
            <a:spAutoFit/>
          </a:bodyPr>
          <a:lstStyle/>
          <a:p>
            <a:pPr algn="ctr"/>
            <a:r>
              <a:rPr lang="en-US" dirty="0" smtClean="0"/>
              <a:t>Arrow scale: surface current density</a:t>
            </a:r>
          </a:p>
          <a:p>
            <a:pPr algn="ctr"/>
            <a:r>
              <a:rPr lang="en-US" dirty="0" smtClean="0"/>
              <a:t>up to 6 kA/m</a:t>
            </a:r>
            <a:endParaRPr lang="en-US" dirty="0"/>
          </a:p>
        </p:txBody>
      </p:sp>
      <p:sp>
        <p:nvSpPr>
          <p:cNvPr id="13" name="Rectangle 12"/>
          <p:cNvSpPr/>
          <p:nvPr/>
        </p:nvSpPr>
        <p:spPr>
          <a:xfrm>
            <a:off x="4648200" y="55626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Mapping frame 676 </a:t>
            </a:r>
            <a:r>
              <a:rPr lang="en-US" i="1" dirty="0" smtClean="0"/>
              <a:t>J</a:t>
            </a:r>
            <a:r>
              <a:rPr lang="en-US" baseline="-25000" dirty="0" smtClean="0"/>
              <a:t>normal</a:t>
            </a:r>
            <a:r>
              <a:rPr lang="en-US" dirty="0" smtClean="0"/>
              <a:t> onto 3D model</a:t>
            </a:r>
            <a:endParaRPr lang="en-US" dirty="0"/>
          </a:p>
        </p:txBody>
      </p:sp>
      <p:sp>
        <p:nvSpPr>
          <p:cNvPr id="3" name="Slide Number Placeholder 2"/>
          <p:cNvSpPr>
            <a:spLocks noGrp="1"/>
          </p:cNvSpPr>
          <p:nvPr>
            <p:ph type="sldNum" sz="quarter" idx="12"/>
          </p:nvPr>
        </p:nvSpPr>
        <p:spPr/>
        <p:txBody>
          <a:bodyPr/>
          <a:lstStyle/>
          <a:p>
            <a:fld id="{5D950958-49EB-49BF-86EA-FEA9DEA7CAD4}" type="slidenum">
              <a:rPr lang="en-US" smtClean="0"/>
              <a:pPr/>
              <a:t>32</a:t>
            </a:fld>
            <a:endParaRPr lang="en-US" dirty="0"/>
          </a:p>
        </p:txBody>
      </p:sp>
      <p:pic>
        <p:nvPicPr>
          <p:cNvPr id="4" name="Picture 3" descr="IVB_132_3D_map1.gif"/>
          <p:cNvPicPr>
            <a:picLocks noChangeAspect="1"/>
          </p:cNvPicPr>
          <p:nvPr/>
        </p:nvPicPr>
        <p:blipFill>
          <a:blip r:embed="rId2" cstate="print"/>
          <a:stretch>
            <a:fillRect/>
          </a:stretch>
        </p:blipFill>
        <p:spPr>
          <a:xfrm>
            <a:off x="381000" y="1537537"/>
            <a:ext cx="4188670" cy="4634664"/>
          </a:xfrm>
          <a:prstGeom prst="rect">
            <a:avLst/>
          </a:prstGeom>
        </p:spPr>
      </p:pic>
      <p:pic>
        <p:nvPicPr>
          <p:cNvPr id="5" name="Picture 4" descr="IVB_132_3D_map2.tif"/>
          <p:cNvPicPr>
            <a:picLocks noChangeAspect="1"/>
          </p:cNvPicPr>
          <p:nvPr/>
        </p:nvPicPr>
        <p:blipFill>
          <a:blip r:embed="rId3" cstate="print"/>
          <a:stretch>
            <a:fillRect/>
          </a:stretch>
        </p:blipFill>
        <p:spPr>
          <a:xfrm>
            <a:off x="4859416" y="1658746"/>
            <a:ext cx="3979783" cy="4361054"/>
          </a:xfrm>
          <a:prstGeom prst="rect">
            <a:avLst/>
          </a:prstGeom>
        </p:spPr>
      </p:pic>
      <p:sp>
        <p:nvSpPr>
          <p:cNvPr id="6" name="TextBox 5"/>
          <p:cNvSpPr txBox="1"/>
          <p:nvPr/>
        </p:nvSpPr>
        <p:spPr>
          <a:xfrm>
            <a:off x="6019800" y="1219200"/>
            <a:ext cx="1507720" cy="400110"/>
          </a:xfrm>
          <a:prstGeom prst="rect">
            <a:avLst/>
          </a:prstGeom>
          <a:noFill/>
        </p:spPr>
        <p:txBody>
          <a:bodyPr wrap="none" rtlCol="0">
            <a:spAutoFit/>
          </a:bodyPr>
          <a:lstStyle/>
          <a:p>
            <a:r>
              <a:rPr lang="en-US" sz="2000" dirty="0" smtClean="0"/>
              <a:t>Bottom view</a:t>
            </a:r>
            <a:endParaRPr lang="en-US" sz="2000" dirty="0"/>
          </a:p>
        </p:txBody>
      </p:sp>
      <p:sp>
        <p:nvSpPr>
          <p:cNvPr id="7" name="TextBox 6"/>
          <p:cNvSpPr txBox="1"/>
          <p:nvPr/>
        </p:nvSpPr>
        <p:spPr>
          <a:xfrm>
            <a:off x="1676400" y="1143000"/>
            <a:ext cx="1616789" cy="400110"/>
          </a:xfrm>
          <a:prstGeom prst="rect">
            <a:avLst/>
          </a:prstGeom>
          <a:noFill/>
        </p:spPr>
        <p:txBody>
          <a:bodyPr wrap="none" rtlCol="0">
            <a:spAutoFit/>
          </a:bodyPr>
          <a:lstStyle/>
          <a:p>
            <a:r>
              <a:rPr lang="en-US" sz="2000" dirty="0" smtClean="0"/>
              <a:t>Cutaway view</a:t>
            </a:r>
            <a:endParaRPr lang="en-US"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38200"/>
          </a:xfrm>
        </p:spPr>
        <p:txBody>
          <a:bodyPr/>
          <a:lstStyle/>
          <a:p>
            <a:r>
              <a:rPr lang="en-US" dirty="0" smtClean="0"/>
              <a:t>Frame 676 current distribution</a:t>
            </a:r>
            <a:endParaRPr lang="en-US" dirty="0"/>
          </a:p>
        </p:txBody>
      </p:sp>
      <p:sp>
        <p:nvSpPr>
          <p:cNvPr id="3" name="Slide Number Placeholder 2"/>
          <p:cNvSpPr>
            <a:spLocks noGrp="1"/>
          </p:cNvSpPr>
          <p:nvPr>
            <p:ph type="sldNum" sz="quarter" idx="12"/>
          </p:nvPr>
        </p:nvSpPr>
        <p:spPr/>
        <p:txBody>
          <a:bodyPr/>
          <a:lstStyle/>
          <a:p>
            <a:fld id="{5D950958-49EB-49BF-86EA-FEA9DEA7CAD4}" type="slidenum">
              <a:rPr lang="en-US" smtClean="0"/>
              <a:pPr/>
              <a:t>33</a:t>
            </a:fld>
            <a:endParaRPr lang="en-US" dirty="0"/>
          </a:p>
        </p:txBody>
      </p:sp>
      <p:sp>
        <p:nvSpPr>
          <p:cNvPr id="5" name="TextBox 4"/>
          <p:cNvSpPr txBox="1"/>
          <p:nvPr/>
        </p:nvSpPr>
        <p:spPr>
          <a:xfrm>
            <a:off x="1447800" y="762000"/>
            <a:ext cx="1616789" cy="400110"/>
          </a:xfrm>
          <a:prstGeom prst="rect">
            <a:avLst/>
          </a:prstGeom>
          <a:noFill/>
        </p:spPr>
        <p:txBody>
          <a:bodyPr wrap="none" rtlCol="0">
            <a:spAutoFit/>
          </a:bodyPr>
          <a:lstStyle/>
          <a:p>
            <a:r>
              <a:rPr lang="en-US" sz="2000" dirty="0" smtClean="0"/>
              <a:t>Cutaway view</a:t>
            </a:r>
            <a:endParaRPr lang="en-US" sz="2000" dirty="0"/>
          </a:p>
        </p:txBody>
      </p:sp>
      <p:pic>
        <p:nvPicPr>
          <p:cNvPr id="4" name="Picture 3" descr="IVB_132_axisym_cutaway.gif"/>
          <p:cNvPicPr>
            <a:picLocks noChangeAspect="1"/>
          </p:cNvPicPr>
          <p:nvPr/>
        </p:nvPicPr>
        <p:blipFill>
          <a:blip r:embed="rId2" cstate="print"/>
          <a:stretch>
            <a:fillRect/>
          </a:stretch>
        </p:blipFill>
        <p:spPr>
          <a:xfrm>
            <a:off x="230979" y="1116335"/>
            <a:ext cx="4110041" cy="4834771"/>
          </a:xfrm>
          <a:prstGeom prst="rect">
            <a:avLst/>
          </a:prstGeom>
        </p:spPr>
      </p:pic>
      <p:sp>
        <p:nvSpPr>
          <p:cNvPr id="8" name="TextBox 7"/>
          <p:cNvSpPr txBox="1"/>
          <p:nvPr/>
        </p:nvSpPr>
        <p:spPr>
          <a:xfrm>
            <a:off x="234775" y="5867400"/>
            <a:ext cx="3552447" cy="646331"/>
          </a:xfrm>
          <a:prstGeom prst="rect">
            <a:avLst/>
          </a:prstGeom>
          <a:noFill/>
        </p:spPr>
        <p:txBody>
          <a:bodyPr wrap="none" rtlCol="0">
            <a:spAutoFit/>
          </a:bodyPr>
          <a:lstStyle/>
          <a:p>
            <a:pPr algn="ctr"/>
            <a:r>
              <a:rPr lang="en-US" dirty="0" smtClean="0"/>
              <a:t>Arrow scale: surface current density</a:t>
            </a:r>
          </a:p>
          <a:p>
            <a:pPr algn="ctr"/>
            <a:r>
              <a:rPr lang="en-US" dirty="0" smtClean="0"/>
              <a:t>up to 492 kA/m</a:t>
            </a:r>
            <a:endParaRPr lang="en-US" dirty="0"/>
          </a:p>
        </p:txBody>
      </p:sp>
      <p:sp>
        <p:nvSpPr>
          <p:cNvPr id="12" name="TextBox 11"/>
          <p:cNvSpPr txBox="1"/>
          <p:nvPr/>
        </p:nvSpPr>
        <p:spPr>
          <a:xfrm>
            <a:off x="4967481" y="5867400"/>
            <a:ext cx="3552447" cy="646331"/>
          </a:xfrm>
          <a:prstGeom prst="rect">
            <a:avLst/>
          </a:prstGeom>
          <a:noFill/>
        </p:spPr>
        <p:txBody>
          <a:bodyPr wrap="none" rtlCol="0">
            <a:spAutoFit/>
          </a:bodyPr>
          <a:lstStyle/>
          <a:p>
            <a:pPr algn="ctr"/>
            <a:r>
              <a:rPr lang="en-US" dirty="0" smtClean="0"/>
              <a:t>Arrow scale: surface current density</a:t>
            </a:r>
          </a:p>
          <a:p>
            <a:pPr algn="ctr"/>
            <a:r>
              <a:rPr lang="en-US" dirty="0" smtClean="0"/>
              <a:t>up to 517 kA/m</a:t>
            </a:r>
            <a:endParaRPr lang="en-US" dirty="0"/>
          </a:p>
        </p:txBody>
      </p:sp>
      <p:sp>
        <p:nvSpPr>
          <p:cNvPr id="13" name="Rectangle 12"/>
          <p:cNvSpPr/>
          <p:nvPr/>
        </p:nvSpPr>
        <p:spPr>
          <a:xfrm>
            <a:off x="4648200" y="55626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IVB_132_axisym_bottom.gif"/>
          <p:cNvPicPr>
            <a:picLocks noChangeAspect="1"/>
          </p:cNvPicPr>
          <p:nvPr/>
        </p:nvPicPr>
        <p:blipFill>
          <a:blip r:embed="rId3" cstate="print"/>
          <a:stretch>
            <a:fillRect/>
          </a:stretch>
        </p:blipFill>
        <p:spPr>
          <a:xfrm>
            <a:off x="4800600" y="1451328"/>
            <a:ext cx="3886200" cy="3886200"/>
          </a:xfrm>
          <a:prstGeom prst="rect">
            <a:avLst/>
          </a:prstGeom>
        </p:spPr>
      </p:pic>
      <p:sp>
        <p:nvSpPr>
          <p:cNvPr id="14" name="TextBox 13"/>
          <p:cNvSpPr txBox="1"/>
          <p:nvPr/>
        </p:nvSpPr>
        <p:spPr>
          <a:xfrm>
            <a:off x="5989840" y="762000"/>
            <a:ext cx="1507720" cy="400110"/>
          </a:xfrm>
          <a:prstGeom prst="rect">
            <a:avLst/>
          </a:prstGeom>
          <a:noFill/>
        </p:spPr>
        <p:txBody>
          <a:bodyPr wrap="none" rtlCol="0">
            <a:spAutoFit/>
          </a:bodyPr>
          <a:lstStyle/>
          <a:p>
            <a:r>
              <a:rPr lang="en-US" sz="2000" dirty="0" smtClean="0"/>
              <a:t>Bottom view</a:t>
            </a:r>
            <a:endParaRPr lang="en-US"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Summary of VDE results</a:t>
            </a:r>
            <a:endParaRPr lang="en-US" dirty="0"/>
          </a:p>
        </p:txBody>
      </p:sp>
      <p:sp>
        <p:nvSpPr>
          <p:cNvPr id="3" name="TextBox 2"/>
          <p:cNvSpPr txBox="1"/>
          <p:nvPr/>
        </p:nvSpPr>
        <p:spPr>
          <a:xfrm>
            <a:off x="609600" y="1066800"/>
            <a:ext cx="8077200" cy="3539430"/>
          </a:xfrm>
          <a:prstGeom prst="rect">
            <a:avLst/>
          </a:prstGeom>
          <a:noFill/>
        </p:spPr>
        <p:txBody>
          <a:bodyPr wrap="square" rtlCol="0">
            <a:spAutoFit/>
          </a:bodyPr>
          <a:lstStyle/>
          <a:p>
            <a:pPr indent="228600">
              <a:buFont typeface="Arial" pitchFamily="34" charset="0"/>
              <a:buChar char="•"/>
            </a:pPr>
            <a:r>
              <a:rPr lang="en-US" sz="2800" dirty="0" smtClean="0">
                <a:latin typeface="+mj-lt"/>
                <a:cs typeface="Times New Roman" pitchFamily="18" charset="0"/>
              </a:rPr>
              <a:t>MHD simulation plausibly accounts for most observed qualitative features of NSTX VDEs, including degree of toroidal peaking</a:t>
            </a:r>
            <a:r>
              <a:rPr lang="en-US" sz="2800" dirty="0" smtClean="0">
                <a:latin typeface="+mj-lt"/>
                <a:cs typeface="Times New Roman" pitchFamily="18" charset="0"/>
              </a:rPr>
              <a:t>.</a:t>
            </a:r>
            <a:endParaRPr lang="en-US" sz="2800" dirty="0" smtClean="0">
              <a:latin typeface="+mj-lt"/>
              <a:cs typeface="Times New Roman" pitchFamily="18" charset="0"/>
              <a:sym typeface="Symbol"/>
            </a:endParaRPr>
          </a:p>
          <a:p>
            <a:pPr indent="228600">
              <a:buFont typeface="Arial" pitchFamily="34" charset="0"/>
              <a:buChar char="•"/>
            </a:pPr>
            <a:endParaRPr lang="en-US" sz="2800" dirty="0" smtClean="0">
              <a:latin typeface="+mj-lt"/>
              <a:cs typeface="Times New Roman" pitchFamily="18" charset="0"/>
              <a:sym typeface="Symbol"/>
            </a:endParaRPr>
          </a:p>
          <a:p>
            <a:pPr indent="228600">
              <a:buFont typeface="Arial" pitchFamily="34" charset="0"/>
              <a:buChar char="•"/>
            </a:pPr>
            <a:r>
              <a:rPr lang="en-US" sz="2800" dirty="0" smtClean="0">
                <a:latin typeface="+mj-lt"/>
                <a:cs typeface="Times New Roman" pitchFamily="18" charset="0"/>
                <a:sym typeface="Symbol"/>
              </a:rPr>
              <a:t>Substantial differences exist between 2D and 3D IVB results, suggesting that a more sophisticated 3D model should be used to achieve accuracy in a self-consistent MHD calculation.</a:t>
            </a:r>
            <a:endParaRPr lang="en-US" sz="2800" dirty="0" smtClean="0">
              <a:latin typeface="+mj-lt"/>
              <a:cs typeface="Times New Roman" pitchFamily="18" charset="0"/>
            </a:endParaRPr>
          </a:p>
        </p:txBody>
      </p:sp>
      <p:sp>
        <p:nvSpPr>
          <p:cNvPr id="4" name="Slide Number Placeholder 3"/>
          <p:cNvSpPr>
            <a:spLocks noGrp="1"/>
          </p:cNvSpPr>
          <p:nvPr>
            <p:ph type="sldNum" sz="quarter" idx="12"/>
          </p:nvPr>
        </p:nvSpPr>
        <p:spPr/>
        <p:txBody>
          <a:bodyPr/>
          <a:lstStyle/>
          <a:p>
            <a:fld id="{5D950958-49EB-49BF-86EA-FEA9DEA7CAD4}" type="slidenum">
              <a:rPr lang="en-US" smtClean="0"/>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457200" y="1143000"/>
            <a:ext cx="8229600" cy="5181600"/>
          </a:xfrm>
        </p:spPr>
        <p:txBody>
          <a:bodyPr>
            <a:normAutofit/>
          </a:bodyPr>
          <a:lstStyle/>
          <a:p>
            <a:r>
              <a:rPr lang="en-US" dirty="0" smtClean="0"/>
              <a:t>Verification of M3D with </a:t>
            </a:r>
            <a:r>
              <a:rPr lang="en-US" dirty="0" smtClean="0"/>
              <a:t>the </a:t>
            </a:r>
            <a:r>
              <a:rPr lang="en-US" dirty="0" smtClean="0"/>
              <a:t>DSC </a:t>
            </a:r>
            <a:r>
              <a:rPr lang="en-US" dirty="0" smtClean="0"/>
              <a:t>test problem</a:t>
            </a:r>
          </a:p>
          <a:p>
            <a:pPr lvl="1"/>
            <a:r>
              <a:rPr lang="en-US" dirty="0" smtClean="0"/>
              <a:t>Equilibrium &amp; </a:t>
            </a:r>
            <a:r>
              <a:rPr lang="en-US" dirty="0" smtClean="0"/>
              <a:t>stability</a:t>
            </a:r>
          </a:p>
          <a:p>
            <a:pPr lvl="1"/>
            <a:r>
              <a:rPr lang="en-US" dirty="0" smtClean="0"/>
              <a:t>Nonlinear saturation of free boundary kink</a:t>
            </a:r>
          </a:p>
          <a:p>
            <a:pPr lvl="1"/>
            <a:r>
              <a:rPr lang="en-US" dirty="0" smtClean="0"/>
              <a:t>Nonlinear saturation of wall-touching kink</a:t>
            </a:r>
          </a:p>
          <a:p>
            <a:r>
              <a:rPr lang="en-US" dirty="0" smtClean="0"/>
              <a:t>NSTX </a:t>
            </a:r>
            <a:r>
              <a:rPr lang="en-US" dirty="0" smtClean="0"/>
              <a:t>VDE </a:t>
            </a:r>
            <a:r>
              <a:rPr lang="en-US" dirty="0" smtClean="0"/>
              <a:t>study</a:t>
            </a:r>
            <a:endParaRPr lang="en-US" dirty="0" smtClean="0"/>
          </a:p>
          <a:p>
            <a:pPr lvl="1"/>
            <a:r>
              <a:rPr lang="en-US" dirty="0" smtClean="0"/>
              <a:t>Experimental observations</a:t>
            </a:r>
          </a:p>
          <a:p>
            <a:pPr lvl="1"/>
            <a:r>
              <a:rPr lang="en-US" dirty="0" smtClean="0"/>
              <a:t>M3D </a:t>
            </a:r>
            <a:r>
              <a:rPr lang="en-US" dirty="0" smtClean="0"/>
              <a:t>results</a:t>
            </a:r>
          </a:p>
          <a:p>
            <a:pPr lvl="1"/>
            <a:r>
              <a:rPr lang="en-US" dirty="0" smtClean="0"/>
              <a:t>IVB results</a:t>
            </a:r>
            <a:endParaRPr lang="en-US" dirty="0" smtClean="0"/>
          </a:p>
          <a:p>
            <a:r>
              <a:rPr lang="en-US" dirty="0" smtClean="0">
                <a:solidFill>
                  <a:srgbClr val="FF0000"/>
                </a:solidFill>
              </a:rPr>
              <a:t>Conclusions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5D950958-49EB-49BF-86EA-FEA9DEA7CAD4}"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Conclusions</a:t>
            </a:r>
            <a:endParaRPr lang="en-US" dirty="0"/>
          </a:p>
        </p:txBody>
      </p:sp>
      <p:sp>
        <p:nvSpPr>
          <p:cNvPr id="3" name="Content Placeholder 2"/>
          <p:cNvSpPr>
            <a:spLocks noGrp="1"/>
          </p:cNvSpPr>
          <p:nvPr>
            <p:ph idx="1"/>
          </p:nvPr>
        </p:nvSpPr>
        <p:spPr>
          <a:xfrm>
            <a:off x="381000" y="838200"/>
            <a:ext cx="8382000" cy="5562600"/>
          </a:xfrm>
        </p:spPr>
        <p:txBody>
          <a:bodyPr>
            <a:normAutofit/>
          </a:bodyPr>
          <a:lstStyle/>
          <a:p>
            <a:r>
              <a:rPr lang="en-US" sz="2400" dirty="0" smtClean="0">
                <a:latin typeface="+mj-lt"/>
              </a:rPr>
              <a:t>The validation study provides strong evidence that traditional MHD codes can be useful for disruption halo current calculations.</a:t>
            </a:r>
          </a:p>
          <a:p>
            <a:pPr lvl="1"/>
            <a:r>
              <a:rPr lang="en-US" sz="2000" dirty="0" smtClean="0">
                <a:latin typeface="+mj-lt"/>
              </a:rPr>
              <a:t>Should be followed up with calculations with the tile wall at the mesh boundary.</a:t>
            </a:r>
          </a:p>
          <a:p>
            <a:pPr lvl="1"/>
            <a:r>
              <a:rPr lang="en-US" sz="2000" dirty="0" smtClean="0">
                <a:latin typeface="+mj-lt"/>
              </a:rPr>
              <a:t>The 3D DSC code should be able to reproduce the vacuum bubble result.</a:t>
            </a:r>
          </a:p>
          <a:p>
            <a:endParaRPr lang="en-US" sz="2400" dirty="0" smtClean="0">
              <a:latin typeface="+mj-lt"/>
            </a:endParaRPr>
          </a:p>
          <a:p>
            <a:r>
              <a:rPr lang="en-US" sz="2400" dirty="0" smtClean="0">
                <a:latin typeface="+mj-lt"/>
              </a:rPr>
              <a:t>The NSTX VDE calculations show good qualitative agreement with experiment, but coupling to IVB demonstrates that quantitative prediction may require a 3D thick wall model.</a:t>
            </a:r>
          </a:p>
          <a:p>
            <a:pPr lvl="1"/>
            <a:r>
              <a:rPr lang="en-US" sz="2000" dirty="0" smtClean="0">
                <a:latin typeface="+mj-lt"/>
              </a:rPr>
              <a:t>M3D-C1 now implements such a model and should be used for follow-up work.</a:t>
            </a:r>
          </a:p>
          <a:p>
            <a:pPr lvl="1"/>
            <a:r>
              <a:rPr lang="en-US" sz="2000" dirty="0" smtClean="0">
                <a:latin typeface="+mj-lt"/>
              </a:rPr>
              <a:t>Forthcoming IVB calculations using dI/</a:t>
            </a:r>
            <a:r>
              <a:rPr lang="en-US" sz="2000" dirty="0" smtClean="0">
                <a:latin typeface="+mj-lt"/>
              </a:rPr>
              <a:t>dt coupling to get</a:t>
            </a:r>
            <a:r>
              <a:rPr lang="en-US" sz="2000" dirty="0" smtClean="0">
                <a:latin typeface="+mj-lt"/>
              </a:rPr>
              <a:t> eddy currents should provide further insight.</a:t>
            </a:r>
            <a:endParaRPr lang="en-US" sz="2000" dirty="0" smtClean="0">
              <a:latin typeface="+mj-lt"/>
            </a:endParaRPr>
          </a:p>
        </p:txBody>
      </p:sp>
      <p:sp>
        <p:nvSpPr>
          <p:cNvPr id="4" name="Slide Number Placeholder 3"/>
          <p:cNvSpPr>
            <a:spLocks noGrp="1"/>
          </p:cNvSpPr>
          <p:nvPr>
            <p:ph type="sldNum" sz="quarter" idx="12"/>
          </p:nvPr>
        </p:nvSpPr>
        <p:spPr/>
        <p:txBody>
          <a:bodyPr/>
          <a:lstStyle/>
          <a:p>
            <a:fld id="{5D950958-49EB-49BF-86EA-FEA9DEA7CAD4}"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4" name="Slide Number Placeholder 3"/>
          <p:cNvSpPr>
            <a:spLocks noGrp="1"/>
          </p:cNvSpPr>
          <p:nvPr>
            <p:ph type="sldNum" sz="quarter" idx="12"/>
          </p:nvPr>
        </p:nvSpPr>
        <p:spPr/>
        <p:txBody>
          <a:bodyPr/>
          <a:lstStyle/>
          <a:p>
            <a:fld id="{5D950958-49EB-49BF-86EA-FEA9DEA7CAD4}"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Zn1_008a.Jphidet.png"/>
          <p:cNvPicPr>
            <a:picLocks noGrp="1" noChangeAspect="1"/>
          </p:cNvPicPr>
          <p:nvPr>
            <p:ph idx="1"/>
          </p:nvPr>
        </p:nvPicPr>
        <p:blipFill>
          <a:blip r:embed="rId2" cstate="print"/>
          <a:stretch>
            <a:fillRect/>
          </a:stretch>
        </p:blipFill>
        <p:spPr>
          <a:xfrm>
            <a:off x="1066800" y="609600"/>
            <a:ext cx="6248400" cy="6248400"/>
          </a:xfrm>
        </p:spPr>
      </p:pic>
      <p:sp>
        <p:nvSpPr>
          <p:cNvPr id="2" name="Title 1"/>
          <p:cNvSpPr>
            <a:spLocks noGrp="1"/>
          </p:cNvSpPr>
          <p:nvPr>
            <p:ph type="title"/>
          </p:nvPr>
        </p:nvSpPr>
        <p:spPr>
          <a:xfrm>
            <a:off x="457200" y="0"/>
            <a:ext cx="8229600" cy="914400"/>
          </a:xfrm>
        </p:spPr>
        <p:txBody>
          <a:bodyPr>
            <a:normAutofit/>
          </a:bodyPr>
          <a:lstStyle/>
          <a:p>
            <a:r>
              <a:rPr lang="en-US" dirty="0" smtClean="0"/>
              <a:t>Current </a:t>
            </a:r>
            <a:r>
              <a:rPr lang="en-US" dirty="0" smtClean="0"/>
              <a:t>sheet resolution (detail)</a:t>
            </a:r>
            <a:endParaRPr lang="en-US" dirty="0"/>
          </a:p>
        </p:txBody>
      </p:sp>
      <p:sp>
        <p:nvSpPr>
          <p:cNvPr id="5" name="Slide Number Placeholder 4"/>
          <p:cNvSpPr>
            <a:spLocks noGrp="1"/>
          </p:cNvSpPr>
          <p:nvPr>
            <p:ph type="sldNum" sz="quarter" idx="12"/>
          </p:nvPr>
        </p:nvSpPr>
        <p:spPr/>
        <p:txBody>
          <a:bodyPr/>
          <a:lstStyle/>
          <a:p>
            <a:fld id="{5D950958-49EB-49BF-86EA-FEA9DEA7CAD4}" type="slidenum">
              <a:rPr lang="en-US" smtClean="0"/>
              <a:pPr/>
              <a:t>38</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Zn1_001k.Upert.png"/>
          <p:cNvPicPr>
            <a:picLocks noChangeAspect="1"/>
          </p:cNvPicPr>
          <p:nvPr/>
        </p:nvPicPr>
        <p:blipFill>
          <a:blip r:embed="rId2" cstate="print"/>
          <a:stretch>
            <a:fillRect/>
          </a:stretch>
        </p:blipFill>
        <p:spPr>
          <a:xfrm>
            <a:off x="354732" y="1345332"/>
            <a:ext cx="3760068" cy="3760068"/>
          </a:xfrm>
          <a:prstGeom prst="rect">
            <a:avLst/>
          </a:prstGeom>
        </p:spPr>
      </p:pic>
      <p:sp>
        <p:nvSpPr>
          <p:cNvPr id="2" name="Title 1"/>
          <p:cNvSpPr>
            <a:spLocks noGrp="1"/>
          </p:cNvSpPr>
          <p:nvPr>
            <p:ph type="title"/>
          </p:nvPr>
        </p:nvSpPr>
        <p:spPr>
          <a:xfrm>
            <a:off x="533400" y="0"/>
            <a:ext cx="8229600" cy="914400"/>
          </a:xfrm>
        </p:spPr>
        <p:txBody>
          <a:bodyPr/>
          <a:lstStyle/>
          <a:p>
            <a:r>
              <a:rPr lang="en-US" dirty="0" smtClean="0"/>
              <a:t>Higher </a:t>
            </a:r>
            <a:r>
              <a:rPr lang="en-US" i="1" dirty="0" smtClean="0"/>
              <a:t>n</a:t>
            </a:r>
            <a:r>
              <a:rPr lang="en-US" dirty="0" smtClean="0"/>
              <a:t> modes</a:t>
            </a:r>
            <a:endParaRPr lang="en-US" dirty="0"/>
          </a:p>
        </p:txBody>
      </p:sp>
      <p:sp>
        <p:nvSpPr>
          <p:cNvPr id="4" name="TextBox 3"/>
          <p:cNvSpPr txBox="1"/>
          <p:nvPr/>
        </p:nvSpPr>
        <p:spPr>
          <a:xfrm>
            <a:off x="1752600" y="1066800"/>
            <a:ext cx="1647887" cy="369332"/>
          </a:xfrm>
          <a:prstGeom prst="rect">
            <a:avLst/>
          </a:prstGeom>
          <a:noFill/>
        </p:spPr>
        <p:txBody>
          <a:bodyPr wrap="none" rtlCol="0">
            <a:spAutoFit/>
          </a:bodyPr>
          <a:lstStyle/>
          <a:p>
            <a:r>
              <a:rPr lang="en-US" b="1" i="1" dirty="0" smtClean="0"/>
              <a:t>n</a:t>
            </a:r>
            <a:r>
              <a:rPr lang="en-US" b="1" dirty="0" smtClean="0"/>
              <a:t>=2 eigenmode</a:t>
            </a:r>
            <a:endParaRPr lang="en-US" b="1" dirty="0"/>
          </a:p>
        </p:txBody>
      </p:sp>
      <p:sp>
        <p:nvSpPr>
          <p:cNvPr id="6" name="TextBox 5"/>
          <p:cNvSpPr txBox="1"/>
          <p:nvPr/>
        </p:nvSpPr>
        <p:spPr>
          <a:xfrm>
            <a:off x="5181600" y="5105400"/>
            <a:ext cx="3503331" cy="646331"/>
          </a:xfrm>
          <a:prstGeom prst="rect">
            <a:avLst/>
          </a:prstGeom>
          <a:noFill/>
        </p:spPr>
        <p:txBody>
          <a:bodyPr wrap="none" rtlCol="0">
            <a:spAutoFit/>
          </a:bodyPr>
          <a:lstStyle/>
          <a:p>
            <a:r>
              <a:rPr lang="en-US" dirty="0" smtClean="0">
                <a:sym typeface="Symbol"/>
              </a:rPr>
              <a:t></a:t>
            </a:r>
            <a:r>
              <a:rPr lang="en-US" baseline="-25000" dirty="0" smtClean="0"/>
              <a:t>A</a:t>
            </a:r>
            <a:r>
              <a:rPr lang="en-US" dirty="0" smtClean="0"/>
              <a:t> = 0.0007 </a:t>
            </a:r>
            <a:r>
              <a:rPr lang="en-US" dirty="0" smtClean="0">
                <a:sym typeface="Symbol"/>
              </a:rPr>
              <a:t> 0.0001 (htor=0.001);</a:t>
            </a:r>
          </a:p>
          <a:p>
            <a:r>
              <a:rPr lang="en-US" dirty="0" smtClean="0">
                <a:sym typeface="Symbol"/>
              </a:rPr>
              <a:t></a:t>
            </a:r>
            <a:r>
              <a:rPr lang="en-US" baseline="-25000" dirty="0" smtClean="0"/>
              <a:t>A</a:t>
            </a:r>
            <a:r>
              <a:rPr lang="en-US" dirty="0" smtClean="0"/>
              <a:t> = 0.00875 </a:t>
            </a:r>
            <a:r>
              <a:rPr lang="en-US" dirty="0" smtClean="0">
                <a:sym typeface="Symbol"/>
              </a:rPr>
              <a:t> 0.0001 (htor=0.0)</a:t>
            </a:r>
            <a:endParaRPr lang="en-US" dirty="0"/>
          </a:p>
        </p:txBody>
      </p:sp>
      <p:sp>
        <p:nvSpPr>
          <p:cNvPr id="14" name="TextBox 13"/>
          <p:cNvSpPr txBox="1"/>
          <p:nvPr/>
        </p:nvSpPr>
        <p:spPr>
          <a:xfrm>
            <a:off x="609602" y="5105400"/>
            <a:ext cx="3737370" cy="646331"/>
          </a:xfrm>
          <a:prstGeom prst="rect">
            <a:avLst/>
          </a:prstGeom>
          <a:noFill/>
        </p:spPr>
        <p:txBody>
          <a:bodyPr wrap="none" rtlCol="0">
            <a:spAutoFit/>
          </a:bodyPr>
          <a:lstStyle/>
          <a:p>
            <a:r>
              <a:rPr lang="en-US" dirty="0" smtClean="0">
                <a:sym typeface="Symbol"/>
              </a:rPr>
              <a:t></a:t>
            </a:r>
            <a:r>
              <a:rPr lang="en-US" baseline="-25000" dirty="0" smtClean="0"/>
              <a:t>A</a:t>
            </a:r>
            <a:r>
              <a:rPr lang="en-US" dirty="0" smtClean="0"/>
              <a:t> = 0.00368 </a:t>
            </a:r>
            <a:r>
              <a:rPr lang="en-US" dirty="0" smtClean="0">
                <a:sym typeface="Symbol"/>
              </a:rPr>
              <a:t> 0.00043 (htor=0.001);</a:t>
            </a:r>
          </a:p>
          <a:p>
            <a:r>
              <a:rPr lang="en-US" dirty="0" smtClean="0">
                <a:sym typeface="Symbol"/>
              </a:rPr>
              <a:t></a:t>
            </a:r>
            <a:r>
              <a:rPr lang="en-US" baseline="-25000" dirty="0" smtClean="0"/>
              <a:t>A</a:t>
            </a:r>
            <a:r>
              <a:rPr lang="en-US" dirty="0" smtClean="0"/>
              <a:t> = 0.00832 </a:t>
            </a:r>
            <a:r>
              <a:rPr lang="en-US" dirty="0" smtClean="0">
                <a:sym typeface="Symbol"/>
              </a:rPr>
              <a:t> 0.00004 (htor=0.0)</a:t>
            </a:r>
            <a:endParaRPr lang="en-US" dirty="0"/>
          </a:p>
        </p:txBody>
      </p:sp>
      <p:pic>
        <p:nvPicPr>
          <p:cNvPr id="16" name="Picture 15" descr="LZn1_001k.Upert.png"/>
          <p:cNvPicPr>
            <a:picLocks noChangeAspect="1"/>
          </p:cNvPicPr>
          <p:nvPr/>
        </p:nvPicPr>
        <p:blipFill>
          <a:blip r:embed="rId3" cstate="print"/>
          <a:stretch>
            <a:fillRect/>
          </a:stretch>
        </p:blipFill>
        <p:spPr>
          <a:xfrm>
            <a:off x="4724400" y="1345332"/>
            <a:ext cx="3783732" cy="3783732"/>
          </a:xfrm>
          <a:prstGeom prst="rect">
            <a:avLst/>
          </a:prstGeom>
        </p:spPr>
      </p:pic>
      <p:sp>
        <p:nvSpPr>
          <p:cNvPr id="5" name="TextBox 4"/>
          <p:cNvSpPr txBox="1"/>
          <p:nvPr/>
        </p:nvSpPr>
        <p:spPr>
          <a:xfrm>
            <a:off x="6248400" y="1066800"/>
            <a:ext cx="1647887" cy="369332"/>
          </a:xfrm>
          <a:prstGeom prst="rect">
            <a:avLst/>
          </a:prstGeom>
          <a:noFill/>
        </p:spPr>
        <p:txBody>
          <a:bodyPr wrap="none" rtlCol="0">
            <a:spAutoFit/>
          </a:bodyPr>
          <a:lstStyle/>
          <a:p>
            <a:r>
              <a:rPr lang="en-US" b="1" i="1" dirty="0" smtClean="0"/>
              <a:t>n</a:t>
            </a:r>
            <a:r>
              <a:rPr lang="en-US" b="1" dirty="0" smtClean="0"/>
              <a:t>=3 eigenmode</a:t>
            </a:r>
            <a:endParaRPr lang="en-US" b="1" dirty="0"/>
          </a:p>
        </p:txBody>
      </p:sp>
      <p:sp>
        <p:nvSpPr>
          <p:cNvPr id="9" name="Slide Number Placeholder 8"/>
          <p:cNvSpPr>
            <a:spLocks noGrp="1"/>
          </p:cNvSpPr>
          <p:nvPr>
            <p:ph type="sldNum" sz="quarter" idx="12"/>
          </p:nvPr>
        </p:nvSpPr>
        <p:spPr/>
        <p:txBody>
          <a:bodyPr/>
          <a:lstStyle/>
          <a:p>
            <a:fld id="{5D950958-49EB-49BF-86EA-FEA9DEA7CAD4}"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DSC Results</a:t>
            </a:r>
            <a:endParaRPr lang="en-US" dirty="0"/>
          </a:p>
        </p:txBody>
      </p:sp>
      <p:pic>
        <p:nvPicPr>
          <p:cNvPr id="19458" name="Picture 2"/>
          <p:cNvPicPr>
            <a:picLocks noChangeAspect="1" noChangeArrowheads="1"/>
          </p:cNvPicPr>
          <p:nvPr/>
        </p:nvPicPr>
        <p:blipFill>
          <a:blip r:embed="rId2" cstate="print"/>
          <a:srcRect/>
          <a:stretch>
            <a:fillRect/>
          </a:stretch>
        </p:blipFill>
        <p:spPr bwMode="auto">
          <a:xfrm>
            <a:off x="1143000" y="1219200"/>
            <a:ext cx="1924050" cy="1931670"/>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3609975" y="1219200"/>
            <a:ext cx="1924050" cy="1931670"/>
          </a:xfrm>
          <a:prstGeom prst="rect">
            <a:avLst/>
          </a:prstGeom>
          <a:noFill/>
          <a:ln w="9525">
            <a:noFill/>
            <a:miter lim="800000"/>
            <a:headEnd/>
            <a:tailEnd/>
          </a:ln>
        </p:spPr>
      </p:pic>
      <p:sp>
        <p:nvSpPr>
          <p:cNvPr id="6" name="TextBox 5"/>
          <p:cNvSpPr txBox="1"/>
          <p:nvPr/>
        </p:nvSpPr>
        <p:spPr>
          <a:xfrm>
            <a:off x="7985606" y="6519446"/>
            <a:ext cx="1158394" cy="338554"/>
          </a:xfrm>
          <a:prstGeom prst="rect">
            <a:avLst/>
          </a:prstGeom>
          <a:noFill/>
        </p:spPr>
        <p:txBody>
          <a:bodyPr wrap="none" rtlCol="0">
            <a:spAutoFit/>
          </a:bodyPr>
          <a:lstStyle/>
          <a:p>
            <a:r>
              <a:rPr lang="en-US" sz="1600" b="1" dirty="0" smtClean="0"/>
              <a:t>L. Zakharov</a:t>
            </a:r>
            <a:endParaRPr lang="en-US" sz="1600" b="1" dirty="0"/>
          </a:p>
        </p:txBody>
      </p:sp>
      <p:pic>
        <p:nvPicPr>
          <p:cNvPr id="19460" name="Picture 4"/>
          <p:cNvPicPr>
            <a:picLocks noChangeAspect="1" noChangeArrowheads="1"/>
          </p:cNvPicPr>
          <p:nvPr/>
        </p:nvPicPr>
        <p:blipFill>
          <a:blip r:embed="rId4" cstate="print"/>
          <a:srcRect/>
          <a:stretch>
            <a:fillRect/>
          </a:stretch>
        </p:blipFill>
        <p:spPr bwMode="auto">
          <a:xfrm>
            <a:off x="6096000" y="1219200"/>
            <a:ext cx="1924050" cy="1931670"/>
          </a:xfrm>
          <a:prstGeom prst="rect">
            <a:avLst/>
          </a:prstGeom>
          <a:noFill/>
          <a:ln w="9525">
            <a:noFill/>
            <a:miter lim="800000"/>
            <a:headEnd/>
            <a:tailEnd/>
          </a:ln>
        </p:spPr>
      </p:pic>
      <p:sp>
        <p:nvSpPr>
          <p:cNvPr id="8" name="TextBox 7"/>
          <p:cNvSpPr txBox="1"/>
          <p:nvPr/>
        </p:nvSpPr>
        <p:spPr>
          <a:xfrm>
            <a:off x="2599152" y="762000"/>
            <a:ext cx="3945696" cy="369332"/>
          </a:xfrm>
          <a:prstGeom prst="rect">
            <a:avLst/>
          </a:prstGeom>
          <a:solidFill>
            <a:schemeClr val="tx2">
              <a:lumMod val="20000"/>
              <a:lumOff val="80000"/>
            </a:schemeClr>
          </a:solidFill>
        </p:spPr>
        <p:txBody>
          <a:bodyPr wrap="none" rtlCol="0">
            <a:spAutoFit/>
          </a:bodyPr>
          <a:lstStyle/>
          <a:p>
            <a:r>
              <a:rPr lang="en-US" dirty="0" smtClean="0"/>
              <a:t>Free boundary kink (FBK) with ideal wall</a:t>
            </a:r>
            <a:endParaRPr lang="en-US" dirty="0"/>
          </a:p>
        </p:txBody>
      </p:sp>
      <p:sp>
        <p:nvSpPr>
          <p:cNvPr id="9" name="TextBox 8"/>
          <p:cNvSpPr txBox="1"/>
          <p:nvPr/>
        </p:nvSpPr>
        <p:spPr>
          <a:xfrm>
            <a:off x="1186851" y="3200400"/>
            <a:ext cx="1943161" cy="307777"/>
          </a:xfrm>
          <a:prstGeom prst="rect">
            <a:avLst/>
          </a:prstGeom>
          <a:noFill/>
        </p:spPr>
        <p:txBody>
          <a:bodyPr wrap="none" rtlCol="0">
            <a:spAutoFit/>
          </a:bodyPr>
          <a:lstStyle/>
          <a:p>
            <a:r>
              <a:rPr lang="en-US" sz="1400" i="1" dirty="0" smtClean="0"/>
              <a:t>Initial perturbed plasma</a:t>
            </a:r>
            <a:endParaRPr lang="en-US" sz="1400" i="1" dirty="0"/>
          </a:p>
        </p:txBody>
      </p:sp>
      <p:sp>
        <p:nvSpPr>
          <p:cNvPr id="10" name="TextBox 9"/>
          <p:cNvSpPr txBox="1"/>
          <p:nvPr/>
        </p:nvSpPr>
        <p:spPr>
          <a:xfrm>
            <a:off x="3624337" y="3200400"/>
            <a:ext cx="1895327" cy="307777"/>
          </a:xfrm>
          <a:prstGeom prst="rect">
            <a:avLst/>
          </a:prstGeom>
          <a:noFill/>
        </p:spPr>
        <p:txBody>
          <a:bodyPr wrap="none" rtlCol="0">
            <a:spAutoFit/>
          </a:bodyPr>
          <a:lstStyle/>
          <a:p>
            <a:r>
              <a:rPr lang="en-US" sz="1400" i="1" dirty="0" smtClean="0"/>
              <a:t>Fast phase of instability</a:t>
            </a:r>
            <a:endParaRPr lang="en-US" sz="1400" i="1" dirty="0"/>
          </a:p>
        </p:txBody>
      </p:sp>
      <p:sp>
        <p:nvSpPr>
          <p:cNvPr id="11" name="TextBox 10"/>
          <p:cNvSpPr txBox="1"/>
          <p:nvPr/>
        </p:nvSpPr>
        <p:spPr>
          <a:xfrm>
            <a:off x="6172200" y="3200400"/>
            <a:ext cx="1878463" cy="307777"/>
          </a:xfrm>
          <a:prstGeom prst="rect">
            <a:avLst/>
          </a:prstGeom>
          <a:noFill/>
        </p:spPr>
        <p:txBody>
          <a:bodyPr wrap="none" rtlCol="0">
            <a:spAutoFit/>
          </a:bodyPr>
          <a:lstStyle/>
          <a:p>
            <a:r>
              <a:rPr lang="en-US" sz="1400" i="1" dirty="0" smtClean="0"/>
              <a:t>Saturation of the mode</a:t>
            </a:r>
            <a:endParaRPr lang="en-US" sz="1400" i="1" dirty="0"/>
          </a:p>
        </p:txBody>
      </p:sp>
      <p:pic>
        <p:nvPicPr>
          <p:cNvPr id="19462" name="Picture 6"/>
          <p:cNvPicPr>
            <a:picLocks noChangeAspect="1" noChangeArrowheads="1"/>
          </p:cNvPicPr>
          <p:nvPr/>
        </p:nvPicPr>
        <p:blipFill>
          <a:blip r:embed="rId5" cstate="print"/>
          <a:srcRect/>
          <a:stretch>
            <a:fillRect/>
          </a:stretch>
        </p:blipFill>
        <p:spPr bwMode="auto">
          <a:xfrm>
            <a:off x="1143000" y="4191000"/>
            <a:ext cx="1924050" cy="1931670"/>
          </a:xfrm>
          <a:prstGeom prst="rect">
            <a:avLst/>
          </a:prstGeom>
          <a:noFill/>
          <a:ln w="9525">
            <a:noFill/>
            <a:miter lim="800000"/>
            <a:headEnd/>
            <a:tailEnd/>
          </a:ln>
        </p:spPr>
      </p:pic>
      <p:sp>
        <p:nvSpPr>
          <p:cNvPr id="14" name="TextBox 13"/>
          <p:cNvSpPr txBox="1"/>
          <p:nvPr/>
        </p:nvSpPr>
        <p:spPr>
          <a:xfrm>
            <a:off x="2631020" y="3733800"/>
            <a:ext cx="3881960" cy="369332"/>
          </a:xfrm>
          <a:prstGeom prst="rect">
            <a:avLst/>
          </a:prstGeom>
          <a:solidFill>
            <a:schemeClr val="tx2">
              <a:lumMod val="20000"/>
              <a:lumOff val="80000"/>
            </a:schemeClr>
          </a:solidFill>
        </p:spPr>
        <p:txBody>
          <a:bodyPr wrap="none" rtlCol="0">
            <a:spAutoFit/>
          </a:bodyPr>
          <a:lstStyle/>
          <a:p>
            <a:r>
              <a:rPr lang="en-US" dirty="0" smtClean="0"/>
              <a:t>Wall-touching kink (WTK) at tile surface</a:t>
            </a:r>
            <a:endParaRPr lang="en-US" dirty="0"/>
          </a:p>
        </p:txBody>
      </p:sp>
      <p:sp>
        <p:nvSpPr>
          <p:cNvPr id="15" name="TextBox 14"/>
          <p:cNvSpPr txBox="1"/>
          <p:nvPr/>
        </p:nvSpPr>
        <p:spPr>
          <a:xfrm>
            <a:off x="1209645" y="6096000"/>
            <a:ext cx="1943161" cy="307777"/>
          </a:xfrm>
          <a:prstGeom prst="rect">
            <a:avLst/>
          </a:prstGeom>
          <a:noFill/>
        </p:spPr>
        <p:txBody>
          <a:bodyPr wrap="none" rtlCol="0">
            <a:spAutoFit/>
          </a:bodyPr>
          <a:lstStyle/>
          <a:p>
            <a:r>
              <a:rPr lang="en-US" sz="1400" i="1" dirty="0" smtClean="0"/>
              <a:t>Initial perturbed plasma</a:t>
            </a:r>
            <a:endParaRPr lang="en-US" sz="1400" i="1" dirty="0"/>
          </a:p>
        </p:txBody>
      </p:sp>
      <p:pic>
        <p:nvPicPr>
          <p:cNvPr id="19463" name="Picture 7"/>
          <p:cNvPicPr>
            <a:picLocks noChangeAspect="1" noChangeArrowheads="1"/>
          </p:cNvPicPr>
          <p:nvPr/>
        </p:nvPicPr>
        <p:blipFill>
          <a:blip r:embed="rId6" cstate="print"/>
          <a:srcRect/>
          <a:stretch>
            <a:fillRect/>
          </a:stretch>
        </p:blipFill>
        <p:spPr bwMode="auto">
          <a:xfrm>
            <a:off x="3609975" y="4191000"/>
            <a:ext cx="1924050" cy="1931670"/>
          </a:xfrm>
          <a:prstGeom prst="rect">
            <a:avLst/>
          </a:prstGeom>
          <a:noFill/>
          <a:ln w="9525">
            <a:noFill/>
            <a:miter lim="800000"/>
            <a:headEnd/>
            <a:tailEnd/>
          </a:ln>
        </p:spPr>
      </p:pic>
      <p:sp>
        <p:nvSpPr>
          <p:cNvPr id="17" name="TextBox 16"/>
          <p:cNvSpPr txBox="1"/>
          <p:nvPr/>
        </p:nvSpPr>
        <p:spPr>
          <a:xfrm>
            <a:off x="3539057" y="6096000"/>
            <a:ext cx="2065887" cy="523220"/>
          </a:xfrm>
          <a:prstGeom prst="rect">
            <a:avLst/>
          </a:prstGeom>
          <a:noFill/>
        </p:spPr>
        <p:txBody>
          <a:bodyPr wrap="none" rtlCol="0">
            <a:spAutoFit/>
          </a:bodyPr>
          <a:lstStyle/>
          <a:p>
            <a:pPr algn="ctr"/>
            <a:r>
              <a:rPr lang="en-US" sz="1400" i="1" dirty="0" smtClean="0"/>
              <a:t>Fast phase of instability,</a:t>
            </a:r>
          </a:p>
          <a:p>
            <a:pPr algn="ctr"/>
            <a:r>
              <a:rPr lang="en-US" sz="1400" i="1" dirty="0" smtClean="0"/>
              <a:t>excitation of Hiro currents</a:t>
            </a:r>
            <a:endParaRPr lang="en-US" sz="1400" i="1" dirty="0"/>
          </a:p>
        </p:txBody>
      </p:sp>
      <p:pic>
        <p:nvPicPr>
          <p:cNvPr id="19464" name="Picture 8"/>
          <p:cNvPicPr>
            <a:picLocks noChangeAspect="1" noChangeArrowheads="1"/>
          </p:cNvPicPr>
          <p:nvPr/>
        </p:nvPicPr>
        <p:blipFill>
          <a:blip r:embed="rId7" cstate="print"/>
          <a:srcRect/>
          <a:stretch>
            <a:fillRect/>
          </a:stretch>
        </p:blipFill>
        <p:spPr bwMode="auto">
          <a:xfrm>
            <a:off x="6096000" y="4191000"/>
            <a:ext cx="1924050" cy="1931670"/>
          </a:xfrm>
          <a:prstGeom prst="rect">
            <a:avLst/>
          </a:prstGeom>
          <a:noFill/>
          <a:ln w="9525">
            <a:noFill/>
            <a:miter lim="800000"/>
            <a:headEnd/>
            <a:tailEnd/>
          </a:ln>
        </p:spPr>
      </p:pic>
      <p:sp>
        <p:nvSpPr>
          <p:cNvPr id="19" name="TextBox 18"/>
          <p:cNvSpPr txBox="1"/>
          <p:nvPr/>
        </p:nvSpPr>
        <p:spPr>
          <a:xfrm>
            <a:off x="6172200" y="6096000"/>
            <a:ext cx="1871025" cy="523220"/>
          </a:xfrm>
          <a:prstGeom prst="rect">
            <a:avLst/>
          </a:prstGeom>
          <a:noFill/>
        </p:spPr>
        <p:txBody>
          <a:bodyPr wrap="none" rtlCol="0">
            <a:spAutoFit/>
          </a:bodyPr>
          <a:lstStyle/>
          <a:p>
            <a:pPr algn="ctr"/>
            <a:r>
              <a:rPr lang="en-US" sz="1400" i="1" dirty="0" smtClean="0"/>
              <a:t>Saturation of the mode</a:t>
            </a:r>
          </a:p>
          <a:p>
            <a:pPr algn="ctr"/>
            <a:r>
              <a:rPr lang="en-US" sz="1400" i="1" dirty="0" smtClean="0"/>
              <a:t>due to Hiro currents</a:t>
            </a:r>
            <a:endParaRPr lang="en-US" sz="1400" i="1" dirty="0"/>
          </a:p>
        </p:txBody>
      </p:sp>
      <p:cxnSp>
        <p:nvCxnSpPr>
          <p:cNvPr id="21" name="Straight Connector 20"/>
          <p:cNvCxnSpPr/>
          <p:nvPr/>
        </p:nvCxnSpPr>
        <p:spPr>
          <a:xfrm>
            <a:off x="609600" y="3657600"/>
            <a:ext cx="76200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Slide Number Placeholder 19"/>
          <p:cNvSpPr>
            <a:spLocks noGrp="1"/>
          </p:cNvSpPr>
          <p:nvPr>
            <p:ph type="sldNum" sz="quarter" idx="12"/>
          </p:nvPr>
        </p:nvSpPr>
        <p:spPr/>
        <p:txBody>
          <a:bodyPr/>
          <a:lstStyle/>
          <a:p>
            <a:fld id="{5D950958-49EB-49BF-86EA-FEA9DEA7CAD4}"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Current evolution during WTK</a:t>
            </a:r>
            <a:endParaRPr lang="en-US" dirty="0"/>
          </a:p>
        </p:txBody>
      </p:sp>
      <p:pic>
        <p:nvPicPr>
          <p:cNvPr id="4" name="Picture 3" descr="LZn1_017e.Ian.gif"/>
          <p:cNvPicPr>
            <a:picLocks noChangeAspect="1"/>
          </p:cNvPicPr>
          <p:nvPr/>
        </p:nvPicPr>
        <p:blipFill>
          <a:blip r:embed="rId3" cstate="print"/>
          <a:stretch>
            <a:fillRect/>
          </a:stretch>
        </p:blipFill>
        <p:spPr>
          <a:xfrm>
            <a:off x="76200" y="914400"/>
            <a:ext cx="8218526" cy="5152178"/>
          </a:xfrm>
          <a:prstGeom prst="rect">
            <a:avLst/>
          </a:prstGeom>
        </p:spPr>
      </p:pic>
      <p:sp>
        <p:nvSpPr>
          <p:cNvPr id="5" name="TextBox 4"/>
          <p:cNvSpPr txBox="1"/>
          <p:nvPr/>
        </p:nvSpPr>
        <p:spPr>
          <a:xfrm>
            <a:off x="1524000" y="1524000"/>
            <a:ext cx="2052678" cy="369332"/>
          </a:xfrm>
          <a:prstGeom prst="rect">
            <a:avLst/>
          </a:prstGeom>
          <a:noFill/>
        </p:spPr>
        <p:txBody>
          <a:bodyPr wrap="none" rtlCol="0">
            <a:spAutoFit/>
          </a:bodyPr>
          <a:lstStyle/>
          <a:p>
            <a:r>
              <a:rPr lang="en-US" dirty="0" smtClean="0"/>
              <a:t>Net toroidal current</a:t>
            </a:r>
            <a:endParaRPr lang="en-US" dirty="0"/>
          </a:p>
        </p:txBody>
      </p:sp>
      <p:sp>
        <p:nvSpPr>
          <p:cNvPr id="6" name="TextBox 5"/>
          <p:cNvSpPr txBox="1"/>
          <p:nvPr/>
        </p:nvSpPr>
        <p:spPr>
          <a:xfrm>
            <a:off x="1371600" y="4953000"/>
            <a:ext cx="2271456" cy="369332"/>
          </a:xfrm>
          <a:prstGeom prst="rect">
            <a:avLst/>
          </a:prstGeom>
          <a:noFill/>
        </p:spPr>
        <p:txBody>
          <a:bodyPr wrap="none" rtlCol="0">
            <a:spAutoFit/>
          </a:bodyPr>
          <a:lstStyle/>
          <a:p>
            <a:r>
              <a:rPr lang="en-US" dirty="0" smtClean="0"/>
              <a:t>Current in tile annulus</a:t>
            </a:r>
            <a:endParaRPr lang="en-US" dirty="0"/>
          </a:p>
        </p:txBody>
      </p:sp>
      <p:cxnSp>
        <p:nvCxnSpPr>
          <p:cNvPr id="8" name="Straight Connector 7"/>
          <p:cNvCxnSpPr/>
          <p:nvPr/>
        </p:nvCxnSpPr>
        <p:spPr>
          <a:xfrm>
            <a:off x="3712464" y="914400"/>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57600" y="2286000"/>
            <a:ext cx="816890" cy="584775"/>
          </a:xfrm>
          <a:prstGeom prst="rect">
            <a:avLst/>
          </a:prstGeom>
          <a:noFill/>
        </p:spPr>
        <p:txBody>
          <a:bodyPr wrap="none" rtlCol="0">
            <a:spAutoFit/>
          </a:bodyPr>
          <a:lstStyle/>
          <a:p>
            <a:pPr algn="ctr"/>
            <a:r>
              <a:rPr lang="en-US" sz="1600" dirty="0" smtClean="0">
                <a:solidFill>
                  <a:schemeClr val="accent1"/>
                </a:solidFill>
              </a:rPr>
              <a:t>wetting</a:t>
            </a:r>
          </a:p>
          <a:p>
            <a:pPr algn="ctr"/>
            <a:r>
              <a:rPr lang="en-US" sz="1600" dirty="0" smtClean="0">
                <a:solidFill>
                  <a:schemeClr val="accent1"/>
                </a:solidFill>
              </a:rPr>
              <a:t>begins</a:t>
            </a:r>
            <a:endParaRPr lang="en-US" sz="1600" dirty="0">
              <a:solidFill>
                <a:schemeClr val="accent1"/>
              </a:solidFill>
            </a:endParaRPr>
          </a:p>
        </p:txBody>
      </p:sp>
      <p:sp>
        <p:nvSpPr>
          <p:cNvPr id="10" name="Slide Number Placeholder 9"/>
          <p:cNvSpPr>
            <a:spLocks noGrp="1"/>
          </p:cNvSpPr>
          <p:nvPr>
            <p:ph type="sldNum" sz="quarter" idx="12"/>
          </p:nvPr>
        </p:nvSpPr>
        <p:spPr/>
        <p:txBody>
          <a:bodyPr/>
          <a:lstStyle/>
          <a:p>
            <a:fld id="{5D950958-49EB-49BF-86EA-FEA9DEA7CAD4}" type="slidenum">
              <a:rPr lang="en-US" smtClean="0"/>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Toroidally Asymmetric Halo Current Figures of Merit</a:t>
            </a:r>
            <a:endParaRPr lang="en-US" dirty="0"/>
          </a:p>
        </p:txBody>
      </p:sp>
      <p:sp>
        <p:nvSpPr>
          <p:cNvPr id="3" name="TextBox 2"/>
          <p:cNvSpPr txBox="1"/>
          <p:nvPr/>
        </p:nvSpPr>
        <p:spPr>
          <a:xfrm>
            <a:off x="533400" y="4114800"/>
            <a:ext cx="3144194" cy="369332"/>
          </a:xfrm>
          <a:prstGeom prst="rect">
            <a:avLst/>
          </a:prstGeom>
          <a:noFill/>
        </p:spPr>
        <p:txBody>
          <a:bodyPr wrap="none" rtlCol="0">
            <a:spAutoFit/>
          </a:bodyPr>
          <a:lstStyle/>
          <a:p>
            <a:r>
              <a:rPr lang="en-US" dirty="0" smtClean="0">
                <a:latin typeface="Cambria" pitchFamily="18" charset="0"/>
              </a:rPr>
              <a:t>Toroidal peaking factor (TPF):</a:t>
            </a:r>
            <a:endParaRPr lang="en-US" dirty="0">
              <a:latin typeface="Cambria" pitchFamily="18" charset="0"/>
            </a:endParaRPr>
          </a:p>
        </p:txBody>
      </p:sp>
      <p:graphicFrame>
        <p:nvGraphicFramePr>
          <p:cNvPr id="4" name="Object 3"/>
          <p:cNvGraphicFramePr>
            <a:graphicFrameLocks noChangeAspect="1"/>
          </p:cNvGraphicFramePr>
          <p:nvPr/>
        </p:nvGraphicFramePr>
        <p:xfrm>
          <a:off x="1219200" y="4800600"/>
          <a:ext cx="7064376" cy="1524000"/>
        </p:xfrm>
        <a:graphic>
          <a:graphicData uri="http://schemas.openxmlformats.org/presentationml/2006/ole">
            <p:oleObj spid="_x0000_s29698" name="Equation" r:id="rId3" imgW="3886200" imgH="838080" progId="Equation.DSMT4">
              <p:embed/>
            </p:oleObj>
          </a:graphicData>
        </a:graphic>
      </p:graphicFrame>
      <p:graphicFrame>
        <p:nvGraphicFramePr>
          <p:cNvPr id="5" name="Object 4"/>
          <p:cNvGraphicFramePr>
            <a:graphicFrameLocks noChangeAspect="1"/>
          </p:cNvGraphicFramePr>
          <p:nvPr/>
        </p:nvGraphicFramePr>
        <p:xfrm>
          <a:off x="2438400" y="1981200"/>
          <a:ext cx="3140075" cy="1246188"/>
        </p:xfrm>
        <a:graphic>
          <a:graphicData uri="http://schemas.openxmlformats.org/presentationml/2006/ole">
            <p:oleObj spid="_x0000_s29699" name="Equation" r:id="rId4" imgW="1726920" imgH="685800" progId="Equation.3">
              <p:embed/>
            </p:oleObj>
          </a:graphicData>
        </a:graphic>
      </p:graphicFrame>
      <p:sp>
        <p:nvSpPr>
          <p:cNvPr id="6" name="TextBox 5"/>
          <p:cNvSpPr txBox="1"/>
          <p:nvPr/>
        </p:nvSpPr>
        <p:spPr>
          <a:xfrm>
            <a:off x="533400" y="1447800"/>
            <a:ext cx="7848600" cy="369332"/>
          </a:xfrm>
          <a:prstGeom prst="rect">
            <a:avLst/>
          </a:prstGeom>
          <a:noFill/>
        </p:spPr>
        <p:txBody>
          <a:bodyPr wrap="square" rtlCol="0">
            <a:spAutoFit/>
          </a:bodyPr>
          <a:lstStyle/>
          <a:p>
            <a:r>
              <a:rPr lang="en-US" dirty="0" smtClean="0">
                <a:latin typeface="Cambria" pitchFamily="18" charset="0"/>
              </a:rPr>
              <a:t>Halo fraction (HF): If there are </a:t>
            </a:r>
            <a:r>
              <a:rPr lang="en-US" i="1" dirty="0" smtClean="0">
                <a:latin typeface="Cambria" pitchFamily="18" charset="0"/>
              </a:rPr>
              <a:t>N</a:t>
            </a:r>
            <a:r>
              <a:rPr lang="en-US" dirty="0" smtClean="0">
                <a:latin typeface="Cambria" pitchFamily="18" charset="0"/>
              </a:rPr>
              <a:t> poloidal planes, </a:t>
            </a:r>
            <a:r>
              <a:rPr lang="en-US" i="1" dirty="0" smtClean="0">
                <a:latin typeface="Cambria" pitchFamily="18" charset="0"/>
              </a:rPr>
              <a:t>j</a:t>
            </a:r>
            <a:r>
              <a:rPr lang="en-US" dirty="0" smtClean="0">
                <a:latin typeface="Cambria" pitchFamily="18" charset="0"/>
              </a:rPr>
              <a:t>=1,2,3,…,</a:t>
            </a:r>
            <a:r>
              <a:rPr lang="en-US" i="1" dirty="0" smtClean="0">
                <a:latin typeface="Cambria" pitchFamily="18" charset="0"/>
              </a:rPr>
              <a:t>N</a:t>
            </a:r>
            <a:r>
              <a:rPr lang="en-US" dirty="0" smtClean="0">
                <a:latin typeface="Cambria" pitchFamily="18" charset="0"/>
              </a:rPr>
              <a:t>, then</a:t>
            </a:r>
          </a:p>
        </p:txBody>
      </p:sp>
      <p:sp>
        <p:nvSpPr>
          <p:cNvPr id="7" name="TextBox 6"/>
          <p:cNvSpPr txBox="1"/>
          <p:nvPr/>
        </p:nvSpPr>
        <p:spPr>
          <a:xfrm>
            <a:off x="533400" y="3505200"/>
            <a:ext cx="6236131" cy="369332"/>
          </a:xfrm>
          <a:prstGeom prst="rect">
            <a:avLst/>
          </a:prstGeom>
          <a:noFill/>
        </p:spPr>
        <p:txBody>
          <a:bodyPr wrap="none" rtlCol="0">
            <a:spAutoFit/>
          </a:bodyPr>
          <a:lstStyle/>
          <a:p>
            <a:r>
              <a:rPr lang="en-US" dirty="0" smtClean="0">
                <a:latin typeface="Cambria" pitchFamily="18" charset="0"/>
              </a:rPr>
              <a:t>where </a:t>
            </a:r>
            <a:r>
              <a:rPr lang="en-US" i="1" dirty="0" smtClean="0">
                <a:latin typeface="Cambria" pitchFamily="18" charset="0"/>
              </a:rPr>
              <a:t>I</a:t>
            </a:r>
            <a:r>
              <a:rPr lang="en-US" baseline="-25000" dirty="0" smtClean="0">
                <a:latin typeface="Cambria" pitchFamily="18" charset="0"/>
              </a:rPr>
              <a:t>p0</a:t>
            </a:r>
            <a:r>
              <a:rPr lang="en-US" dirty="0" smtClean="0">
                <a:latin typeface="Cambria" pitchFamily="18" charset="0"/>
              </a:rPr>
              <a:t> is the total plasma current in the initial equilibrium.</a:t>
            </a:r>
            <a:endParaRPr lang="en-US" dirty="0">
              <a:latin typeface="Cambria" pitchFamily="18" charset="0"/>
            </a:endParaRPr>
          </a:p>
        </p:txBody>
      </p:sp>
      <p:sp>
        <p:nvSpPr>
          <p:cNvPr id="8" name="Slide Number Placeholder 7"/>
          <p:cNvSpPr>
            <a:spLocks noGrp="1"/>
          </p:cNvSpPr>
          <p:nvPr>
            <p:ph type="sldNum" sz="quarter" idx="12"/>
          </p:nvPr>
        </p:nvSpPr>
        <p:spPr/>
        <p:txBody>
          <a:bodyPr/>
          <a:lstStyle/>
          <a:p>
            <a:fld id="{5D950958-49EB-49BF-86EA-FEA9DEA7CAD4}"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t>Key Parameters for NSTX VDE calculation</a:t>
            </a:r>
            <a:endParaRPr lang="en-US" sz="2000" dirty="0"/>
          </a:p>
        </p:txBody>
      </p:sp>
      <p:graphicFrame>
        <p:nvGraphicFramePr>
          <p:cNvPr id="4" name="Content Placeholder 3"/>
          <p:cNvGraphicFramePr>
            <a:graphicFrameLocks/>
          </p:cNvGraphicFramePr>
          <p:nvPr/>
        </p:nvGraphicFramePr>
        <p:xfrm>
          <a:off x="1066800" y="1828800"/>
          <a:ext cx="6934200" cy="3343275"/>
        </p:xfrm>
        <a:graphic>
          <a:graphicData uri="http://schemas.openxmlformats.org/drawingml/2006/table">
            <a:tbl>
              <a:tblPr/>
              <a:tblGrid>
                <a:gridCol w="4025900"/>
                <a:gridCol w="2908300"/>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Plasma resistivity on axis* </a:t>
                      </a:r>
                      <a:r>
                        <a:rPr kumimoji="0" lang="el-GR" sz="1800" b="0" i="1" u="none" strike="noStrike" cap="none" normalizeH="0" baseline="0" dirty="0" smtClean="0">
                          <a:ln>
                            <a:noFill/>
                          </a:ln>
                          <a:solidFill>
                            <a:srgbClr val="000000"/>
                          </a:solidFill>
                          <a:effectLst/>
                          <a:latin typeface="Calibri" pitchFamily="34" charset="0"/>
                          <a:cs typeface="Arial" charset="0"/>
                        </a:rPr>
                        <a:t>η</a:t>
                      </a:r>
                      <a:r>
                        <a:rPr kumimoji="0" lang="en-US" sz="1800" b="0" i="0" u="none" strike="noStrike" cap="none" normalizeH="0" baseline="-25000" dirty="0" smtClean="0">
                          <a:ln>
                            <a:noFill/>
                          </a:ln>
                          <a:solidFill>
                            <a:srgbClr val="000000"/>
                          </a:solidFill>
                          <a:effectLst/>
                          <a:latin typeface="Calibri" pitchFamily="34" charset="0"/>
                          <a:cs typeface="Arial" charset="0"/>
                        </a:rPr>
                        <a:t>0</a:t>
                      </a:r>
                      <a:r>
                        <a:rPr kumimoji="0" lang="en-US" sz="1800" b="0" i="0" u="none" strike="noStrike" cap="none" normalizeH="0" baseline="0" dirty="0" smtClean="0">
                          <a:ln>
                            <a:noFill/>
                          </a:ln>
                          <a:solidFill>
                            <a:srgbClr val="000000"/>
                          </a:solidFill>
                          <a:effectLst/>
                          <a:latin typeface="Calibri" pitchFamily="34" charset="0"/>
                          <a:cs typeface="Arial" charset="0"/>
                        </a:rPr>
                        <a:t>=S</a:t>
                      </a:r>
                      <a:r>
                        <a:rPr kumimoji="0" lang="en-US" sz="1800" b="0" i="0" u="none" strike="noStrike" cap="none" normalizeH="0" baseline="30000" dirty="0" smtClean="0">
                          <a:ln>
                            <a:noFill/>
                          </a:ln>
                          <a:solidFill>
                            <a:srgbClr val="000000"/>
                          </a:solidFill>
                          <a:effectLst/>
                          <a:latin typeface="Calibri" pitchFamily="34" charset="0"/>
                          <a:cs typeface="Arial"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5 × 10</a:t>
                      </a:r>
                      <a:r>
                        <a:rPr kumimoji="0" lang="en-US" sz="1800" b="0" i="0" u="none" strike="noStrike" cap="none" normalizeH="0" baseline="30000" dirty="0" smtClean="0">
                          <a:ln>
                            <a:noFill/>
                          </a:ln>
                          <a:solidFill>
                            <a:srgbClr val="000000"/>
                          </a:solidFill>
                          <a:effectLst/>
                          <a:latin typeface="Calibri" pitchFamily="34" charset="0"/>
                          <a:cs typeface="Arial"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1" u="none" strike="noStrike" cap="none" normalizeH="0" baseline="0" smtClean="0">
                          <a:ln>
                            <a:noFill/>
                          </a:ln>
                          <a:solidFill>
                            <a:srgbClr val="000000"/>
                          </a:solidFill>
                          <a:effectLst/>
                          <a:latin typeface="Calibri" pitchFamily="34" charset="0"/>
                          <a:cs typeface="Arial" charset="0"/>
                        </a:rPr>
                        <a:t>η</a:t>
                      </a:r>
                      <a:r>
                        <a:rPr kumimoji="0" lang="en-US" sz="1800" b="0" i="0" u="none" strike="noStrike" cap="none" normalizeH="0" baseline="-25000" dirty="0" smtClean="0">
                          <a:ln>
                            <a:noFill/>
                          </a:ln>
                          <a:solidFill>
                            <a:srgbClr val="000000"/>
                          </a:solidFill>
                          <a:effectLst/>
                          <a:latin typeface="Calibri" pitchFamily="34" charset="0"/>
                          <a:cs typeface="Arial" charset="0"/>
                        </a:rPr>
                        <a:t>vacuum</a:t>
                      </a:r>
                      <a:r>
                        <a:rPr kumimoji="0" lang="en-US" sz="1800" b="0" i="0" u="none" strike="noStrike" cap="none" normalizeH="0" baseline="0" dirty="0" smtClean="0">
                          <a:ln>
                            <a:noFill/>
                          </a:ln>
                          <a:solidFill>
                            <a:srgbClr val="000000"/>
                          </a:solidFill>
                          <a:effectLst/>
                          <a:latin typeface="Calibri" pitchFamily="34" charset="0"/>
                          <a:cs typeface="Arial" charset="0"/>
                        </a:rPr>
                        <a:t> / </a:t>
                      </a:r>
                      <a:r>
                        <a:rPr kumimoji="0" lang="el-GR" sz="1800" b="0" i="1" u="none" strike="noStrike" cap="none" normalizeH="0" baseline="0" smtClean="0">
                          <a:ln>
                            <a:noFill/>
                          </a:ln>
                          <a:solidFill>
                            <a:srgbClr val="000000"/>
                          </a:solidFill>
                          <a:effectLst/>
                          <a:latin typeface="Calibri" pitchFamily="34" charset="0"/>
                          <a:cs typeface="Arial" charset="0"/>
                        </a:rPr>
                        <a:t>η</a:t>
                      </a:r>
                      <a:r>
                        <a:rPr kumimoji="0" lang="en-US" sz="1800" b="0" i="0" u="none" strike="noStrike" cap="none" normalizeH="0" baseline="-25000" dirty="0" smtClean="0">
                          <a:ln>
                            <a:noFill/>
                          </a:ln>
                          <a:solidFill>
                            <a:srgbClr val="000000"/>
                          </a:solidFill>
                          <a:effectLst/>
                          <a:latin typeface="Calibri" pitchFamily="34" charset="0"/>
                          <a:cs typeface="Arial"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3333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1" u="none" strike="noStrike" cap="none" normalizeH="0" baseline="0" smtClean="0">
                          <a:ln>
                            <a:noFill/>
                          </a:ln>
                          <a:solidFill>
                            <a:srgbClr val="000000"/>
                          </a:solidFill>
                          <a:effectLst/>
                          <a:latin typeface="Calibri" pitchFamily="34" charset="0"/>
                          <a:cs typeface="Arial" charset="0"/>
                        </a:rPr>
                        <a:t>η</a:t>
                      </a:r>
                      <a:r>
                        <a:rPr kumimoji="0" lang="en-US" sz="1800" b="0" i="0" u="none" strike="noStrike" cap="none" normalizeH="0" baseline="-25000" dirty="0" smtClean="0">
                          <a:ln>
                            <a:noFill/>
                          </a:ln>
                          <a:solidFill>
                            <a:srgbClr val="000000"/>
                          </a:solidFill>
                          <a:effectLst/>
                          <a:latin typeface="Calibri" pitchFamily="34" charset="0"/>
                          <a:cs typeface="Arial" charset="0"/>
                        </a:rPr>
                        <a:t>wall</a:t>
                      </a:r>
                      <a:r>
                        <a:rPr kumimoji="0" lang="en-US" sz="1800" b="0" i="0" u="none" strike="noStrike" cap="none" normalizeH="0" baseline="0" dirty="0" smtClean="0">
                          <a:ln>
                            <a:noFill/>
                          </a:ln>
                          <a:solidFill>
                            <a:srgbClr val="000000"/>
                          </a:solidFill>
                          <a:effectLst/>
                          <a:latin typeface="Calibri" pitchFamily="34" charset="0"/>
                          <a:cs typeface="Arial" charset="0"/>
                        </a:rPr>
                        <a:t> / </a:t>
                      </a:r>
                      <a:r>
                        <a:rPr kumimoji="0" lang="el-GR" sz="1800" b="0" i="1" u="none" strike="noStrike" cap="none" normalizeH="0" baseline="0" smtClean="0">
                          <a:ln>
                            <a:noFill/>
                          </a:ln>
                          <a:solidFill>
                            <a:srgbClr val="000000"/>
                          </a:solidFill>
                          <a:effectLst/>
                          <a:latin typeface="Calibri" pitchFamily="34" charset="0"/>
                          <a:cs typeface="Arial" charset="0"/>
                        </a:rPr>
                        <a:t>η</a:t>
                      </a:r>
                      <a:r>
                        <a:rPr kumimoji="0" lang="en-US" sz="1800" b="0" i="0" u="none" strike="noStrike" cap="none" normalizeH="0" baseline="-25000" dirty="0" smtClean="0">
                          <a:ln>
                            <a:noFill/>
                          </a:ln>
                          <a:solidFill>
                            <a:srgbClr val="000000"/>
                          </a:solidFill>
                          <a:effectLst/>
                          <a:latin typeface="Calibri" pitchFamily="34" charset="0"/>
                          <a:cs typeface="Arial"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2000 (</a:t>
                      </a:r>
                      <a:r>
                        <a:rPr kumimoji="0" lang="el-GR" sz="1800" b="0" i="1" u="none" strike="noStrike" cap="none" normalizeH="0" baseline="0" dirty="0" smtClean="0">
                          <a:ln>
                            <a:noFill/>
                          </a:ln>
                          <a:solidFill>
                            <a:srgbClr val="000000"/>
                          </a:solidFill>
                          <a:effectLst/>
                          <a:latin typeface="Calibri" pitchFamily="34" charset="0"/>
                          <a:cs typeface="Arial" charset="0"/>
                        </a:rPr>
                        <a:t>τ</a:t>
                      </a:r>
                      <a:r>
                        <a:rPr kumimoji="0" lang="en-US" sz="1800" b="0" i="0" u="none" strike="noStrike" cap="none" normalizeH="0" baseline="-25000" dirty="0" smtClean="0">
                          <a:ln>
                            <a:noFill/>
                          </a:ln>
                          <a:solidFill>
                            <a:srgbClr val="000000"/>
                          </a:solidFill>
                          <a:effectLst/>
                          <a:latin typeface="Calibri" pitchFamily="34" charset="0"/>
                          <a:cs typeface="Arial" charset="0"/>
                        </a:rPr>
                        <a:t>w</a:t>
                      </a:r>
                      <a:r>
                        <a:rPr kumimoji="0" lang="en-US" sz="1800" b="0" i="0" u="none" strike="noStrike" cap="none" normalizeH="0" baseline="0" dirty="0" smtClean="0">
                          <a:ln>
                            <a:noFill/>
                          </a:ln>
                          <a:solidFill>
                            <a:srgbClr val="000000"/>
                          </a:solidFill>
                          <a:effectLst/>
                          <a:latin typeface="Calibri" pitchFamily="34" charset="0"/>
                          <a:cs typeface="Arial" charset="0"/>
                        </a:rPr>
                        <a:t>/</a:t>
                      </a:r>
                      <a:r>
                        <a:rPr kumimoji="0" lang="el-GR" sz="1800" b="0" i="1" u="none" strike="noStrike" cap="none" normalizeH="0" baseline="0" dirty="0" smtClean="0">
                          <a:ln>
                            <a:noFill/>
                          </a:ln>
                          <a:solidFill>
                            <a:srgbClr val="000000"/>
                          </a:solidFill>
                          <a:effectLst/>
                          <a:latin typeface="Calibri" pitchFamily="34" charset="0"/>
                          <a:cs typeface="Arial" charset="0"/>
                        </a:rPr>
                        <a:t>τ</a:t>
                      </a:r>
                      <a:r>
                        <a:rPr kumimoji="0" lang="en-US" sz="1800" b="0" i="0" u="none" strike="noStrike" cap="none" normalizeH="0" baseline="-25000" dirty="0" smtClean="0">
                          <a:ln>
                            <a:noFill/>
                          </a:ln>
                          <a:solidFill>
                            <a:srgbClr val="000000"/>
                          </a:solidFill>
                          <a:effectLst/>
                          <a:latin typeface="Calibri" pitchFamily="34" charset="0"/>
                          <a:cs typeface="Arial" charset="0"/>
                        </a:rPr>
                        <a:t>A</a:t>
                      </a:r>
                      <a:r>
                        <a:rPr kumimoji="0" lang="en-US" sz="1800" b="0" i="0" u="none" strike="noStrike" cap="none" normalizeH="0" baseline="0" dirty="0" smtClean="0">
                          <a:ln>
                            <a:noFill/>
                          </a:ln>
                          <a:solidFill>
                            <a:srgbClr val="000000"/>
                          </a:solidFill>
                          <a:effectLst/>
                          <a:latin typeface="Calibri" pitchFamily="34" charset="0"/>
                          <a:cs typeface="Arial" charset="0"/>
                        </a:rPr>
                        <a:t>=10,000)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Prandtl number </a:t>
                      </a:r>
                      <a:r>
                        <a:rPr kumimoji="0" lang="el-GR" sz="1800" b="0" i="1" u="none" strike="noStrike" cap="none" normalizeH="0" baseline="0" smtClean="0">
                          <a:ln>
                            <a:noFill/>
                          </a:ln>
                          <a:solidFill>
                            <a:srgbClr val="000000"/>
                          </a:solidFill>
                          <a:effectLst/>
                          <a:latin typeface="Calibri" pitchFamily="34" charset="0"/>
                          <a:cs typeface="Arial" charset="0"/>
                        </a:rPr>
                        <a:t>μ</a:t>
                      </a:r>
                      <a:r>
                        <a:rPr kumimoji="0" lang="en-US" sz="1800" b="0" i="0" u="none" strike="noStrike" cap="none" normalizeH="0" baseline="0" dirty="0" smtClean="0">
                          <a:ln>
                            <a:noFill/>
                          </a:ln>
                          <a:solidFill>
                            <a:srgbClr val="000000"/>
                          </a:solidFill>
                          <a:effectLst/>
                          <a:latin typeface="Calibri" pitchFamily="34" charset="0"/>
                          <a:cs typeface="Arial" charset="0"/>
                        </a:rPr>
                        <a:t> / </a:t>
                      </a:r>
                      <a:r>
                        <a:rPr kumimoji="0" lang="el-GR" sz="1800" b="0" i="1" u="none" strike="noStrike" cap="none" normalizeH="0" baseline="0" smtClean="0">
                          <a:ln>
                            <a:noFill/>
                          </a:ln>
                          <a:solidFill>
                            <a:srgbClr val="000000"/>
                          </a:solidFill>
                          <a:effectLst/>
                          <a:latin typeface="Calibri" pitchFamily="34" charset="0"/>
                          <a:cs typeface="Arial" charset="0"/>
                        </a:rPr>
                        <a:t>η</a:t>
                      </a:r>
                      <a:r>
                        <a:rPr kumimoji="0" lang="en-US" sz="1800" b="0" i="0" u="none" strike="noStrike" cap="none" normalizeH="0" baseline="-25000" dirty="0" smtClean="0">
                          <a:ln>
                            <a:noFill/>
                          </a:ln>
                          <a:solidFill>
                            <a:srgbClr val="000000"/>
                          </a:solidFill>
                          <a:effectLst/>
                          <a:latin typeface="Calibri" pitchFamily="34" charset="0"/>
                          <a:cs typeface="Arial"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Perpendicular heat conduction </a:t>
                      </a:r>
                      <a:r>
                        <a:rPr kumimoji="0" lang="el-GR" sz="1800" b="0" i="1" u="none" strike="noStrike" cap="none" normalizeH="0" baseline="0" dirty="0" smtClean="0">
                          <a:ln>
                            <a:noFill/>
                          </a:ln>
                          <a:solidFill>
                            <a:srgbClr val="000000"/>
                          </a:solidFill>
                          <a:effectLst/>
                          <a:latin typeface="Calibri" pitchFamily="34" charset="0"/>
                          <a:cs typeface="Arial" charset="0"/>
                        </a:rPr>
                        <a:t>κ</a:t>
                      </a:r>
                      <a:r>
                        <a:rPr kumimoji="0" lang="el-GR" sz="1800" b="0" i="0" u="none" strike="noStrike" cap="none" normalizeH="0" baseline="-25000" dirty="0" smtClean="0">
                          <a:ln>
                            <a:noFill/>
                          </a:ln>
                          <a:solidFill>
                            <a:srgbClr val="000000"/>
                          </a:solidFill>
                          <a:effectLst/>
                          <a:latin typeface="Calibri" pitchFamily="34" charset="0"/>
                          <a:cs typeface="Arial" charset="0"/>
                          <a:sym typeface="Symbol" pitchFamily="18" charset="2"/>
                        </a:rPr>
                        <a:t></a:t>
                      </a:r>
                      <a:r>
                        <a:rPr kumimoji="0" lang="en-US" sz="1800" b="0" i="0" u="none" strike="noStrike" cap="none" normalizeH="0" baseline="0" dirty="0" smtClean="0">
                          <a:ln>
                            <a:noFill/>
                          </a:ln>
                          <a:solidFill>
                            <a:srgbClr val="000000"/>
                          </a:solidFill>
                          <a:effectLst/>
                          <a:latin typeface="Calibri" pitchFamily="34" charset="0"/>
                          <a:cs typeface="Arial" charset="0"/>
                          <a:sym typeface="Symbol" pitchFamily="18" charset="2"/>
                        </a:rPr>
                        <a:t> / </a:t>
                      </a:r>
                      <a:r>
                        <a:rPr kumimoji="0" lang="el-GR" sz="1800" b="0" i="1" u="none" strike="noStrike" cap="none" normalizeH="0" baseline="0" dirty="0" smtClean="0">
                          <a:ln>
                            <a:noFill/>
                          </a:ln>
                          <a:solidFill>
                            <a:srgbClr val="000000"/>
                          </a:solidFill>
                          <a:effectLst/>
                          <a:latin typeface="Calibri" pitchFamily="34" charset="0"/>
                          <a:cs typeface="Arial" charset="0"/>
                        </a:rPr>
                        <a:t>η</a:t>
                      </a:r>
                      <a:r>
                        <a:rPr kumimoji="0" lang="en-US" sz="1800" b="0" i="0" u="none" strike="noStrike" cap="none" normalizeH="0" baseline="-25000" dirty="0" smtClean="0">
                          <a:ln>
                            <a:noFill/>
                          </a:ln>
                          <a:solidFill>
                            <a:srgbClr val="000000"/>
                          </a:solidFill>
                          <a:effectLst/>
                          <a:latin typeface="Calibri" pitchFamily="34" charset="0"/>
                          <a:cs typeface="Arial"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Parallel heat conduction </a:t>
                      </a:r>
                      <a:r>
                        <a:rPr kumimoji="0" lang="en-US" sz="1800" b="0" i="1" u="none" strike="noStrike" cap="none" normalizeH="0" baseline="0" dirty="0" smtClean="0">
                          <a:ln>
                            <a:noFill/>
                          </a:ln>
                          <a:solidFill>
                            <a:srgbClr val="000000"/>
                          </a:solidFill>
                          <a:effectLst/>
                          <a:latin typeface="Calibri" pitchFamily="34" charset="0"/>
                          <a:cs typeface="Arial" charset="0"/>
                          <a:sym typeface="Symbol"/>
                        </a:rPr>
                        <a:t></a:t>
                      </a:r>
                      <a:r>
                        <a:rPr kumimoji="0" lang="en-US" sz="1800" b="0" i="0" u="none" strike="noStrike" cap="none" normalizeH="0" baseline="-25000" dirty="0" smtClean="0">
                          <a:ln>
                            <a:noFill/>
                          </a:ln>
                          <a:solidFill>
                            <a:srgbClr val="000000"/>
                          </a:solidFill>
                          <a:effectLst/>
                          <a:latin typeface="Calibri" pitchFamily="34" charset="0"/>
                          <a:cs typeface="Arial" charset="0"/>
                        </a:rPr>
                        <a:t>||</a:t>
                      </a:r>
                      <a:r>
                        <a:rPr kumimoji="0" lang="en-US" sz="1800" b="0" i="0" u="none" strike="noStrike" cap="none" normalizeH="0" baseline="0" dirty="0" smtClean="0">
                          <a:ln>
                            <a:noFill/>
                          </a:ln>
                          <a:solidFill>
                            <a:srgbClr val="000000"/>
                          </a:solidFill>
                          <a:effectLst/>
                          <a:latin typeface="Calibri" pitchFamily="34" charset="0"/>
                          <a:cs typeface="Arial" charset="0"/>
                        </a:rPr>
                        <a:t>/ </a:t>
                      </a:r>
                      <a:r>
                        <a:rPr kumimoji="0" lang="el-GR" sz="1800" b="0" i="1" u="none" strike="noStrike" cap="none" normalizeH="0" baseline="0" dirty="0" smtClean="0">
                          <a:ln>
                            <a:noFill/>
                          </a:ln>
                          <a:solidFill>
                            <a:srgbClr val="000000"/>
                          </a:solidFill>
                          <a:effectLst/>
                          <a:latin typeface="Calibri" pitchFamily="34" charset="0"/>
                          <a:cs typeface="Arial" charset="0"/>
                        </a:rPr>
                        <a:t>η</a:t>
                      </a:r>
                      <a:r>
                        <a:rPr kumimoji="0" lang="en-US" sz="1800" b="0" i="0" u="none" strike="noStrike" cap="none" normalizeH="0" baseline="-25000" dirty="0" smtClean="0">
                          <a:ln>
                            <a:noFill/>
                          </a:ln>
                          <a:solidFill>
                            <a:srgbClr val="000000"/>
                          </a:solidFill>
                          <a:effectLst/>
                          <a:latin typeface="Calibri" pitchFamily="34" charset="0"/>
                          <a:cs typeface="Arial"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2,000,000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Density evolution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Off (uniform, constant)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Size of initial </a:t>
                      </a:r>
                      <a:r>
                        <a:rPr kumimoji="0" lang="en-US" sz="1800" b="0" i="1" u="none" strike="noStrike" cap="none" normalizeH="0" baseline="0" dirty="0" smtClean="0">
                          <a:ln>
                            <a:noFill/>
                          </a:ln>
                          <a:solidFill>
                            <a:srgbClr val="000000"/>
                          </a:solidFill>
                          <a:effectLst/>
                          <a:latin typeface="Calibri" pitchFamily="34" charset="0"/>
                          <a:cs typeface="Arial" charset="0"/>
                        </a:rPr>
                        <a:t>n</a:t>
                      </a:r>
                      <a:r>
                        <a:rPr kumimoji="0" lang="en-US" sz="1800" b="0" i="0" u="none" strike="noStrike" cap="none" normalizeH="0" baseline="0" dirty="0" smtClean="0">
                          <a:ln>
                            <a:noFill/>
                          </a:ln>
                          <a:solidFill>
                            <a:srgbClr val="000000"/>
                          </a:solidFill>
                          <a:effectLst/>
                          <a:latin typeface="Calibri" pitchFamily="34" charset="0"/>
                          <a:cs typeface="Arial" charset="0"/>
                        </a:rPr>
                        <a:t>=1 perturbation (post-2D)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10</a:t>
                      </a:r>
                      <a:r>
                        <a:rPr kumimoji="0" lang="en-US" sz="1800" b="0" i="0" u="none" strike="noStrike" cap="none" normalizeH="0" baseline="30000" dirty="0" smtClean="0">
                          <a:ln>
                            <a:noFill/>
                          </a:ln>
                          <a:solidFill>
                            <a:srgbClr val="000000"/>
                          </a:solidFill>
                          <a:effectLst/>
                          <a:latin typeface="Calibri" pitchFamily="34" charset="0"/>
                          <a:cs typeface="Arial"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Number of toroidal modes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5" name="Slide Number Placeholder 4"/>
          <p:cNvSpPr>
            <a:spLocks noGrp="1"/>
          </p:cNvSpPr>
          <p:nvPr>
            <p:ph type="sldNum" sz="quarter" idx="12"/>
          </p:nvPr>
        </p:nvSpPr>
        <p:spPr/>
        <p:txBody>
          <a:bodyPr/>
          <a:lstStyle/>
          <a:p>
            <a:fld id="{5D950958-49EB-49BF-86EA-FEA9DEA7CAD4}"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0"/>
            <a:ext cx="8229600" cy="762000"/>
          </a:xfrm>
        </p:spPr>
        <p:txBody>
          <a:bodyPr>
            <a:normAutofit fontScale="90000"/>
          </a:bodyPr>
          <a:lstStyle/>
          <a:p>
            <a:pPr eaLnBrk="1" hangingPunct="1"/>
            <a:r>
              <a:rPr lang="en-US" dirty="0" smtClean="0"/>
              <a:t>Time History (nonlinear 2D VDE phase)</a:t>
            </a:r>
          </a:p>
        </p:txBody>
      </p:sp>
      <p:pic>
        <p:nvPicPr>
          <p:cNvPr id="57347" name="Picture 2" descr="nstx_011.scalars.gif"/>
          <p:cNvPicPr>
            <a:picLocks noChangeAspect="1"/>
          </p:cNvPicPr>
          <p:nvPr/>
        </p:nvPicPr>
        <p:blipFill>
          <a:blip r:embed="rId2" cstate="print"/>
          <a:stretch>
            <a:fillRect/>
          </a:stretch>
        </p:blipFill>
        <p:spPr bwMode="auto">
          <a:xfrm>
            <a:off x="371048" y="838201"/>
            <a:ext cx="8321873" cy="3428999"/>
          </a:xfrm>
          <a:prstGeom prst="rect">
            <a:avLst/>
          </a:prstGeom>
          <a:noFill/>
          <a:ln w="9525">
            <a:noFill/>
            <a:miter lim="800000"/>
            <a:headEnd/>
            <a:tailEnd/>
          </a:ln>
        </p:spPr>
      </p:pic>
      <p:pic>
        <p:nvPicPr>
          <p:cNvPr id="9" name="Picture 8" descr="nvd_047.ph.gif"/>
          <p:cNvPicPr>
            <a:picLocks noChangeAspect="1"/>
          </p:cNvPicPr>
          <p:nvPr/>
        </p:nvPicPr>
        <p:blipFill>
          <a:blip r:embed="rId3" cstate="print"/>
          <a:stretch>
            <a:fillRect/>
          </a:stretch>
        </p:blipFill>
        <p:spPr>
          <a:xfrm>
            <a:off x="3581400" y="4267200"/>
            <a:ext cx="928299" cy="2438400"/>
          </a:xfrm>
          <a:prstGeom prst="rect">
            <a:avLst/>
          </a:prstGeom>
        </p:spPr>
      </p:pic>
      <p:pic>
        <p:nvPicPr>
          <p:cNvPr id="10" name="Picture 9" descr="nvd_047.ph.gif"/>
          <p:cNvPicPr>
            <a:picLocks noChangeAspect="1"/>
          </p:cNvPicPr>
          <p:nvPr/>
        </p:nvPicPr>
        <p:blipFill>
          <a:blip r:embed="rId4" cstate="print"/>
          <a:stretch>
            <a:fillRect/>
          </a:stretch>
        </p:blipFill>
        <p:spPr>
          <a:xfrm>
            <a:off x="5181600" y="4267200"/>
            <a:ext cx="928299" cy="2435815"/>
          </a:xfrm>
          <a:prstGeom prst="rect">
            <a:avLst/>
          </a:prstGeom>
        </p:spPr>
      </p:pic>
      <p:sp>
        <p:nvSpPr>
          <p:cNvPr id="11" name="Right Arrow 10"/>
          <p:cNvSpPr/>
          <p:nvPr/>
        </p:nvSpPr>
        <p:spPr>
          <a:xfrm>
            <a:off x="4724400" y="5257800"/>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11"/>
          <p:cNvGraphicFramePr>
            <a:graphicFrameLocks noGrp="1"/>
          </p:cNvGraphicFramePr>
          <p:nvPr/>
        </p:nvGraphicFramePr>
        <p:xfrm>
          <a:off x="762000" y="4191000"/>
          <a:ext cx="1752600" cy="2568573"/>
        </p:xfrm>
        <a:graphic>
          <a:graphicData uri="http://schemas.openxmlformats.org/drawingml/2006/table">
            <a:tbl>
              <a:tblPr bandRow="1">
                <a:tableStyleId>{5C22544A-7EE6-4342-B048-85BDC9FD1C3A}</a:tableStyleId>
              </a:tblPr>
              <a:tblGrid>
                <a:gridCol w="685800"/>
                <a:gridCol w="1066800"/>
              </a:tblGrid>
              <a:tr h="366939">
                <a:tc>
                  <a:txBody>
                    <a:bodyPr/>
                    <a:lstStyle/>
                    <a:p>
                      <a:r>
                        <a:rPr lang="en-US" i="1" dirty="0" smtClean="0">
                          <a:sym typeface="Symbol"/>
                        </a:rPr>
                        <a:t></a:t>
                      </a:r>
                      <a:r>
                        <a:rPr lang="en-US" baseline="-25000" dirty="0" smtClean="0">
                          <a:sym typeface="Symbol"/>
                        </a:rPr>
                        <a:t>0</a:t>
                      </a:r>
                      <a:endParaRPr lang="en-US" baseline="-25000" dirty="0"/>
                    </a:p>
                  </a:txBody>
                  <a:tcPr/>
                </a:tc>
                <a:tc>
                  <a:txBody>
                    <a:bodyPr/>
                    <a:lstStyle/>
                    <a:p>
                      <a:pPr algn="ctr"/>
                      <a:r>
                        <a:rPr lang="en-US" dirty="0" smtClean="0">
                          <a:sym typeface="Symbol"/>
                        </a:rPr>
                        <a:t>6 × 10</a:t>
                      </a:r>
                      <a:r>
                        <a:rPr lang="en-US" baseline="30000" dirty="0" smtClean="0">
                          <a:sym typeface="Symbol"/>
                        </a:rPr>
                        <a:t>-5</a:t>
                      </a:r>
                      <a:endParaRPr lang="en-US" baseline="30000" dirty="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vac</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2 × 10</a:t>
                      </a:r>
                      <a:r>
                        <a:rPr lang="en-US" baseline="30000" dirty="0" smtClean="0">
                          <a:sym typeface="Symbol"/>
                        </a:rPr>
                        <a:t>-1</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wall</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1.2 × 10</a:t>
                      </a:r>
                      <a:r>
                        <a:rPr lang="en-US" baseline="30000" dirty="0" smtClean="0">
                          <a:sym typeface="Symbol"/>
                        </a:rPr>
                        <a:t>-1</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0</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6 × 10</a:t>
                      </a:r>
                      <a:r>
                        <a:rPr lang="en-US" baseline="30000" dirty="0" smtClean="0">
                          <a:sym typeface="Symbol"/>
                        </a:rPr>
                        <a:t>-4</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edge</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1.2 × 10</a:t>
                      </a:r>
                      <a:r>
                        <a:rPr lang="en-US" baseline="30000" dirty="0" smtClean="0">
                          <a:sym typeface="Symbol"/>
                        </a:rPr>
                        <a:t>-1</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10</a:t>
                      </a:r>
                      <a:r>
                        <a:rPr lang="en-US" baseline="30000" dirty="0" smtClean="0">
                          <a:sym typeface="Symbol"/>
                        </a:rPr>
                        <a:t>-5</a:t>
                      </a:r>
                      <a:endParaRPr lang="en-US" baseline="30000" dirty="0" smtClean="0"/>
                    </a:p>
                  </a:txBody>
                  <a:tcPr/>
                </a:tc>
              </a:tr>
              <a:tr h="366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ym typeface="Symbol"/>
                        </a:rPr>
                        <a:t></a:t>
                      </a:r>
                      <a:r>
                        <a:rPr lang="en-US" baseline="-25000" dirty="0" smtClean="0">
                          <a:sym typeface="Symbol"/>
                        </a:rPr>
                        <a:t>||</a:t>
                      </a:r>
                      <a:endParaRPr lang="en-US"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a:rPr>
                        <a:t>10</a:t>
                      </a:r>
                      <a:r>
                        <a:rPr lang="en-US" baseline="30000" dirty="0" smtClean="0">
                          <a:sym typeface="Symbol"/>
                        </a:rPr>
                        <a:t>-1</a:t>
                      </a:r>
                      <a:endParaRPr lang="en-US" baseline="30000" dirty="0" smtClean="0"/>
                    </a:p>
                  </a:txBody>
                  <a:tcPr/>
                </a:tc>
              </a:tr>
            </a:tbl>
          </a:graphicData>
        </a:graphic>
      </p:graphicFrame>
      <p:sp>
        <p:nvSpPr>
          <p:cNvPr id="13" name="TextBox 12"/>
          <p:cNvSpPr txBox="1"/>
          <p:nvPr/>
        </p:nvSpPr>
        <p:spPr>
          <a:xfrm>
            <a:off x="6400800" y="4953000"/>
            <a:ext cx="2514600" cy="923330"/>
          </a:xfrm>
          <a:prstGeom prst="rect">
            <a:avLst/>
          </a:prstGeom>
          <a:noFill/>
        </p:spPr>
        <p:txBody>
          <a:bodyPr wrap="square" rtlCol="0">
            <a:spAutoFit/>
          </a:bodyPr>
          <a:lstStyle/>
          <a:p>
            <a:r>
              <a:rPr lang="en-US" i="1" dirty="0" smtClean="0">
                <a:solidFill>
                  <a:srgbClr val="FF0000"/>
                </a:solidFill>
              </a:rPr>
              <a:t>q</a:t>
            </a:r>
            <a:r>
              <a:rPr lang="en-US" baseline="-25000" dirty="0" smtClean="0">
                <a:solidFill>
                  <a:srgbClr val="FF0000"/>
                </a:solidFill>
              </a:rPr>
              <a:t>95</a:t>
            </a:r>
            <a:r>
              <a:rPr lang="en-US" dirty="0" smtClean="0">
                <a:solidFill>
                  <a:srgbClr val="FF0000"/>
                </a:solidFill>
              </a:rPr>
              <a:t> is projected to reach 2.0 at </a:t>
            </a:r>
            <a:r>
              <a:rPr lang="en-US" i="1" dirty="0" smtClean="0">
                <a:solidFill>
                  <a:srgbClr val="FF0000"/>
                </a:solidFill>
              </a:rPr>
              <a:t>t</a:t>
            </a:r>
            <a:r>
              <a:rPr lang="en-US" dirty="0" smtClean="0">
                <a:solidFill>
                  <a:srgbClr val="FF0000"/>
                </a:solidFill>
              </a:rPr>
              <a:t>=58.7 (about seven wall times).</a:t>
            </a:r>
            <a:endParaRPr lang="en-US" dirty="0">
              <a:solidFill>
                <a:srgbClr val="FF0000"/>
              </a:solidFill>
            </a:endParaRPr>
          </a:p>
        </p:txBody>
      </p:sp>
      <p:sp>
        <p:nvSpPr>
          <p:cNvPr id="14" name="Slide Number Placeholder 13"/>
          <p:cNvSpPr>
            <a:spLocks noGrp="1"/>
          </p:cNvSpPr>
          <p:nvPr>
            <p:ph type="sldNum" sz="quarter" idx="12"/>
          </p:nvPr>
        </p:nvSpPr>
        <p:spPr/>
        <p:txBody>
          <a:bodyPr/>
          <a:lstStyle/>
          <a:p>
            <a:fld id="{5D950958-49EB-49BF-86EA-FEA9DEA7CAD4}"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950958-49EB-49BF-86EA-FEA9DEA7CAD4}" type="slidenum">
              <a:rPr lang="en-US" smtClean="0"/>
              <a:pPr/>
              <a:t>44</a:t>
            </a:fld>
            <a:endParaRPr lang="en-US" dirty="0"/>
          </a:p>
        </p:txBody>
      </p:sp>
      <p:pic>
        <p:nvPicPr>
          <p:cNvPr id="4" name="Picture 3" descr="IVBRANCH slide.gif"/>
          <p:cNvPicPr>
            <a:picLocks noChangeAspect="1"/>
          </p:cNvPicPr>
          <p:nvPr/>
        </p:nvPicPr>
        <p:blipFill>
          <a:blip r:embed="rId2" cstate="print"/>
          <a:stretch>
            <a:fillRect/>
          </a:stretch>
        </p:blipFill>
        <p:spPr>
          <a:xfrm>
            <a:off x="131495" y="0"/>
            <a:ext cx="8881009"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143000"/>
          </a:xfrm>
        </p:spPr>
        <p:txBody>
          <a:bodyPr>
            <a:normAutofit fontScale="90000"/>
          </a:bodyPr>
          <a:lstStyle/>
          <a:p>
            <a:r>
              <a:rPr lang="en-US" dirty="0" smtClean="0"/>
              <a:t>Approximation used for M3D equilibrium</a:t>
            </a:r>
            <a:endParaRPr lang="en-US" dirty="0"/>
          </a:p>
        </p:txBody>
      </p:sp>
      <p:sp>
        <p:nvSpPr>
          <p:cNvPr id="3" name="Content Placeholder 2"/>
          <p:cNvSpPr>
            <a:spLocks noGrp="1"/>
          </p:cNvSpPr>
          <p:nvPr>
            <p:ph idx="1"/>
          </p:nvPr>
        </p:nvSpPr>
        <p:spPr>
          <a:xfrm>
            <a:off x="457200" y="1066800"/>
            <a:ext cx="8229600" cy="5257800"/>
          </a:xfrm>
        </p:spPr>
        <p:txBody>
          <a:bodyPr>
            <a:normAutofit fontScale="85000" lnSpcReduction="10000"/>
          </a:bodyPr>
          <a:lstStyle/>
          <a:p>
            <a:r>
              <a:rPr lang="en-US" sz="2800" dirty="0" smtClean="0"/>
              <a:t>Large-aspect-ratio torus, circular cross-section.</a:t>
            </a:r>
          </a:p>
          <a:p>
            <a:r>
              <a:rPr lang="en-US" sz="2800" dirty="0" smtClean="0"/>
              <a:t>In plasma (0 </a:t>
            </a:r>
            <a:r>
              <a:rPr lang="en-US" sz="2800" dirty="0" smtClean="0">
                <a:sym typeface="Symbol"/>
              </a:rPr>
              <a:t> </a:t>
            </a:r>
            <a:r>
              <a:rPr lang="en-US" sz="2800" i="1" dirty="0" smtClean="0"/>
              <a:t>r</a:t>
            </a:r>
            <a:r>
              <a:rPr lang="en-US" sz="2800" dirty="0" smtClean="0"/>
              <a:t> </a:t>
            </a:r>
            <a:r>
              <a:rPr lang="en-US" sz="2800" dirty="0" smtClean="0">
                <a:sym typeface="Symbol"/>
              </a:rPr>
              <a:t></a:t>
            </a:r>
            <a:r>
              <a:rPr lang="en-US" sz="2800" dirty="0" smtClean="0"/>
              <a:t> </a:t>
            </a:r>
            <a:r>
              <a:rPr lang="en-US" sz="2800" i="1" dirty="0" smtClean="0"/>
              <a:t>a</a:t>
            </a:r>
            <a:r>
              <a:rPr lang="en-US" sz="2800" dirty="0" smtClean="0"/>
              <a:t>-</a:t>
            </a:r>
            <a:r>
              <a:rPr lang="en-US" sz="2800" i="1" dirty="0" smtClean="0">
                <a:sym typeface="Symbol"/>
              </a:rPr>
              <a:t></a:t>
            </a:r>
            <a:r>
              <a:rPr lang="en-US" sz="2800" dirty="0" smtClean="0">
                <a:sym typeface="Symbol"/>
              </a:rPr>
              <a:t>)</a:t>
            </a:r>
            <a:r>
              <a:rPr lang="en-US" sz="2800" dirty="0" smtClean="0"/>
              <a:t>, constant </a:t>
            </a:r>
            <a:r>
              <a:rPr lang="en-US" sz="2800" i="1" dirty="0" smtClean="0"/>
              <a:t>p</a:t>
            </a:r>
            <a:r>
              <a:rPr lang="en-US" sz="2800" dirty="0" smtClean="0"/>
              <a:t> and </a:t>
            </a:r>
            <a:r>
              <a:rPr lang="en-US" sz="2800" i="1" dirty="0" smtClean="0"/>
              <a:t>q</a:t>
            </a:r>
            <a:r>
              <a:rPr lang="en-US" sz="2800" dirty="0" smtClean="0"/>
              <a:t> provided by :</a:t>
            </a:r>
          </a:p>
          <a:p>
            <a:endParaRPr lang="en-US" sz="2800" dirty="0" smtClean="0"/>
          </a:p>
          <a:p>
            <a:endParaRPr lang="en-US" sz="2800" dirty="0"/>
          </a:p>
          <a:p>
            <a:r>
              <a:rPr lang="en-US" sz="2800" dirty="0" smtClean="0"/>
              <a:t>In boundary</a:t>
            </a:r>
            <a:r>
              <a:rPr lang="en-US" sz="2800" dirty="0"/>
              <a:t> </a:t>
            </a:r>
            <a:r>
              <a:rPr lang="en-US" sz="2800" dirty="0" smtClean="0"/>
              <a:t>layer (</a:t>
            </a:r>
            <a:r>
              <a:rPr lang="en-US" sz="2800" i="1" dirty="0" smtClean="0"/>
              <a:t>a</a:t>
            </a:r>
            <a:r>
              <a:rPr lang="en-US" sz="2800" dirty="0" smtClean="0"/>
              <a:t>-</a:t>
            </a:r>
            <a:r>
              <a:rPr lang="en-US" sz="2800" i="1" dirty="0" smtClean="0">
                <a:sym typeface="Symbol"/>
              </a:rPr>
              <a:t> </a:t>
            </a:r>
            <a:r>
              <a:rPr lang="en-US" sz="2800" dirty="0" smtClean="0">
                <a:sym typeface="Symbol"/>
              </a:rPr>
              <a:t> </a:t>
            </a:r>
            <a:r>
              <a:rPr lang="en-US" sz="2800" i="1" dirty="0" smtClean="0"/>
              <a:t>r</a:t>
            </a:r>
            <a:r>
              <a:rPr lang="en-US" sz="2800" dirty="0" smtClean="0"/>
              <a:t> </a:t>
            </a:r>
            <a:r>
              <a:rPr lang="en-US" sz="2800" dirty="0" smtClean="0">
                <a:sym typeface="Symbol"/>
              </a:rPr>
              <a:t></a:t>
            </a:r>
            <a:r>
              <a:rPr lang="en-US" sz="2800" dirty="0" smtClean="0"/>
              <a:t> </a:t>
            </a:r>
            <a:r>
              <a:rPr lang="en-US" sz="2800" i="1" dirty="0" smtClean="0"/>
              <a:t>a</a:t>
            </a:r>
            <a:r>
              <a:rPr lang="en-US" sz="2800" dirty="0" smtClean="0"/>
              <a:t>) </a:t>
            </a:r>
            <a:r>
              <a:rPr lang="en-US" sz="2800" i="1" dirty="0" smtClean="0"/>
              <a:t>q</a:t>
            </a:r>
            <a:r>
              <a:rPr lang="en-US" sz="2800" dirty="0" smtClean="0">
                <a:sym typeface="Symbol"/>
              </a:rPr>
              <a:t></a:t>
            </a:r>
            <a:r>
              <a:rPr lang="en-US" sz="2800" i="1" dirty="0" smtClean="0"/>
              <a:t>q</a:t>
            </a:r>
            <a:r>
              <a:rPr lang="en-US" sz="2800" baseline="-25000" dirty="0" smtClean="0"/>
              <a:t>a</a:t>
            </a:r>
            <a:r>
              <a:rPr lang="en-US" sz="2800" dirty="0" smtClean="0"/>
              <a:t>, </a:t>
            </a:r>
            <a:r>
              <a:rPr lang="en-US" sz="2800" i="1" dirty="0" smtClean="0"/>
              <a:t>p</a:t>
            </a:r>
            <a:r>
              <a:rPr lang="en-US" sz="2800" dirty="0" smtClean="0"/>
              <a:t> drops linearly:</a:t>
            </a:r>
          </a:p>
          <a:p>
            <a:endParaRPr lang="en-US" sz="2800" dirty="0" smtClean="0"/>
          </a:p>
          <a:p>
            <a:pPr>
              <a:buNone/>
            </a:pPr>
            <a:endParaRPr lang="en-US" sz="2800" dirty="0"/>
          </a:p>
          <a:p>
            <a:pPr>
              <a:buNone/>
            </a:pPr>
            <a:endParaRPr lang="en-US" sz="2800" dirty="0"/>
          </a:p>
          <a:p>
            <a:r>
              <a:rPr lang="en-US" sz="2800" dirty="0" smtClean="0"/>
              <a:t>In vacuum, </a:t>
            </a:r>
            <a:r>
              <a:rPr lang="en-US" sz="2800" i="1" dirty="0" smtClean="0"/>
              <a:t>p</a:t>
            </a:r>
            <a:r>
              <a:rPr lang="en-US" sz="2800" dirty="0" smtClean="0"/>
              <a:t> is low, </a:t>
            </a:r>
            <a:r>
              <a:rPr lang="en-US" sz="2800" i="1" dirty="0" smtClean="0"/>
              <a:t>J</a:t>
            </a:r>
            <a:r>
              <a:rPr lang="en-US" sz="2800" dirty="0" smtClean="0"/>
              <a:t> vanishes, fields are continuous:</a:t>
            </a:r>
          </a:p>
          <a:p>
            <a:endParaRPr lang="en-US" sz="2800" dirty="0" smtClean="0"/>
          </a:p>
          <a:p>
            <a:endParaRPr lang="en-US" sz="2800" dirty="0"/>
          </a:p>
          <a:p>
            <a:r>
              <a:rPr lang="en-US" sz="2800" dirty="0" smtClean="0"/>
              <a:t>Here, </a:t>
            </a:r>
            <a:r>
              <a:rPr lang="en-US" sz="2800" i="1" dirty="0" smtClean="0"/>
              <a:t>q</a:t>
            </a:r>
            <a:r>
              <a:rPr lang="en-US" sz="2800" baseline="-25000" dirty="0" smtClean="0"/>
              <a:t>0</a:t>
            </a:r>
            <a:r>
              <a:rPr lang="en-US" sz="2800" dirty="0" smtClean="0"/>
              <a:t>=</a:t>
            </a:r>
            <a:r>
              <a:rPr lang="en-US" sz="2800" i="1" dirty="0" smtClean="0"/>
              <a:t>B</a:t>
            </a:r>
            <a:r>
              <a:rPr lang="en-US" sz="2800" baseline="-25000" dirty="0" smtClean="0"/>
              <a:t>0</a:t>
            </a:r>
            <a:r>
              <a:rPr lang="en-US" sz="2800" dirty="0" smtClean="0"/>
              <a:t>=1, </a:t>
            </a:r>
            <a:r>
              <a:rPr lang="en-US" sz="2800" i="1" dirty="0" smtClean="0"/>
              <a:t>q</a:t>
            </a:r>
            <a:r>
              <a:rPr lang="en-US" sz="2800" baseline="-25000" dirty="0" smtClean="0"/>
              <a:t>a</a:t>
            </a:r>
            <a:r>
              <a:rPr lang="en-US" sz="2800" dirty="0" smtClean="0"/>
              <a:t>=0.75, </a:t>
            </a:r>
            <a:r>
              <a:rPr lang="en-US" sz="2800" i="1" dirty="0" smtClean="0"/>
              <a:t>a</a:t>
            </a:r>
            <a:r>
              <a:rPr lang="en-US" sz="2800" dirty="0" smtClean="0"/>
              <a:t>=0.6; the aspect ratio </a:t>
            </a:r>
            <a:r>
              <a:rPr lang="en-US" sz="2800" i="1" dirty="0" smtClean="0"/>
              <a:t>R</a:t>
            </a:r>
            <a:r>
              <a:rPr lang="en-US" sz="2800" i="1" baseline="-25000" dirty="0" smtClean="0"/>
              <a:t>0</a:t>
            </a:r>
            <a:r>
              <a:rPr lang="en-US" sz="2800" dirty="0" smtClean="0"/>
              <a:t>, layer thickness </a:t>
            </a:r>
            <a:r>
              <a:rPr lang="en-US" sz="2800" i="1" dirty="0" smtClean="0">
                <a:sym typeface="Symbol"/>
              </a:rPr>
              <a:t></a:t>
            </a:r>
            <a:r>
              <a:rPr lang="en-US" sz="2800" dirty="0" smtClean="0">
                <a:sym typeface="Symbol"/>
              </a:rPr>
              <a:t>, and pressure ratio </a:t>
            </a:r>
            <a:r>
              <a:rPr lang="en-US" sz="2800" i="1" dirty="0" smtClean="0">
                <a:sym typeface="Symbol"/>
              </a:rPr>
              <a:t>p</a:t>
            </a:r>
            <a:r>
              <a:rPr lang="en-US" sz="2800" baseline="-25000" dirty="0" smtClean="0">
                <a:sym typeface="Symbol"/>
              </a:rPr>
              <a:t>0</a:t>
            </a:r>
            <a:r>
              <a:rPr lang="en-US" sz="2800" dirty="0" smtClean="0">
                <a:sym typeface="Symbol"/>
              </a:rPr>
              <a:t>/</a:t>
            </a:r>
            <a:r>
              <a:rPr lang="en-US" sz="2800" i="1" dirty="0" smtClean="0">
                <a:sym typeface="Symbol"/>
              </a:rPr>
              <a:t></a:t>
            </a:r>
            <a:r>
              <a:rPr lang="en-US" sz="2800" dirty="0" smtClean="0">
                <a:sym typeface="Symbol"/>
              </a:rPr>
              <a:t> are free parameters, and </a:t>
            </a:r>
            <a:endParaRPr lang="en-US" sz="2800" dirty="0" smtClean="0"/>
          </a:p>
          <a:p>
            <a:endParaRPr lang="en-US" sz="2800" dirty="0" smtClean="0"/>
          </a:p>
        </p:txBody>
      </p:sp>
      <p:sp>
        <p:nvSpPr>
          <p:cNvPr id="102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0241" name="Object 1"/>
          <p:cNvGraphicFramePr>
            <a:graphicFrameLocks noChangeAspect="1"/>
          </p:cNvGraphicFramePr>
          <p:nvPr/>
        </p:nvGraphicFramePr>
        <p:xfrm>
          <a:off x="3355975" y="1936750"/>
          <a:ext cx="1876425" cy="750888"/>
        </p:xfrm>
        <a:graphic>
          <a:graphicData uri="http://schemas.openxmlformats.org/presentationml/2006/ole">
            <p:oleObj spid="_x0000_s27650" name="Equation" r:id="rId3" imgW="1333440" imgH="533160" progId="Equation.DSMT4">
              <p:embed/>
            </p:oleObj>
          </a:graphicData>
        </a:graphic>
      </p:graphicFrame>
      <p:sp>
        <p:nvSpPr>
          <p:cNvPr id="1024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0243" name="Object 3"/>
          <p:cNvGraphicFramePr>
            <a:graphicFrameLocks noChangeAspect="1"/>
          </p:cNvGraphicFramePr>
          <p:nvPr/>
        </p:nvGraphicFramePr>
        <p:xfrm>
          <a:off x="946150" y="1992313"/>
          <a:ext cx="1760537" cy="639762"/>
        </p:xfrm>
        <a:graphic>
          <a:graphicData uri="http://schemas.openxmlformats.org/presentationml/2006/ole">
            <p:oleObj spid="_x0000_s27651" name="Equation" r:id="rId4" imgW="1257120" imgH="457200" progId="Equation.DSMT4">
              <p:embed/>
            </p:oleObj>
          </a:graphicData>
        </a:graphic>
      </p:graphicFrame>
      <p:graphicFrame>
        <p:nvGraphicFramePr>
          <p:cNvPr id="8" name="Object 1"/>
          <p:cNvGraphicFramePr>
            <a:graphicFrameLocks noChangeAspect="1"/>
          </p:cNvGraphicFramePr>
          <p:nvPr/>
        </p:nvGraphicFramePr>
        <p:xfrm>
          <a:off x="5867400" y="2133600"/>
          <a:ext cx="911225" cy="357188"/>
        </p:xfrm>
        <a:graphic>
          <a:graphicData uri="http://schemas.openxmlformats.org/presentationml/2006/ole">
            <p:oleObj spid="_x0000_s27652" name="Equation" r:id="rId5" imgW="647640" imgH="253800" progId="Equation.DSMT4">
              <p:embed/>
            </p:oleObj>
          </a:graphicData>
        </a:graphic>
      </p:graphicFrame>
      <p:sp>
        <p:nvSpPr>
          <p:cNvPr id="1024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0246" name="Object 6"/>
          <p:cNvGraphicFramePr>
            <a:graphicFrameLocks noChangeAspect="1"/>
          </p:cNvGraphicFramePr>
          <p:nvPr/>
        </p:nvGraphicFramePr>
        <p:xfrm>
          <a:off x="869950" y="3353594"/>
          <a:ext cx="2246313" cy="695325"/>
        </p:xfrm>
        <a:graphic>
          <a:graphicData uri="http://schemas.openxmlformats.org/presentationml/2006/ole">
            <p:oleObj spid="_x0000_s27653" name="Equation" r:id="rId6" imgW="1600200" imgH="495000" progId="Equation.DSMT4">
              <p:embed/>
            </p:oleObj>
          </a:graphicData>
        </a:graphic>
      </p:graphicFrame>
      <p:sp>
        <p:nvSpPr>
          <p:cNvPr id="1024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0248" name="Object 8"/>
          <p:cNvGraphicFramePr>
            <a:graphicFrameLocks noChangeAspect="1"/>
          </p:cNvGraphicFramePr>
          <p:nvPr/>
        </p:nvGraphicFramePr>
        <p:xfrm>
          <a:off x="3378994" y="3188494"/>
          <a:ext cx="2714625" cy="1025525"/>
        </p:xfrm>
        <a:graphic>
          <a:graphicData uri="http://schemas.openxmlformats.org/presentationml/2006/ole">
            <p:oleObj spid="_x0000_s27654" name="Equation" r:id="rId7" imgW="1942920" imgH="736560" progId="Equation.DSMT4">
              <p:embed/>
            </p:oleObj>
          </a:graphicData>
        </a:graphic>
      </p:graphicFrame>
      <p:graphicFrame>
        <p:nvGraphicFramePr>
          <p:cNvPr id="13" name="Object 1"/>
          <p:cNvGraphicFramePr>
            <a:graphicFrameLocks noChangeAspect="1"/>
          </p:cNvGraphicFramePr>
          <p:nvPr/>
        </p:nvGraphicFramePr>
        <p:xfrm>
          <a:off x="6400800" y="3505200"/>
          <a:ext cx="2322513" cy="392112"/>
        </p:xfrm>
        <a:graphic>
          <a:graphicData uri="http://schemas.openxmlformats.org/presentationml/2006/ole">
            <p:oleObj spid="_x0000_s27655" name="Equation" r:id="rId8" imgW="1650960" imgH="279360" progId="Equation.DSMT4">
              <p:embed/>
            </p:oleObj>
          </a:graphicData>
        </a:graphic>
      </p:graphicFrame>
      <p:graphicFrame>
        <p:nvGraphicFramePr>
          <p:cNvPr id="14" name="Object 1"/>
          <p:cNvGraphicFramePr>
            <a:graphicFrameLocks noChangeAspect="1"/>
          </p:cNvGraphicFramePr>
          <p:nvPr/>
        </p:nvGraphicFramePr>
        <p:xfrm>
          <a:off x="4108451" y="4800600"/>
          <a:ext cx="874712" cy="357188"/>
        </p:xfrm>
        <a:graphic>
          <a:graphicData uri="http://schemas.openxmlformats.org/presentationml/2006/ole">
            <p:oleObj spid="_x0000_s27656" name="Equation" r:id="rId9" imgW="622080" imgH="253800" progId="Equation.DSMT4">
              <p:embed/>
            </p:oleObj>
          </a:graphicData>
        </a:graphic>
      </p:graphicFrame>
      <p:graphicFrame>
        <p:nvGraphicFramePr>
          <p:cNvPr id="15" name="Object 6"/>
          <p:cNvGraphicFramePr>
            <a:graphicFrameLocks noChangeAspect="1"/>
          </p:cNvGraphicFramePr>
          <p:nvPr/>
        </p:nvGraphicFramePr>
        <p:xfrm>
          <a:off x="901700" y="4630738"/>
          <a:ext cx="2246313" cy="696912"/>
        </p:xfrm>
        <a:graphic>
          <a:graphicData uri="http://schemas.openxmlformats.org/presentationml/2006/ole">
            <p:oleObj spid="_x0000_s27657" name="Equation" r:id="rId10" imgW="1600200" imgH="495000" progId="Equation.DSMT4">
              <p:embed/>
            </p:oleObj>
          </a:graphicData>
        </a:graphic>
      </p:graphicFrame>
      <p:graphicFrame>
        <p:nvGraphicFramePr>
          <p:cNvPr id="16" name="Object 1"/>
          <p:cNvGraphicFramePr>
            <a:graphicFrameLocks noChangeAspect="1"/>
          </p:cNvGraphicFramePr>
          <p:nvPr/>
        </p:nvGraphicFramePr>
        <p:xfrm>
          <a:off x="5943600" y="4800600"/>
          <a:ext cx="822325" cy="357188"/>
        </p:xfrm>
        <a:graphic>
          <a:graphicData uri="http://schemas.openxmlformats.org/presentationml/2006/ole">
            <p:oleObj spid="_x0000_s27658" name="Equation" r:id="rId11" imgW="583920" imgH="253800" progId="Equation.DSMT4">
              <p:embed/>
            </p:oleObj>
          </a:graphicData>
        </a:graphic>
      </p:graphicFrame>
      <p:sp>
        <p:nvSpPr>
          <p:cNvPr id="10255"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0254" name="Object 14"/>
          <p:cNvGraphicFramePr>
            <a:graphicFrameLocks noChangeAspect="1"/>
          </p:cNvGraphicFramePr>
          <p:nvPr/>
        </p:nvGraphicFramePr>
        <p:xfrm>
          <a:off x="1981200" y="6124575"/>
          <a:ext cx="4043363" cy="733425"/>
        </p:xfrm>
        <a:graphic>
          <a:graphicData uri="http://schemas.openxmlformats.org/presentationml/2006/ole">
            <p:oleObj spid="_x0000_s27659" name="Equation" r:id="rId12" imgW="4038480" imgH="736560" progId="Equation.DSMT4">
              <p:embed/>
            </p:oleObj>
          </a:graphicData>
        </a:graphic>
      </p:graphicFrame>
      <p:sp>
        <p:nvSpPr>
          <p:cNvPr id="19" name="Slide Number Placeholder 18"/>
          <p:cNvSpPr>
            <a:spLocks noGrp="1"/>
          </p:cNvSpPr>
          <p:nvPr>
            <p:ph type="sldNum" sz="quarter" idx="12"/>
          </p:nvPr>
        </p:nvSpPr>
        <p:spPr/>
        <p:txBody>
          <a:bodyPr/>
          <a:lstStyle/>
          <a:p>
            <a:fld id="{5D950958-49EB-49BF-86EA-FEA9DEA7CAD4}"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Zn0_007p.png"/>
          <p:cNvPicPr>
            <a:picLocks noChangeAspect="1"/>
          </p:cNvPicPr>
          <p:nvPr/>
        </p:nvPicPr>
        <p:blipFill>
          <a:blip r:embed="rId2" cstate="print"/>
          <a:stretch>
            <a:fillRect/>
          </a:stretch>
        </p:blipFill>
        <p:spPr>
          <a:xfrm>
            <a:off x="1219200" y="3880686"/>
            <a:ext cx="2819400" cy="2819400"/>
          </a:xfrm>
          <a:prstGeom prst="rect">
            <a:avLst/>
          </a:prstGeom>
        </p:spPr>
      </p:pic>
      <p:pic>
        <p:nvPicPr>
          <p:cNvPr id="9" name="Picture 8" descr="LZn0_007p.png"/>
          <p:cNvPicPr>
            <a:picLocks noChangeAspect="1"/>
          </p:cNvPicPr>
          <p:nvPr/>
        </p:nvPicPr>
        <p:blipFill>
          <a:blip r:embed="rId3" cstate="print"/>
          <a:stretch>
            <a:fillRect/>
          </a:stretch>
        </p:blipFill>
        <p:spPr>
          <a:xfrm>
            <a:off x="1219200" y="1290016"/>
            <a:ext cx="2819400" cy="2819400"/>
          </a:xfrm>
          <a:prstGeom prst="rect">
            <a:avLst/>
          </a:prstGeom>
        </p:spPr>
      </p:pic>
      <p:pic>
        <p:nvPicPr>
          <p:cNvPr id="16" name="Picture 15" descr="LZn0_006a.qh.gif"/>
          <p:cNvPicPr>
            <a:picLocks noChangeAspect="1"/>
          </p:cNvPicPr>
          <p:nvPr/>
        </p:nvPicPr>
        <p:blipFill>
          <a:blip r:embed="rId4" cstate="print"/>
          <a:stretch>
            <a:fillRect/>
          </a:stretch>
        </p:blipFill>
        <p:spPr>
          <a:xfrm>
            <a:off x="5188453" y="4345965"/>
            <a:ext cx="3643893" cy="2400774"/>
          </a:xfrm>
          <a:prstGeom prst="rect">
            <a:avLst/>
          </a:prstGeom>
        </p:spPr>
      </p:pic>
      <p:sp>
        <p:nvSpPr>
          <p:cNvPr id="2" name="Title 1"/>
          <p:cNvSpPr>
            <a:spLocks noGrp="1"/>
          </p:cNvSpPr>
          <p:nvPr>
            <p:ph type="title"/>
          </p:nvPr>
        </p:nvSpPr>
        <p:spPr>
          <a:xfrm>
            <a:off x="457200" y="0"/>
            <a:ext cx="8229600" cy="914400"/>
          </a:xfrm>
        </p:spPr>
        <p:txBody>
          <a:bodyPr/>
          <a:lstStyle/>
          <a:p>
            <a:r>
              <a:rPr lang="en-US" dirty="0" smtClean="0"/>
              <a:t>Profiles</a:t>
            </a:r>
            <a:endParaRPr lang="en-US" dirty="0"/>
          </a:p>
        </p:txBody>
      </p:sp>
      <p:pic>
        <p:nvPicPr>
          <p:cNvPr id="5" name="Picture 4" descr="LZn0_006a.qh.gif"/>
          <p:cNvPicPr>
            <a:picLocks noChangeAspect="1"/>
          </p:cNvPicPr>
          <p:nvPr/>
        </p:nvPicPr>
        <p:blipFill>
          <a:blip r:embed="rId5" cstate="print"/>
          <a:stretch>
            <a:fillRect/>
          </a:stretch>
        </p:blipFill>
        <p:spPr>
          <a:xfrm>
            <a:off x="5182538" y="1677017"/>
            <a:ext cx="3655723" cy="2404671"/>
          </a:xfrm>
          <a:prstGeom prst="rect">
            <a:avLst/>
          </a:prstGeom>
        </p:spPr>
      </p:pic>
      <p:sp>
        <p:nvSpPr>
          <p:cNvPr id="11" name="TextBox 10"/>
          <p:cNvSpPr txBox="1"/>
          <p:nvPr/>
        </p:nvSpPr>
        <p:spPr>
          <a:xfrm>
            <a:off x="304800" y="2438400"/>
            <a:ext cx="992964" cy="369332"/>
          </a:xfrm>
          <a:prstGeom prst="rect">
            <a:avLst/>
          </a:prstGeom>
          <a:noFill/>
        </p:spPr>
        <p:txBody>
          <a:bodyPr wrap="none" rtlCol="0">
            <a:spAutoFit/>
          </a:bodyPr>
          <a:lstStyle/>
          <a:p>
            <a:r>
              <a:rPr lang="en-US" dirty="0" smtClean="0"/>
              <a:t>pressure</a:t>
            </a:r>
            <a:endParaRPr lang="en-US" dirty="0"/>
          </a:p>
        </p:txBody>
      </p:sp>
      <p:sp>
        <p:nvSpPr>
          <p:cNvPr id="12" name="TextBox 11"/>
          <p:cNvSpPr txBox="1"/>
          <p:nvPr/>
        </p:nvSpPr>
        <p:spPr>
          <a:xfrm>
            <a:off x="380077" y="4876800"/>
            <a:ext cx="917687" cy="923330"/>
          </a:xfrm>
          <a:prstGeom prst="rect">
            <a:avLst/>
          </a:prstGeom>
          <a:noFill/>
        </p:spPr>
        <p:txBody>
          <a:bodyPr wrap="none" rtlCol="0">
            <a:spAutoFit/>
          </a:bodyPr>
          <a:lstStyle/>
          <a:p>
            <a:r>
              <a:rPr lang="en-US" dirty="0" smtClean="0"/>
              <a:t>toroidal</a:t>
            </a:r>
          </a:p>
          <a:p>
            <a:r>
              <a:rPr lang="en-US" dirty="0" smtClean="0"/>
              <a:t>current</a:t>
            </a:r>
          </a:p>
          <a:p>
            <a:r>
              <a:rPr lang="en-US" dirty="0" smtClean="0"/>
              <a:t>density</a:t>
            </a:r>
            <a:endParaRPr lang="en-US" dirty="0"/>
          </a:p>
        </p:txBody>
      </p:sp>
      <p:sp>
        <p:nvSpPr>
          <p:cNvPr id="14" name="TextBox 13"/>
          <p:cNvSpPr txBox="1"/>
          <p:nvPr/>
        </p:nvSpPr>
        <p:spPr>
          <a:xfrm>
            <a:off x="5715000" y="1447800"/>
            <a:ext cx="2757486" cy="261610"/>
          </a:xfrm>
          <a:prstGeom prst="rect">
            <a:avLst/>
          </a:prstGeom>
          <a:noFill/>
        </p:spPr>
        <p:txBody>
          <a:bodyPr wrap="none" rtlCol="0">
            <a:spAutoFit/>
          </a:bodyPr>
          <a:lstStyle/>
          <a:p>
            <a:r>
              <a:rPr lang="en-US" sz="1100" b="1" dirty="0" smtClean="0"/>
              <a:t>10% boundary, 190 radial, before relaxation</a:t>
            </a:r>
            <a:endParaRPr lang="en-US" sz="1100" b="1" dirty="0"/>
          </a:p>
        </p:txBody>
      </p:sp>
      <p:sp>
        <p:nvSpPr>
          <p:cNvPr id="15" name="TextBox 14"/>
          <p:cNvSpPr txBox="1"/>
          <p:nvPr/>
        </p:nvSpPr>
        <p:spPr>
          <a:xfrm>
            <a:off x="5715000" y="4114800"/>
            <a:ext cx="2654894" cy="261610"/>
          </a:xfrm>
          <a:prstGeom prst="rect">
            <a:avLst/>
          </a:prstGeom>
          <a:noFill/>
        </p:spPr>
        <p:txBody>
          <a:bodyPr wrap="none" rtlCol="0">
            <a:spAutoFit/>
          </a:bodyPr>
          <a:lstStyle/>
          <a:p>
            <a:r>
              <a:rPr lang="en-US" sz="1100" b="1" dirty="0" smtClean="0"/>
              <a:t>10% boundary, 190 radial, after relaxation</a:t>
            </a:r>
            <a:endParaRPr lang="en-US" sz="1100" b="1" dirty="0"/>
          </a:p>
        </p:txBody>
      </p:sp>
      <p:sp>
        <p:nvSpPr>
          <p:cNvPr id="18" name="TextBox 17"/>
          <p:cNvSpPr txBox="1"/>
          <p:nvPr/>
        </p:nvSpPr>
        <p:spPr>
          <a:xfrm>
            <a:off x="4953000" y="2514600"/>
            <a:ext cx="306494" cy="369332"/>
          </a:xfrm>
          <a:prstGeom prst="rect">
            <a:avLst/>
          </a:prstGeom>
          <a:solidFill>
            <a:schemeClr val="bg1"/>
          </a:solidFill>
        </p:spPr>
        <p:txBody>
          <a:bodyPr wrap="none" rtlCol="0">
            <a:spAutoFit/>
          </a:bodyPr>
          <a:lstStyle/>
          <a:p>
            <a:r>
              <a:rPr lang="en-US" b="1" i="1" dirty="0" smtClean="0"/>
              <a:t>q</a:t>
            </a:r>
            <a:endParaRPr lang="en-US" b="1" i="1" dirty="0"/>
          </a:p>
        </p:txBody>
      </p:sp>
      <p:sp>
        <p:nvSpPr>
          <p:cNvPr id="19" name="TextBox 18"/>
          <p:cNvSpPr txBox="1"/>
          <p:nvPr/>
        </p:nvSpPr>
        <p:spPr>
          <a:xfrm>
            <a:off x="4953000" y="5105400"/>
            <a:ext cx="306494" cy="369332"/>
          </a:xfrm>
          <a:prstGeom prst="rect">
            <a:avLst/>
          </a:prstGeom>
          <a:solidFill>
            <a:schemeClr val="bg1"/>
          </a:solidFill>
        </p:spPr>
        <p:txBody>
          <a:bodyPr wrap="square" rtlCol="0">
            <a:spAutoFit/>
          </a:bodyPr>
          <a:lstStyle/>
          <a:p>
            <a:r>
              <a:rPr lang="en-US" b="1" i="1" dirty="0" smtClean="0"/>
              <a:t>q</a:t>
            </a:r>
            <a:endParaRPr lang="en-US" b="1" i="1" dirty="0"/>
          </a:p>
        </p:txBody>
      </p:sp>
      <p:sp>
        <p:nvSpPr>
          <p:cNvPr id="20" name="Rectangle 19"/>
          <p:cNvSpPr/>
          <p:nvPr/>
        </p:nvSpPr>
        <p:spPr>
          <a:xfrm>
            <a:off x="1219200" y="1219200"/>
            <a:ext cx="1600200"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57200" y="838201"/>
            <a:ext cx="8153400" cy="990600"/>
          </a:xfrm>
        </p:spPr>
        <p:txBody>
          <a:bodyPr>
            <a:normAutofit/>
          </a:bodyPr>
          <a:lstStyle/>
          <a:p>
            <a:r>
              <a:rPr lang="en-US" sz="1800" i="1" dirty="0" smtClean="0"/>
              <a:t>R</a:t>
            </a:r>
            <a:r>
              <a:rPr lang="en-US" sz="1800" i="1" baseline="-25000" dirty="0" smtClean="0"/>
              <a:t>0</a:t>
            </a:r>
            <a:r>
              <a:rPr lang="en-US" sz="1800" dirty="0" smtClean="0"/>
              <a:t>=72, </a:t>
            </a:r>
            <a:r>
              <a:rPr lang="en-US" sz="1800" i="1" dirty="0" smtClean="0">
                <a:sym typeface="Symbol"/>
              </a:rPr>
              <a:t></a:t>
            </a:r>
            <a:r>
              <a:rPr lang="en-US" sz="1800" dirty="0" smtClean="0"/>
              <a:t>/</a:t>
            </a:r>
            <a:r>
              <a:rPr lang="en-US" sz="1800" i="1" dirty="0" smtClean="0"/>
              <a:t>a</a:t>
            </a:r>
            <a:r>
              <a:rPr lang="en-US" sz="1800" dirty="0" smtClean="0"/>
              <a:t>=0.1, </a:t>
            </a:r>
            <a:r>
              <a:rPr lang="en-US" sz="1800" i="1" dirty="0" smtClean="0"/>
              <a:t>p</a:t>
            </a:r>
            <a:r>
              <a:rPr lang="en-US" sz="1800" baseline="-25000" dirty="0" smtClean="0"/>
              <a:t>0</a:t>
            </a:r>
            <a:r>
              <a:rPr lang="en-US" sz="1800" dirty="0" smtClean="0"/>
              <a:t>/</a:t>
            </a:r>
            <a:r>
              <a:rPr lang="en-US" sz="1800" i="1" dirty="0" smtClean="0">
                <a:sym typeface="Symbol"/>
              </a:rPr>
              <a:t></a:t>
            </a:r>
            <a:r>
              <a:rPr lang="en-US" sz="1800" dirty="0" smtClean="0"/>
              <a:t>=100, </a:t>
            </a:r>
            <a:r>
              <a:rPr lang="en-US" sz="1800" i="1" dirty="0" smtClean="0"/>
              <a:t>n</a:t>
            </a:r>
            <a:r>
              <a:rPr lang="en-US" sz="1800" baseline="-25000" dirty="0" smtClean="0"/>
              <a:t>0</a:t>
            </a:r>
            <a:r>
              <a:rPr lang="en-US" sz="1800" dirty="0" smtClean="0"/>
              <a:t>/</a:t>
            </a:r>
            <a:r>
              <a:rPr lang="en-US" sz="1800" i="1" dirty="0" smtClean="0"/>
              <a:t>n</a:t>
            </a:r>
            <a:r>
              <a:rPr lang="en-US" sz="1800" baseline="-25000" dirty="0" smtClean="0"/>
              <a:t>vac</a:t>
            </a:r>
            <a:r>
              <a:rPr lang="en-US" sz="1800" dirty="0" smtClean="0"/>
              <a:t>=1  </a:t>
            </a:r>
            <a:r>
              <a:rPr lang="en-US" sz="1800" dirty="0" smtClean="0">
                <a:sym typeface="Symbol"/>
              </a:rPr>
              <a:t>  </a:t>
            </a:r>
            <a:r>
              <a:rPr lang="en-US" sz="1800" i="1" dirty="0" smtClean="0">
                <a:sym typeface="Symbol"/>
              </a:rPr>
              <a:t>T</a:t>
            </a:r>
            <a:r>
              <a:rPr lang="en-US" sz="1800" baseline="-25000" dirty="0" smtClean="0">
                <a:sym typeface="Symbol"/>
              </a:rPr>
              <a:t>0</a:t>
            </a:r>
            <a:r>
              <a:rPr lang="en-US" sz="1800" dirty="0" smtClean="0">
                <a:sym typeface="Symbol"/>
              </a:rPr>
              <a:t>/</a:t>
            </a:r>
            <a:r>
              <a:rPr lang="en-US" sz="1800" i="1" dirty="0" smtClean="0">
                <a:sym typeface="Symbol"/>
              </a:rPr>
              <a:t>T</a:t>
            </a:r>
            <a:r>
              <a:rPr lang="en-US" sz="1800" baseline="-25000" dirty="0" smtClean="0">
                <a:sym typeface="Symbol"/>
              </a:rPr>
              <a:t>vac</a:t>
            </a:r>
            <a:r>
              <a:rPr lang="en-US" sz="1800" dirty="0" smtClean="0">
                <a:sym typeface="Symbol"/>
              </a:rPr>
              <a:t> = 100 </a:t>
            </a:r>
            <a:endParaRPr lang="en-US" sz="1800" dirty="0" smtClean="0"/>
          </a:p>
          <a:p>
            <a:r>
              <a:rPr lang="en-US" sz="1800" dirty="0" smtClean="0"/>
              <a:t>191 radial zones</a:t>
            </a:r>
            <a:endParaRPr lang="en-US" sz="1800" dirty="0"/>
          </a:p>
        </p:txBody>
      </p:sp>
      <p:sp>
        <p:nvSpPr>
          <p:cNvPr id="21" name="Rectangle 20"/>
          <p:cNvSpPr/>
          <p:nvPr/>
        </p:nvSpPr>
        <p:spPr>
          <a:xfrm>
            <a:off x="1371600" y="4038600"/>
            <a:ext cx="152400" cy="82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The kink perturbation</a:t>
            </a:r>
            <a:endParaRPr lang="en-US" dirty="0"/>
          </a:p>
        </p:txBody>
      </p:sp>
      <p:sp>
        <p:nvSpPr>
          <p:cNvPr id="3" name="Content Placeholder 2"/>
          <p:cNvSpPr>
            <a:spLocks noGrp="1"/>
          </p:cNvSpPr>
          <p:nvPr>
            <p:ph idx="1"/>
          </p:nvPr>
        </p:nvSpPr>
        <p:spPr>
          <a:xfrm>
            <a:off x="381000" y="762000"/>
            <a:ext cx="8305800" cy="5943600"/>
          </a:xfrm>
        </p:spPr>
        <p:txBody>
          <a:bodyPr>
            <a:normAutofit/>
          </a:bodyPr>
          <a:lstStyle/>
          <a:p>
            <a:r>
              <a:rPr lang="en-US" sz="2800" dirty="0" smtClean="0"/>
              <a:t>The DSC </a:t>
            </a:r>
            <a:r>
              <a:rPr lang="en-US" sz="2800" dirty="0" smtClean="0"/>
              <a:t>perturbation is a small helical deformation of the plasma surface:</a:t>
            </a:r>
          </a:p>
          <a:p>
            <a:endParaRPr lang="en-US" sz="2800" dirty="0" smtClean="0"/>
          </a:p>
          <a:p>
            <a:r>
              <a:rPr lang="en-US" sz="2800" dirty="0" smtClean="0"/>
              <a:t>This is a rigid rightward displacement of the plasma column.</a:t>
            </a:r>
          </a:p>
          <a:p>
            <a:endParaRPr lang="en-US" sz="2800" dirty="0" smtClean="0"/>
          </a:p>
          <a:p>
            <a:r>
              <a:rPr lang="en-US" sz="2800" dirty="0" smtClean="0"/>
              <a:t>M3D perturbs the incompressible poloidal velocity stream function to achieve the same effect:</a:t>
            </a:r>
          </a:p>
          <a:p>
            <a:endParaRPr lang="en-US" sz="2800" dirty="0"/>
          </a:p>
          <a:p>
            <a:endParaRPr lang="en-US" sz="2800" dirty="0" smtClean="0"/>
          </a:p>
          <a:p>
            <a:r>
              <a:rPr lang="en-US" sz="2800" dirty="0" smtClean="0"/>
              <a:t>Run linearly to find eigenmode, then use it as small initial perturbation for 3D nonlinear calculation.</a:t>
            </a:r>
          </a:p>
          <a:p>
            <a:endParaRPr lang="en-US" sz="2800" dirty="0"/>
          </a:p>
        </p:txBody>
      </p:sp>
      <p:graphicFrame>
        <p:nvGraphicFramePr>
          <p:cNvPr id="16386" name="Object 2"/>
          <p:cNvGraphicFramePr>
            <a:graphicFrameLocks noChangeAspect="1"/>
          </p:cNvGraphicFramePr>
          <p:nvPr/>
        </p:nvGraphicFramePr>
        <p:xfrm>
          <a:off x="2819400" y="1676400"/>
          <a:ext cx="2583996" cy="457200"/>
        </p:xfrm>
        <a:graphic>
          <a:graphicData uri="http://schemas.openxmlformats.org/presentationml/2006/ole">
            <p:oleObj spid="_x0000_s28674" name="Equation" r:id="rId3" imgW="1434960" imgH="253800" progId="Equation.DSMT4">
              <p:embed/>
            </p:oleObj>
          </a:graphicData>
        </a:graphic>
      </p:graphicFrame>
      <p:graphicFrame>
        <p:nvGraphicFramePr>
          <p:cNvPr id="8" name="Object 2"/>
          <p:cNvGraphicFramePr>
            <a:graphicFrameLocks noChangeAspect="1"/>
          </p:cNvGraphicFramePr>
          <p:nvPr/>
        </p:nvGraphicFramePr>
        <p:xfrm>
          <a:off x="2218252" y="4724400"/>
          <a:ext cx="3988873" cy="762000"/>
        </p:xfrm>
        <a:graphic>
          <a:graphicData uri="http://schemas.openxmlformats.org/presentationml/2006/ole">
            <p:oleObj spid="_x0000_s28675" name="Equation" r:id="rId4" imgW="2527200" imgH="482400" progId="Equation.DSMT4">
              <p:embed/>
            </p:oleObj>
          </a:graphicData>
        </a:graphic>
      </p:graphicFrame>
      <p:sp>
        <p:nvSpPr>
          <p:cNvPr id="6" name="Slide Number Placeholder 5"/>
          <p:cNvSpPr>
            <a:spLocks noGrp="1"/>
          </p:cNvSpPr>
          <p:nvPr>
            <p:ph type="sldNum" sz="quarter" idx="12"/>
          </p:nvPr>
        </p:nvSpPr>
        <p:spPr/>
        <p:txBody>
          <a:bodyPr/>
          <a:lstStyle/>
          <a:p>
            <a:fld id="{5D950958-49EB-49BF-86EA-FEA9DEA7CAD4}"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Zn1_010h.U0006.tif"/>
          <p:cNvPicPr>
            <a:picLocks noChangeAspect="1"/>
          </p:cNvPicPr>
          <p:nvPr/>
        </p:nvPicPr>
        <p:blipFill>
          <a:blip r:embed="rId2" cstate="print"/>
          <a:stretch>
            <a:fillRect/>
          </a:stretch>
        </p:blipFill>
        <p:spPr>
          <a:xfrm>
            <a:off x="407268" y="1094232"/>
            <a:ext cx="4012332" cy="4012332"/>
          </a:xfrm>
          <a:prstGeom prst="rect">
            <a:avLst/>
          </a:prstGeom>
        </p:spPr>
      </p:pic>
      <p:sp>
        <p:nvSpPr>
          <p:cNvPr id="2" name="Title 1"/>
          <p:cNvSpPr>
            <a:spLocks noGrp="1"/>
          </p:cNvSpPr>
          <p:nvPr>
            <p:ph type="title"/>
          </p:nvPr>
        </p:nvSpPr>
        <p:spPr>
          <a:xfrm>
            <a:off x="533400" y="0"/>
            <a:ext cx="8229600" cy="914400"/>
          </a:xfrm>
        </p:spPr>
        <p:txBody>
          <a:bodyPr/>
          <a:lstStyle/>
          <a:p>
            <a:r>
              <a:rPr lang="en-US" dirty="0" smtClean="0"/>
              <a:t>Linear eigenmode calculation</a:t>
            </a:r>
            <a:endParaRPr lang="en-US" dirty="0"/>
          </a:p>
        </p:txBody>
      </p:sp>
      <p:sp>
        <p:nvSpPr>
          <p:cNvPr id="10" name="Rectangle 9"/>
          <p:cNvSpPr/>
          <p:nvPr/>
        </p:nvSpPr>
        <p:spPr>
          <a:xfrm>
            <a:off x="533400" y="1143000"/>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752600" y="1156901"/>
            <a:ext cx="2091791" cy="646331"/>
          </a:xfrm>
          <a:prstGeom prst="rect">
            <a:avLst/>
          </a:prstGeom>
          <a:noFill/>
        </p:spPr>
        <p:txBody>
          <a:bodyPr wrap="none" rtlCol="0">
            <a:spAutoFit/>
          </a:bodyPr>
          <a:lstStyle/>
          <a:p>
            <a:pPr algn="ctr"/>
            <a:r>
              <a:rPr lang="en-US" i="1" dirty="0" smtClean="0"/>
              <a:t>n</a:t>
            </a:r>
            <a:r>
              <a:rPr lang="en-US" dirty="0" smtClean="0"/>
              <a:t>=1 eigenmode</a:t>
            </a:r>
          </a:p>
          <a:p>
            <a:pPr algn="ctr"/>
            <a:r>
              <a:rPr lang="en-US" dirty="0" smtClean="0"/>
              <a:t>is a 1,1 external kink</a:t>
            </a:r>
            <a:endParaRPr lang="en-US" dirty="0"/>
          </a:p>
        </p:txBody>
      </p:sp>
      <p:sp>
        <p:nvSpPr>
          <p:cNvPr id="12" name="Slide Number Placeholder 11"/>
          <p:cNvSpPr>
            <a:spLocks noGrp="1"/>
          </p:cNvSpPr>
          <p:nvPr>
            <p:ph type="sldNum" sz="quarter" idx="12"/>
          </p:nvPr>
        </p:nvSpPr>
        <p:spPr/>
        <p:txBody>
          <a:bodyPr/>
          <a:lstStyle/>
          <a:p>
            <a:fld id="{5D950958-49EB-49BF-86EA-FEA9DEA7CAD4}" type="slidenum">
              <a:rPr lang="en-US" smtClean="0"/>
              <a:pPr/>
              <a:t>8</a:t>
            </a:fld>
            <a:endParaRPr lang="en-US" dirty="0"/>
          </a:p>
        </p:txBody>
      </p:sp>
      <p:sp>
        <p:nvSpPr>
          <p:cNvPr id="16" name="TextBox 15"/>
          <p:cNvSpPr txBox="1"/>
          <p:nvPr/>
        </p:nvSpPr>
        <p:spPr>
          <a:xfrm>
            <a:off x="838200" y="5105400"/>
            <a:ext cx="3584507" cy="1477328"/>
          </a:xfrm>
          <a:prstGeom prst="rect">
            <a:avLst/>
          </a:prstGeom>
          <a:noFill/>
        </p:spPr>
        <p:txBody>
          <a:bodyPr wrap="none" rtlCol="0">
            <a:spAutoFit/>
          </a:bodyPr>
          <a:lstStyle/>
          <a:p>
            <a:r>
              <a:rPr lang="en-US" dirty="0" smtClean="0"/>
              <a:t>Details:</a:t>
            </a:r>
          </a:p>
          <a:p>
            <a:r>
              <a:rPr lang="en-US" i="1" dirty="0" smtClean="0">
                <a:sym typeface="Symbol"/>
              </a:rPr>
              <a:t></a:t>
            </a:r>
            <a:r>
              <a:rPr lang="en-US" i="1" baseline="-25000" dirty="0" smtClean="0">
                <a:sym typeface="Symbol"/>
              </a:rPr>
              <a:t>plas</a:t>
            </a:r>
            <a:r>
              <a:rPr lang="en-US" i="1" dirty="0" smtClean="0">
                <a:sym typeface="Symbol"/>
              </a:rPr>
              <a:t> </a:t>
            </a:r>
            <a:r>
              <a:rPr lang="en-US" dirty="0" smtClean="0">
                <a:sym typeface="Symbol"/>
              </a:rPr>
              <a:t>= 10</a:t>
            </a:r>
            <a:r>
              <a:rPr lang="en-US" baseline="30000" dirty="0" smtClean="0">
                <a:sym typeface="Symbol"/>
              </a:rPr>
              <a:t>-6</a:t>
            </a:r>
            <a:r>
              <a:rPr lang="en-US" dirty="0" smtClean="0">
                <a:sym typeface="Symbol"/>
              </a:rPr>
              <a:t>; </a:t>
            </a:r>
            <a:r>
              <a:rPr lang="en-US" i="1" dirty="0" smtClean="0">
                <a:sym typeface="Symbol"/>
              </a:rPr>
              <a:t></a:t>
            </a:r>
            <a:r>
              <a:rPr lang="en-US" i="1" baseline="-25000" dirty="0" smtClean="0">
                <a:sym typeface="Symbol"/>
              </a:rPr>
              <a:t>vac</a:t>
            </a:r>
            <a:r>
              <a:rPr lang="en-US" i="1" dirty="0" smtClean="0">
                <a:sym typeface="Symbol"/>
              </a:rPr>
              <a:t> </a:t>
            </a:r>
            <a:r>
              <a:rPr lang="en-US" dirty="0" smtClean="0">
                <a:sym typeface="Symbol"/>
              </a:rPr>
              <a:t> 9.5  10</a:t>
            </a:r>
            <a:r>
              <a:rPr lang="en-US" baseline="30000" dirty="0" smtClean="0">
                <a:sym typeface="Symbol"/>
              </a:rPr>
              <a:t>-4</a:t>
            </a:r>
            <a:r>
              <a:rPr lang="en-US" dirty="0" smtClean="0">
                <a:sym typeface="Symbol"/>
              </a:rPr>
              <a:t>; </a:t>
            </a:r>
            <a:r>
              <a:rPr lang="en-US" i="1" dirty="0" smtClean="0">
                <a:sym typeface="Symbol"/>
              </a:rPr>
              <a:t></a:t>
            </a:r>
            <a:r>
              <a:rPr lang="en-US" baseline="-25000" dirty="0" smtClean="0">
                <a:sym typeface="Symbol"/>
              </a:rPr>
              <a:t>wall</a:t>
            </a:r>
            <a:r>
              <a:rPr lang="en-US" dirty="0" smtClean="0">
                <a:sym typeface="Symbol"/>
              </a:rPr>
              <a:t> = 0</a:t>
            </a:r>
          </a:p>
          <a:p>
            <a:r>
              <a:rPr lang="en-US" i="1" dirty="0" smtClean="0">
                <a:sym typeface="Symbol"/>
              </a:rPr>
              <a:t></a:t>
            </a:r>
            <a:r>
              <a:rPr lang="en-US" dirty="0" smtClean="0">
                <a:sym typeface="Symbol"/>
              </a:rPr>
              <a:t> = 10</a:t>
            </a:r>
            <a:r>
              <a:rPr lang="en-US" baseline="30000" dirty="0" smtClean="0">
                <a:sym typeface="Symbol"/>
              </a:rPr>
              <a:t>-5</a:t>
            </a:r>
            <a:r>
              <a:rPr lang="en-US" dirty="0" smtClean="0">
                <a:sym typeface="Symbol"/>
              </a:rPr>
              <a:t>; </a:t>
            </a:r>
            <a:r>
              <a:rPr lang="en-US" i="1" dirty="0" smtClean="0">
                <a:sym typeface="Symbol"/>
              </a:rPr>
              <a:t></a:t>
            </a:r>
            <a:r>
              <a:rPr lang="en-US" baseline="-25000" dirty="0" smtClean="0">
                <a:sym typeface="Symbol"/>
              </a:rPr>
              <a:t>H_tor</a:t>
            </a:r>
            <a:r>
              <a:rPr lang="en-US" dirty="0" smtClean="0">
                <a:sym typeface="Symbol"/>
              </a:rPr>
              <a:t> = 0</a:t>
            </a:r>
            <a:endParaRPr lang="en-US" baseline="30000" dirty="0" smtClean="0">
              <a:sym typeface="Symbol"/>
            </a:endParaRPr>
          </a:p>
          <a:p>
            <a:r>
              <a:rPr lang="en-US" i="1" dirty="0" smtClean="0">
                <a:sym typeface="Symbol"/>
              </a:rPr>
              <a:t></a:t>
            </a:r>
            <a:r>
              <a:rPr lang="en-US" baseline="-25000" dirty="0" smtClean="0">
                <a:sym typeface="Symbol"/>
              </a:rPr>
              <a:t></a:t>
            </a:r>
            <a:r>
              <a:rPr lang="en-US" dirty="0" smtClean="0">
                <a:sym typeface="Symbol"/>
              </a:rPr>
              <a:t> = 10</a:t>
            </a:r>
            <a:r>
              <a:rPr lang="en-US" baseline="30000" dirty="0" smtClean="0">
                <a:sym typeface="Symbol"/>
              </a:rPr>
              <a:t>-6</a:t>
            </a:r>
            <a:r>
              <a:rPr lang="en-US" dirty="0" smtClean="0">
                <a:sym typeface="Symbol"/>
              </a:rPr>
              <a:t>; </a:t>
            </a:r>
            <a:r>
              <a:rPr lang="en-US" i="1" dirty="0" smtClean="0">
                <a:sym typeface="Symbol"/>
              </a:rPr>
              <a:t></a:t>
            </a:r>
            <a:r>
              <a:rPr lang="en-US" baseline="-25000" dirty="0" smtClean="0">
                <a:sym typeface="Symbol"/>
              </a:rPr>
              <a:t>||</a:t>
            </a:r>
            <a:r>
              <a:rPr lang="en-US" dirty="0" smtClean="0">
                <a:sym typeface="Symbol"/>
              </a:rPr>
              <a:t> = 500</a:t>
            </a:r>
            <a:endParaRPr lang="en-US" baseline="30000" dirty="0" smtClean="0"/>
          </a:p>
          <a:p>
            <a:r>
              <a:rPr lang="en-US" dirty="0" smtClean="0"/>
              <a:t>density evolution off</a:t>
            </a:r>
            <a:endParaRPr lang="en-US" baseline="30000" dirty="0"/>
          </a:p>
        </p:txBody>
      </p:sp>
      <p:sp>
        <p:nvSpPr>
          <p:cNvPr id="17" name="TextBox 16"/>
          <p:cNvSpPr txBox="1"/>
          <p:nvPr/>
        </p:nvSpPr>
        <p:spPr>
          <a:xfrm>
            <a:off x="1981200" y="4800600"/>
            <a:ext cx="1451038" cy="369332"/>
          </a:xfrm>
          <a:prstGeom prst="rect">
            <a:avLst/>
          </a:prstGeom>
          <a:noFill/>
        </p:spPr>
        <p:txBody>
          <a:bodyPr wrap="none" rtlCol="0">
            <a:spAutoFit/>
          </a:bodyPr>
          <a:lstStyle/>
          <a:p>
            <a:r>
              <a:rPr lang="en-US" dirty="0" smtClean="0">
                <a:sym typeface="Symbol"/>
              </a:rPr>
              <a:t></a:t>
            </a:r>
            <a:r>
              <a:rPr lang="en-US" baseline="-25000" dirty="0" smtClean="0"/>
              <a:t>A</a:t>
            </a:r>
            <a:r>
              <a:rPr lang="en-US" dirty="0" smtClean="0"/>
              <a:t> = 0.00583</a:t>
            </a:r>
            <a:endParaRPr lang="en-US" dirty="0"/>
          </a:p>
        </p:txBody>
      </p:sp>
      <p:pic>
        <p:nvPicPr>
          <p:cNvPr id="18" name="Picture 17" descr="LZn1_001p.vvec.tif"/>
          <p:cNvPicPr>
            <a:picLocks noChangeAspect="1"/>
          </p:cNvPicPr>
          <p:nvPr/>
        </p:nvPicPr>
        <p:blipFill>
          <a:blip r:embed="rId3" cstate="print"/>
          <a:stretch>
            <a:fillRect/>
          </a:stretch>
        </p:blipFill>
        <p:spPr>
          <a:xfrm>
            <a:off x="4602480" y="1447800"/>
            <a:ext cx="4389120" cy="3511296"/>
          </a:xfrm>
          <a:prstGeom prst="rect">
            <a:avLst/>
          </a:prstGeom>
        </p:spPr>
      </p:pic>
      <p:sp>
        <p:nvSpPr>
          <p:cNvPr id="11" name="Rectangle 10"/>
          <p:cNvSpPr/>
          <p:nvPr/>
        </p:nvSpPr>
        <p:spPr>
          <a:xfrm>
            <a:off x="4800600" y="1447800"/>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867400" y="1295400"/>
            <a:ext cx="2565318" cy="369332"/>
          </a:xfrm>
          <a:prstGeom prst="rect">
            <a:avLst/>
          </a:prstGeom>
          <a:noFill/>
        </p:spPr>
        <p:txBody>
          <a:bodyPr wrap="none" rtlCol="0">
            <a:spAutoFit/>
          </a:bodyPr>
          <a:lstStyle/>
          <a:p>
            <a:pPr algn="ctr"/>
            <a:r>
              <a:rPr lang="en-US" dirty="0" smtClean="0"/>
              <a:t>current and flow patterns</a:t>
            </a:r>
            <a:endParaRPr lang="en-US" dirty="0"/>
          </a:p>
        </p:txBody>
      </p:sp>
      <p:sp>
        <p:nvSpPr>
          <p:cNvPr id="19" name="TextBox 18"/>
          <p:cNvSpPr txBox="1"/>
          <p:nvPr/>
        </p:nvSpPr>
        <p:spPr>
          <a:xfrm>
            <a:off x="4572000" y="5029200"/>
            <a:ext cx="4191000" cy="1477328"/>
          </a:xfrm>
          <a:prstGeom prst="rect">
            <a:avLst/>
          </a:prstGeom>
          <a:noFill/>
        </p:spPr>
        <p:txBody>
          <a:bodyPr wrap="square" rtlCol="0">
            <a:spAutoFit/>
          </a:bodyPr>
          <a:lstStyle/>
          <a:p>
            <a:pPr indent="233363">
              <a:buFont typeface="Arial" pitchFamily="34" charset="0"/>
              <a:buChar char="•"/>
            </a:pPr>
            <a:r>
              <a:rPr lang="en-US" dirty="0" smtClean="0"/>
              <a:t>Rigid displacement of plasma </a:t>
            </a:r>
            <a:r>
              <a:rPr lang="en-US" dirty="0" smtClean="0"/>
              <a:t>column</a:t>
            </a:r>
            <a:endParaRPr lang="en-US" dirty="0" smtClean="0"/>
          </a:p>
          <a:p>
            <a:pPr indent="233363">
              <a:buFont typeface="Arial" pitchFamily="34" charset="0"/>
              <a:buChar char="•"/>
            </a:pPr>
            <a:r>
              <a:rPr lang="en-US" dirty="0" smtClean="0"/>
              <a:t>Rearrangement of “vacuum” to avoid </a:t>
            </a:r>
            <a:r>
              <a:rPr lang="en-US" dirty="0" smtClean="0"/>
              <a:t>compression</a:t>
            </a:r>
            <a:endParaRPr lang="en-US" dirty="0" smtClean="0"/>
          </a:p>
          <a:p>
            <a:pPr indent="233363">
              <a:buFont typeface="Arial" pitchFamily="34" charset="0"/>
              <a:buChar char="•"/>
            </a:pPr>
            <a:r>
              <a:rPr lang="en-US" dirty="0" smtClean="0"/>
              <a:t>1,1 toroidal current sheets of both signs at plasma boundary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r>
              <a:rPr lang="en-US" sz="3600" dirty="0" smtClean="0"/>
              <a:t>3D </a:t>
            </a:r>
            <a:r>
              <a:rPr lang="en-US" sz="3600" dirty="0" smtClean="0"/>
              <a:t>nonlinear behavior, ideal wall only (FBK)</a:t>
            </a:r>
            <a:endParaRPr lang="en-US" sz="3600" dirty="0"/>
          </a:p>
        </p:txBody>
      </p:sp>
      <p:sp>
        <p:nvSpPr>
          <p:cNvPr id="5" name="TextBox 4"/>
          <p:cNvSpPr txBox="1"/>
          <p:nvPr/>
        </p:nvSpPr>
        <p:spPr>
          <a:xfrm>
            <a:off x="2590800" y="5943600"/>
            <a:ext cx="3505200" cy="707886"/>
          </a:xfrm>
          <a:prstGeom prst="rect">
            <a:avLst/>
          </a:prstGeom>
          <a:noFill/>
        </p:spPr>
        <p:txBody>
          <a:bodyPr wrap="square" rtlCol="0">
            <a:spAutoFit/>
          </a:bodyPr>
          <a:lstStyle/>
          <a:p>
            <a:r>
              <a:rPr lang="en-US" sz="2000" i="1" dirty="0" smtClean="0"/>
              <a:t>n</a:t>
            </a:r>
            <a:r>
              <a:rPr lang="en-US" sz="2000" dirty="0" smtClean="0"/>
              <a:t>=1 KE saturates at </a:t>
            </a:r>
            <a:r>
              <a:rPr lang="en-US" sz="2000" dirty="0" smtClean="0"/>
              <a:t>4.804 </a:t>
            </a:r>
            <a:r>
              <a:rPr lang="en-US" sz="2000" dirty="0" smtClean="0">
                <a:sym typeface="Symbol"/>
              </a:rPr>
              <a:t></a:t>
            </a:r>
            <a:r>
              <a:rPr lang="en-US" sz="2000" dirty="0" smtClean="0"/>
              <a:t> </a:t>
            </a:r>
            <a:r>
              <a:rPr lang="en-US" sz="2000" dirty="0" smtClean="0"/>
              <a:t>10</a:t>
            </a:r>
            <a:r>
              <a:rPr lang="en-US" sz="2000" baseline="30000" dirty="0" smtClean="0"/>
              <a:t>-8</a:t>
            </a:r>
            <a:endParaRPr lang="en-US" sz="2000" baseline="30000" dirty="0" smtClean="0"/>
          </a:p>
          <a:p>
            <a:r>
              <a:rPr lang="en-US" sz="2000" dirty="0" smtClean="0"/>
              <a:t>in </a:t>
            </a:r>
            <a:r>
              <a:rPr lang="en-US" sz="2000" dirty="0" smtClean="0"/>
              <a:t>504 </a:t>
            </a:r>
            <a:r>
              <a:rPr lang="en-US" sz="2000" dirty="0" smtClean="0"/>
              <a:t>Alfvén times.</a:t>
            </a:r>
            <a:endParaRPr lang="en-US" sz="2000" dirty="0"/>
          </a:p>
        </p:txBody>
      </p:sp>
      <p:sp>
        <p:nvSpPr>
          <p:cNvPr id="11" name="TextBox 10"/>
          <p:cNvSpPr txBox="1"/>
          <p:nvPr/>
        </p:nvSpPr>
        <p:spPr>
          <a:xfrm>
            <a:off x="1295400" y="762000"/>
            <a:ext cx="3584507" cy="1200329"/>
          </a:xfrm>
          <a:prstGeom prst="rect">
            <a:avLst/>
          </a:prstGeom>
          <a:noFill/>
        </p:spPr>
        <p:txBody>
          <a:bodyPr wrap="none" rtlCol="0">
            <a:spAutoFit/>
          </a:bodyPr>
          <a:lstStyle/>
          <a:p>
            <a:r>
              <a:rPr lang="en-US" dirty="0" smtClean="0"/>
              <a:t>Details:</a:t>
            </a:r>
          </a:p>
          <a:p>
            <a:r>
              <a:rPr lang="en-US" i="1" dirty="0" smtClean="0">
                <a:sym typeface="Symbol"/>
              </a:rPr>
              <a:t></a:t>
            </a:r>
            <a:r>
              <a:rPr lang="en-US" i="1" baseline="-25000" dirty="0" smtClean="0">
                <a:sym typeface="Symbol"/>
              </a:rPr>
              <a:t>plas</a:t>
            </a:r>
            <a:r>
              <a:rPr lang="en-US" i="1" dirty="0" smtClean="0">
                <a:sym typeface="Symbol"/>
              </a:rPr>
              <a:t> </a:t>
            </a:r>
            <a:r>
              <a:rPr lang="en-US" dirty="0" smtClean="0">
                <a:sym typeface="Symbol"/>
              </a:rPr>
              <a:t>= 10</a:t>
            </a:r>
            <a:r>
              <a:rPr lang="en-US" baseline="30000" dirty="0" smtClean="0">
                <a:sym typeface="Symbol"/>
              </a:rPr>
              <a:t>-6</a:t>
            </a:r>
            <a:r>
              <a:rPr lang="en-US" dirty="0" smtClean="0">
                <a:sym typeface="Symbol"/>
              </a:rPr>
              <a:t>; </a:t>
            </a:r>
            <a:r>
              <a:rPr lang="en-US" i="1" dirty="0" smtClean="0">
                <a:sym typeface="Symbol"/>
              </a:rPr>
              <a:t></a:t>
            </a:r>
            <a:r>
              <a:rPr lang="en-US" i="1" baseline="-25000" dirty="0" smtClean="0">
                <a:sym typeface="Symbol"/>
              </a:rPr>
              <a:t>vac</a:t>
            </a:r>
            <a:r>
              <a:rPr lang="en-US" i="1" dirty="0" smtClean="0">
                <a:sym typeface="Symbol"/>
              </a:rPr>
              <a:t> </a:t>
            </a:r>
            <a:r>
              <a:rPr lang="en-US" dirty="0" smtClean="0">
                <a:sym typeface="Symbol"/>
              </a:rPr>
              <a:t> 9.5  10</a:t>
            </a:r>
            <a:r>
              <a:rPr lang="en-US" baseline="30000" dirty="0" smtClean="0">
                <a:sym typeface="Symbol"/>
              </a:rPr>
              <a:t>-4</a:t>
            </a:r>
            <a:r>
              <a:rPr lang="en-US" dirty="0" smtClean="0">
                <a:sym typeface="Symbol"/>
              </a:rPr>
              <a:t>; </a:t>
            </a:r>
            <a:r>
              <a:rPr lang="en-US" i="1" dirty="0" smtClean="0">
                <a:sym typeface="Symbol"/>
              </a:rPr>
              <a:t></a:t>
            </a:r>
            <a:r>
              <a:rPr lang="en-US" baseline="-25000" dirty="0" smtClean="0">
                <a:sym typeface="Symbol"/>
              </a:rPr>
              <a:t>wall</a:t>
            </a:r>
            <a:r>
              <a:rPr lang="en-US" dirty="0" smtClean="0">
                <a:sym typeface="Symbol"/>
              </a:rPr>
              <a:t> = 0</a:t>
            </a:r>
          </a:p>
          <a:p>
            <a:r>
              <a:rPr lang="en-US" i="1" dirty="0" smtClean="0">
                <a:sym typeface="Symbol"/>
              </a:rPr>
              <a:t></a:t>
            </a:r>
            <a:r>
              <a:rPr lang="en-US" dirty="0" smtClean="0">
                <a:sym typeface="Symbol"/>
              </a:rPr>
              <a:t> = 10</a:t>
            </a:r>
            <a:r>
              <a:rPr lang="en-US" baseline="30000" dirty="0" smtClean="0">
                <a:sym typeface="Symbol"/>
              </a:rPr>
              <a:t>-5</a:t>
            </a:r>
            <a:r>
              <a:rPr lang="en-US" dirty="0" smtClean="0">
                <a:sym typeface="Symbol"/>
              </a:rPr>
              <a:t>; </a:t>
            </a:r>
            <a:r>
              <a:rPr lang="en-US" i="1" dirty="0" smtClean="0">
                <a:sym typeface="Symbol"/>
              </a:rPr>
              <a:t></a:t>
            </a:r>
            <a:r>
              <a:rPr lang="en-US" baseline="-25000" dirty="0" smtClean="0">
                <a:sym typeface="Symbol"/>
              </a:rPr>
              <a:t>H_tor</a:t>
            </a:r>
            <a:r>
              <a:rPr lang="en-US" dirty="0" smtClean="0">
                <a:sym typeface="Symbol"/>
              </a:rPr>
              <a:t> = 10</a:t>
            </a:r>
            <a:r>
              <a:rPr lang="en-US" baseline="30000" dirty="0" smtClean="0">
                <a:sym typeface="Symbol"/>
              </a:rPr>
              <a:t>-3</a:t>
            </a:r>
          </a:p>
          <a:p>
            <a:r>
              <a:rPr lang="en-US" i="1" dirty="0" smtClean="0">
                <a:sym typeface="Symbol"/>
              </a:rPr>
              <a:t></a:t>
            </a:r>
            <a:r>
              <a:rPr lang="en-US" baseline="-25000" dirty="0" smtClean="0">
                <a:sym typeface="Symbol"/>
              </a:rPr>
              <a:t></a:t>
            </a:r>
            <a:r>
              <a:rPr lang="en-US" dirty="0" smtClean="0">
                <a:sym typeface="Symbol"/>
              </a:rPr>
              <a:t> = 10</a:t>
            </a:r>
            <a:r>
              <a:rPr lang="en-US" baseline="30000" dirty="0" smtClean="0">
                <a:sym typeface="Symbol"/>
              </a:rPr>
              <a:t>-6</a:t>
            </a:r>
            <a:r>
              <a:rPr lang="en-US" dirty="0" smtClean="0">
                <a:sym typeface="Symbol"/>
              </a:rPr>
              <a:t>; </a:t>
            </a:r>
            <a:r>
              <a:rPr lang="en-US" i="1" dirty="0" smtClean="0">
                <a:sym typeface="Symbol"/>
              </a:rPr>
              <a:t></a:t>
            </a:r>
            <a:r>
              <a:rPr lang="en-US" baseline="-25000" dirty="0" smtClean="0">
                <a:sym typeface="Symbol"/>
              </a:rPr>
              <a:t>||</a:t>
            </a:r>
            <a:r>
              <a:rPr lang="en-US" dirty="0" smtClean="0">
                <a:sym typeface="Symbol"/>
              </a:rPr>
              <a:t> = 5  10</a:t>
            </a:r>
            <a:r>
              <a:rPr lang="en-US" baseline="30000" dirty="0" smtClean="0">
                <a:sym typeface="Symbol"/>
              </a:rPr>
              <a:t>2</a:t>
            </a:r>
            <a:endParaRPr lang="en-US" baseline="30000" dirty="0" smtClean="0"/>
          </a:p>
        </p:txBody>
      </p:sp>
      <p:sp>
        <p:nvSpPr>
          <p:cNvPr id="13" name="TextBox 12"/>
          <p:cNvSpPr txBox="1"/>
          <p:nvPr/>
        </p:nvSpPr>
        <p:spPr>
          <a:xfrm>
            <a:off x="5105400" y="838200"/>
            <a:ext cx="2212465" cy="1200329"/>
          </a:xfrm>
          <a:prstGeom prst="rect">
            <a:avLst/>
          </a:prstGeom>
          <a:noFill/>
        </p:spPr>
        <p:txBody>
          <a:bodyPr wrap="none" rtlCol="0">
            <a:spAutoFit/>
          </a:bodyPr>
          <a:lstStyle/>
          <a:p>
            <a:r>
              <a:rPr lang="en-US" dirty="0" smtClean="0"/>
              <a:t>initial pert.: </a:t>
            </a:r>
            <a:r>
              <a:rPr lang="en-US" i="1" dirty="0" smtClean="0"/>
              <a:t>n</a:t>
            </a:r>
            <a:r>
              <a:rPr lang="en-US" dirty="0" smtClean="0"/>
              <a:t>=1 only</a:t>
            </a:r>
          </a:p>
          <a:p>
            <a:r>
              <a:rPr lang="en-US" dirty="0" smtClean="0"/>
              <a:t>density evolution off</a:t>
            </a:r>
          </a:p>
          <a:p>
            <a:r>
              <a:rPr lang="en-US" dirty="0" smtClean="0"/>
              <a:t>ohmic heating on</a:t>
            </a:r>
          </a:p>
          <a:p>
            <a:r>
              <a:rPr lang="en-US" dirty="0" smtClean="0"/>
              <a:t>0 </a:t>
            </a:r>
            <a:r>
              <a:rPr lang="en-US" dirty="0" smtClean="0">
                <a:sym typeface="Symbol"/>
              </a:rPr>
              <a:t></a:t>
            </a:r>
            <a:r>
              <a:rPr lang="en-US" dirty="0" smtClean="0"/>
              <a:t> </a:t>
            </a:r>
            <a:r>
              <a:rPr lang="en-US" i="1" dirty="0" smtClean="0"/>
              <a:t>n</a:t>
            </a:r>
            <a:r>
              <a:rPr lang="en-US" dirty="0" smtClean="0"/>
              <a:t> </a:t>
            </a:r>
            <a:r>
              <a:rPr lang="en-US" dirty="0" smtClean="0">
                <a:sym typeface="Symbol"/>
              </a:rPr>
              <a:t></a:t>
            </a:r>
            <a:r>
              <a:rPr lang="en-US" dirty="0" smtClean="0"/>
              <a:t> </a:t>
            </a:r>
            <a:r>
              <a:rPr lang="en-US" dirty="0" smtClean="0"/>
              <a:t>20 (64 </a:t>
            </a:r>
            <a:r>
              <a:rPr lang="en-US" dirty="0" smtClean="0"/>
              <a:t>planes)</a:t>
            </a:r>
          </a:p>
        </p:txBody>
      </p:sp>
      <p:sp>
        <p:nvSpPr>
          <p:cNvPr id="15" name="Slide Number Placeholder 14"/>
          <p:cNvSpPr>
            <a:spLocks noGrp="1"/>
          </p:cNvSpPr>
          <p:nvPr>
            <p:ph type="sldNum" sz="quarter" idx="12"/>
          </p:nvPr>
        </p:nvSpPr>
        <p:spPr/>
        <p:txBody>
          <a:bodyPr/>
          <a:lstStyle/>
          <a:p>
            <a:fld id="{5D950958-49EB-49BF-86EA-FEA9DEA7CAD4}" type="slidenum">
              <a:rPr lang="en-US" smtClean="0"/>
              <a:pPr/>
              <a:t>9</a:t>
            </a:fld>
            <a:endParaRPr lang="en-US" dirty="0"/>
          </a:p>
        </p:txBody>
      </p:sp>
      <p:pic>
        <p:nvPicPr>
          <p:cNvPr id="16" name="Picture 15" descr="LZn1_001r.ke.gif"/>
          <p:cNvPicPr>
            <a:picLocks noChangeAspect="1"/>
          </p:cNvPicPr>
          <p:nvPr/>
        </p:nvPicPr>
        <p:blipFill>
          <a:blip r:embed="rId3" cstate="print"/>
          <a:stretch>
            <a:fillRect/>
          </a:stretch>
        </p:blipFill>
        <p:spPr>
          <a:xfrm>
            <a:off x="1524000" y="2133600"/>
            <a:ext cx="5257800" cy="3662184"/>
          </a:xfrm>
          <a:prstGeom prst="rect">
            <a:avLst/>
          </a:prstGeom>
        </p:spPr>
      </p:pic>
      <p:sp>
        <p:nvSpPr>
          <p:cNvPr id="17" name="TextBox 16"/>
          <p:cNvSpPr txBox="1"/>
          <p:nvPr/>
        </p:nvSpPr>
        <p:spPr>
          <a:xfrm rot="20163794">
            <a:off x="2446085" y="2684154"/>
            <a:ext cx="1353256" cy="307777"/>
          </a:xfrm>
          <a:prstGeom prst="rect">
            <a:avLst/>
          </a:prstGeom>
          <a:noFill/>
        </p:spPr>
        <p:txBody>
          <a:bodyPr wrap="none" rtlCol="0">
            <a:spAutoFit/>
          </a:bodyPr>
          <a:lstStyle/>
          <a:p>
            <a:r>
              <a:rPr lang="en-US" sz="1400" i="1" dirty="0" smtClean="0">
                <a:solidFill>
                  <a:srgbClr val="FF0000"/>
                </a:solidFill>
                <a:sym typeface="Symbol"/>
              </a:rPr>
              <a:t></a:t>
            </a:r>
            <a:r>
              <a:rPr lang="en-US" sz="1400" baseline="-25000" dirty="0" smtClean="0">
                <a:solidFill>
                  <a:srgbClr val="FF0000"/>
                </a:solidFill>
              </a:rPr>
              <a:t>A</a:t>
            </a:r>
            <a:r>
              <a:rPr lang="en-US" sz="1400" dirty="0" smtClean="0">
                <a:solidFill>
                  <a:srgbClr val="FF0000"/>
                </a:solidFill>
              </a:rPr>
              <a:t> = 4.60 </a:t>
            </a:r>
            <a:r>
              <a:rPr lang="en-US" sz="1400" dirty="0" smtClean="0">
                <a:solidFill>
                  <a:srgbClr val="FF0000"/>
                </a:solidFill>
                <a:sym typeface="Symbol"/>
              </a:rPr>
              <a:t> </a:t>
            </a:r>
            <a:r>
              <a:rPr lang="en-US" sz="1400" dirty="0" smtClean="0">
                <a:solidFill>
                  <a:srgbClr val="FF0000"/>
                </a:solidFill>
              </a:rPr>
              <a:t>10</a:t>
            </a:r>
            <a:r>
              <a:rPr lang="en-US" sz="1400" baseline="30000" dirty="0" smtClean="0">
                <a:solidFill>
                  <a:srgbClr val="FF0000"/>
                </a:solidFill>
              </a:rPr>
              <a:t>-3</a:t>
            </a:r>
            <a:endParaRPr lang="en-US" sz="1400" baseline="30000"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19991</TotalTime>
  <Words>2159</Words>
  <Application>Microsoft Office PowerPoint</Application>
  <PresentationFormat>On-screen Show (4:3)</PresentationFormat>
  <Paragraphs>440</Paragraphs>
  <Slides>44</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Equation</vt:lpstr>
      <vt:lpstr>Wall current calculations for an NSTX VDE</vt:lpstr>
      <vt:lpstr>Outline</vt:lpstr>
      <vt:lpstr>The DSC Test Problem</vt:lpstr>
      <vt:lpstr>DSC Results</vt:lpstr>
      <vt:lpstr>Approximation used for M3D equilibrium</vt:lpstr>
      <vt:lpstr>Profiles</vt:lpstr>
      <vt:lpstr>The kink perturbation</vt:lpstr>
      <vt:lpstr>Linear eigenmode calculation</vt:lpstr>
      <vt:lpstr>3D nonlinear behavior, ideal wall only (FBK)</vt:lpstr>
      <vt:lpstr>Snapshots of FBK</vt:lpstr>
      <vt:lpstr>Segmented Tile Model</vt:lpstr>
      <vt:lpstr>3D Nonlinear behavior with tile surface at 0.7&lt;r&lt;0.75, only wetted part conducting, outer edge cold, 0  n  9 (WTK)</vt:lpstr>
      <vt:lpstr>Snapshots of WTK</vt:lpstr>
      <vt:lpstr>Summary of verification results</vt:lpstr>
      <vt:lpstr>Outline</vt:lpstr>
      <vt:lpstr>NSTX XP833 (2010): Halo current dependencies on Ip/q95, vertical velocity, and halo resistance</vt:lpstr>
      <vt:lpstr>Layout of NSTX halo current diagnostics</vt:lpstr>
      <vt:lpstr>Strongly Non-Axisymmetric Halo Currents Detected in the NSTX Lower Divertor </vt:lpstr>
      <vt:lpstr>Meshing the NSTX Vessel for Simulation</vt:lpstr>
      <vt:lpstr>n=1 eigenmode</vt:lpstr>
      <vt:lpstr>Time History (nonlinear 3D phase)</vt:lpstr>
      <vt:lpstr>Snapshots of Nonlinear Evolution</vt:lpstr>
      <vt:lpstr>Halo Current Distribution at Peak</vt:lpstr>
      <vt:lpstr>Halo Current Distribution vs. Time</vt:lpstr>
      <vt:lpstr>Coupling to IVB</vt:lpstr>
      <vt:lpstr>Axisymmetric IVB Model</vt:lpstr>
      <vt:lpstr>Frame 132 current distribution</vt:lpstr>
      <vt:lpstr>Frame 676 current distribution</vt:lpstr>
      <vt:lpstr>3D IVB Model</vt:lpstr>
      <vt:lpstr>Mapping frame 132 Jnormal onto 3D model</vt:lpstr>
      <vt:lpstr>Frame 132 current distribution</vt:lpstr>
      <vt:lpstr>Mapping frame 676 Jnormal onto 3D model</vt:lpstr>
      <vt:lpstr>Frame 676 current distribution</vt:lpstr>
      <vt:lpstr>Summary of VDE results</vt:lpstr>
      <vt:lpstr>Outline</vt:lpstr>
      <vt:lpstr>Conclusions</vt:lpstr>
      <vt:lpstr>Extra Slides</vt:lpstr>
      <vt:lpstr>Current sheet resolution (detail)</vt:lpstr>
      <vt:lpstr>Higher n modes</vt:lpstr>
      <vt:lpstr>Current evolution during WTK</vt:lpstr>
      <vt:lpstr>Toroidally Asymmetric Halo Current Figures of Merit</vt:lpstr>
      <vt:lpstr>Key Parameters for NSTX VDE calculation</vt:lpstr>
      <vt:lpstr>Time History (nonlinear 2D VDE phase)</vt:lpstr>
      <vt:lpstr>Slide 44</vt:lpstr>
    </vt:vector>
  </TitlesOfParts>
  <Company>Princeton Plasma Physics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NSTX VDE calculation results</dc:title>
  <dc:creator>jbreslau</dc:creator>
  <cp:lastModifiedBy>jbreslau</cp:lastModifiedBy>
  <cp:revision>137</cp:revision>
  <dcterms:created xsi:type="dcterms:W3CDTF">2013-06-19T15:23:45Z</dcterms:created>
  <dcterms:modified xsi:type="dcterms:W3CDTF">2015-07-10T19:42:20Z</dcterms:modified>
</cp:coreProperties>
</file>