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11" r:id="rId2"/>
    <p:sldMasterId id="2147483723" r:id="rId3"/>
    <p:sldMasterId id="2147483735" r:id="rId4"/>
    <p:sldMasterId id="2147483748" r:id="rId5"/>
  </p:sldMasterIdLst>
  <p:notesMasterIdLst>
    <p:notesMasterId r:id="rId37"/>
  </p:notesMasterIdLst>
  <p:sldIdLst>
    <p:sldId id="256" r:id="rId6"/>
    <p:sldId id="288" r:id="rId7"/>
    <p:sldId id="257" r:id="rId8"/>
    <p:sldId id="273" r:id="rId9"/>
    <p:sldId id="260" r:id="rId10"/>
    <p:sldId id="266" r:id="rId11"/>
    <p:sldId id="279" r:id="rId12"/>
    <p:sldId id="278" r:id="rId13"/>
    <p:sldId id="276" r:id="rId14"/>
    <p:sldId id="269" r:id="rId15"/>
    <p:sldId id="281" r:id="rId16"/>
    <p:sldId id="282" r:id="rId17"/>
    <p:sldId id="280" r:id="rId18"/>
    <p:sldId id="289" r:id="rId19"/>
    <p:sldId id="261" r:id="rId20"/>
    <p:sldId id="267" r:id="rId21"/>
    <p:sldId id="259" r:id="rId22"/>
    <p:sldId id="271" r:id="rId23"/>
    <p:sldId id="262" r:id="rId24"/>
    <p:sldId id="263" r:id="rId25"/>
    <p:sldId id="268" r:id="rId26"/>
    <p:sldId id="270" r:id="rId27"/>
    <p:sldId id="290" r:id="rId28"/>
    <p:sldId id="287" r:id="rId29"/>
    <p:sldId id="284" r:id="rId30"/>
    <p:sldId id="283" r:id="rId31"/>
    <p:sldId id="286" r:id="rId32"/>
    <p:sldId id="291" r:id="rId33"/>
    <p:sldId id="258" r:id="rId34"/>
    <p:sldId id="275" r:id="rId35"/>
    <p:sldId id="274" r:id="rId3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C8E3D6-90FF-4163-897C-A06417AC577E}">
          <p14:sldIdLst>
            <p14:sldId id="256"/>
          </p14:sldIdLst>
        </p14:section>
        <p14:section name="SPI Backround" id="{47B24181-A916-4F07-8D64-848D304D8A69}">
          <p14:sldIdLst>
            <p14:sldId id="288"/>
            <p14:sldId id="257"/>
            <p14:sldId id="273"/>
            <p14:sldId id="260"/>
            <p14:sldId id="266"/>
            <p14:sldId id="279"/>
            <p14:sldId id="278"/>
            <p14:sldId id="276"/>
            <p14:sldId id="269"/>
            <p14:sldId id="281"/>
            <p14:sldId id="282"/>
            <p14:sldId id="280"/>
          </p14:sldIdLst>
        </p14:section>
        <p14:section name="JET SPI" id="{792BB78F-8529-408A-A5E4-E56D04798E03}">
          <p14:sldIdLst>
            <p14:sldId id="289"/>
            <p14:sldId id="261"/>
            <p14:sldId id="267"/>
            <p14:sldId id="259"/>
            <p14:sldId id="271"/>
            <p14:sldId id="262"/>
            <p14:sldId id="263"/>
            <p14:sldId id="268"/>
            <p14:sldId id="270"/>
            <p14:sldId id="290"/>
            <p14:sldId id="287"/>
            <p14:sldId id="284"/>
            <p14:sldId id="283"/>
            <p14:sldId id="286"/>
          </p14:sldIdLst>
        </p14:section>
        <p14:section name="Summary" id="{774C59D9-80A0-485B-9768-8D2CD676A15D}">
          <p14:sldIdLst>
            <p14:sldId id="291"/>
            <p14:sldId id="258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3E"/>
    <a:srgbClr val="B20533"/>
    <a:srgbClr val="003A6D"/>
    <a:srgbClr val="D2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136" autoAdjust="0"/>
  </p:normalViewPr>
  <p:slideViewPr>
    <p:cSldViewPr snapToGrid="0" snapToObjects="1">
      <p:cViewPr>
        <p:scale>
          <a:sx n="70" d="100"/>
          <a:sy n="70" d="100"/>
        </p:scale>
        <p:origin x="-85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6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g4\AppData\Roaming\Microsoft\Excel\Punch%20Particle%20Size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>
                <a:effectLst/>
              </a:rPr>
              <a:t>Rough Particle Size Distribution for Shot 10122</a:t>
            </a:r>
            <a:endParaRPr lang="en-US"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'10122'!$A$2:$A$6</c:f>
              <c:strCache>
                <c:ptCount val="5"/>
                <c:pt idx="0">
                  <c:v>Less Than 1</c:v>
                </c:pt>
                <c:pt idx="1">
                  <c:v>1 to 2</c:v>
                </c:pt>
                <c:pt idx="2">
                  <c:v>2 to 3</c:v>
                </c:pt>
                <c:pt idx="3">
                  <c:v>3 to 4</c:v>
                </c:pt>
                <c:pt idx="4">
                  <c:v>Greater Than 4</c:v>
                </c:pt>
              </c:strCache>
            </c:strRef>
          </c:cat>
          <c:val>
            <c:numRef>
              <c:f>'10122'!$B$2:$B$6</c:f>
              <c:numCache>
                <c:formatCode>General</c:formatCode>
                <c:ptCount val="5"/>
                <c:pt idx="0">
                  <c:v>77</c:v>
                </c:pt>
                <c:pt idx="1">
                  <c:v>35</c:v>
                </c:pt>
                <c:pt idx="2">
                  <c:v>23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52-4412-97F2-714C30D9C8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747392"/>
        <c:axId val="42771200"/>
      </c:barChart>
      <c:catAx>
        <c:axId val="4274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effectLst/>
                  </a:rPr>
                  <a:t>Particle Diameter (mm)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9867847769028869"/>
              <c:y val="0.892140713379333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71200"/>
        <c:crosses val="autoZero"/>
        <c:auto val="1"/>
        <c:lblAlgn val="ctr"/>
        <c:lblOffset val="100"/>
        <c:noMultiLvlLbl val="0"/>
      </c:catAx>
      <c:valAx>
        <c:axId val="42771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Number of Particles</a:t>
                </a:r>
                <a:endParaRPr lang="en-US" sz="11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74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9471-5BF6-435A-851C-FEBC44667010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42E4C-E728-4ACC-9826-C1554B700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9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Layered pellets possible (D2 jacket, front/back doping)</a:t>
            </a:r>
          </a:p>
          <a:p>
            <a:endParaRPr lang="en-GB" dirty="0"/>
          </a:p>
          <a:p>
            <a:r>
              <a:rPr lang="en-GB" dirty="0"/>
              <a:t>No. of atoms roughly similar for all three gases for the same barrel. Middle barrel payload is approximately the geometric mean of the largest and smallest.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2E4C-E728-4ACC-9826-C1554B7000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7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2E4C-E728-4ACC-9826-C1554B7000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4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2E4C-E728-4ACC-9826-C1554B7000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5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2E4C-E728-4ACC-9826-C1554B7000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5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5791200" y="0"/>
            <a:ext cx="33655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endParaRPr lang="en-US" altLang="en-US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-4763"/>
            <a:ext cx="3360738" cy="67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40" y="660403"/>
            <a:ext cx="46259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2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6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3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6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4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2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393E41-869D-4F73-9C29-1DD88212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765F-666F-49C2-B372-1D0E3E87F413}" type="datetimeFigureOut">
              <a:rPr lang="en-GB" altLang="en-US"/>
              <a:pPr>
                <a:defRPr/>
              </a:pPr>
              <a:t>16/07/2017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1C95B-528E-4C70-A8CD-5EDCE826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D2F4A-30A0-4189-849F-0AF92DE3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70E87-88A6-4B1B-B2E3-37D9DE0210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18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1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9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1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1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5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55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8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05800" y="6624322"/>
            <a:ext cx="2133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4/9/2014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62400" y="6613737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Assembly Platform 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9050" y="6623473"/>
            <a:ext cx="914400" cy="381000"/>
          </a:xfrm>
          <a:prstGeom prst="rect">
            <a:avLst/>
          </a:prstGeom>
        </p:spPr>
        <p:txBody>
          <a:bodyPr/>
          <a:lstStyle/>
          <a:p>
            <a:fld id="{E7578FF6-B6DA-4A15-94EB-A204241B1B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2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65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53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6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1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0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0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5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5791200" y="0"/>
            <a:ext cx="33655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5" y="-4763"/>
            <a:ext cx="3360738" cy="67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40" y="660403"/>
            <a:ext cx="46259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2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6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1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393E41-869D-4F73-9C29-1DD88212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765F-666F-49C2-B372-1D0E3E87F413}" type="datetimeFigureOut">
              <a:rPr lang="en-GB" altLang="en-US">
                <a:solidFill>
                  <a:prstClr val="black"/>
                </a:solidFill>
              </a:rPr>
              <a:pPr>
                <a:defRPr/>
              </a:pPr>
              <a:t>16/07/2017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1C95B-528E-4C70-A8CD-5EDCE826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D2F4A-30A0-4189-849F-0AF92DE3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70E87-88A6-4B1B-B2E3-37D9DE021096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05800" y="6624322"/>
            <a:ext cx="2133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4/9/2014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62400" y="6613737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Assembly Platform 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9050" y="6623473"/>
            <a:ext cx="914400" cy="381000"/>
          </a:xfrm>
          <a:prstGeom prst="rect">
            <a:avLst/>
          </a:prstGeom>
        </p:spPr>
        <p:txBody>
          <a:bodyPr/>
          <a:lstStyle/>
          <a:p>
            <a:fld id="{E7578FF6-B6DA-4A15-94EB-A204241B1B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5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9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7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1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973" y="6420678"/>
            <a:ext cx="985902" cy="2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84151" y="244475"/>
            <a:ext cx="86280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913" y="1446217"/>
            <a:ext cx="864235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flipH="1">
            <a:off x="22226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E927216C-2D03-46A7-B96D-0DC614D8E1F3}" type="slidenum">
              <a:rPr lang="en-US" altLang="en-US" sz="1000" smtClean="0">
                <a:solidFill>
                  <a:srgbClr val="BFBFBF"/>
                </a:solidFill>
                <a:ea typeface="+mn-ea"/>
                <a:cs typeface="Arial" charset="0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en-US" sz="1000" smtClean="0">
              <a:solidFill>
                <a:srgbClr val="BFBFBF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D924723-BD58-4886-8037-2C28FACDDB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AA48FDD-51C1-4770-B982-79165D04B3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73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5EC7CB0-D027-4CDB-9B28-30849E9F31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2992AA7-DA40-4DBE-9F7F-6A3D09B0DC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39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A820774-56A2-4DAC-8607-A1D7AEE7FF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ACD8B38-D47C-4EB4-AAC8-545A8A7FEA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698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973" y="6420678"/>
            <a:ext cx="985902" cy="2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84151" y="244475"/>
            <a:ext cx="86280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913" y="1446217"/>
            <a:ext cx="864235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flipH="1">
            <a:off x="22226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E927216C-2D03-46A7-B96D-0DC614D8E1F3}" type="slidenum">
              <a:rPr lang="en-US" altLang="en-US" sz="1000" smtClean="0">
                <a:solidFill>
                  <a:srgbClr val="BFBFBF"/>
                </a:solidFill>
                <a:cs typeface="Arial" charset="0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en-US" sz="1000" smtClean="0">
              <a:solidFill>
                <a:srgbClr val="BFBFB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1365659"/>
            <a:ext cx="4773612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25475" indent="-279400" eaLnBrk="0" hangingPunct="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indent="-230188" eaLnBrk="0" hangingPunct="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144588" indent="-173038" eaLnBrk="0" hangingPunct="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1482725" indent="-2222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1939925" indent="-2222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397125" indent="-2222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2854325" indent="-2222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311525" indent="-2222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en-US" sz="1800" b="1" dirty="0" smtClean="0">
                <a:solidFill>
                  <a:srgbClr val="03663E"/>
                </a:solidFill>
              </a:rPr>
              <a:t>L.R. Baylor,  S.J. Meitner,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sz="1800" b="1" dirty="0" smtClean="0">
                <a:solidFill>
                  <a:srgbClr val="03663E"/>
                </a:solidFill>
              </a:rPr>
              <a:t>S.K. Combs,  G.E. Gebhart,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800" b="1" dirty="0" smtClean="0">
                <a:solidFill>
                  <a:srgbClr val="03663E"/>
                </a:solidFill>
              </a:rPr>
              <a:t>D. Rasmussen*, M. Lyttle*, P.B. Parks</a:t>
            </a:r>
            <a:r>
              <a:rPr lang="en-US" altLang="en-US" sz="1800" b="1" i="1" baseline="30000" dirty="0" smtClean="0">
                <a:solidFill>
                  <a:srgbClr val="03663E"/>
                </a:solidFill>
                <a:latin typeface="Helvetica" pitchFamily="84" charset="0"/>
              </a:rPr>
              <a:t>#</a:t>
            </a:r>
            <a:endParaRPr lang="en-US" altLang="en-US" sz="1800" b="1" dirty="0" smtClean="0">
              <a:solidFill>
                <a:srgbClr val="03663E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None/>
            </a:pPr>
            <a:r>
              <a:rPr lang="en-US" altLang="en-US" sz="1600" b="1" i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ORNL, *USITER, </a:t>
            </a:r>
            <a:r>
              <a:rPr lang="en-US" altLang="en-US" sz="1600" b="1" i="1" baseline="30000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#</a:t>
            </a:r>
            <a:r>
              <a:rPr lang="en-US" altLang="en-US" sz="1600" b="1" i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GA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endParaRPr lang="en-US" altLang="en-US" sz="1800" b="1" i="1" dirty="0">
              <a:solidFill>
                <a:srgbClr val="03663E"/>
              </a:solidFill>
              <a:latin typeface="Helvetica" pitchFamily="84" charset="0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sz="1800" b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M. Lehnen,  S. Maruyama, U. Kruezi</a:t>
            </a:r>
            <a:endParaRPr lang="en-US" altLang="en-US" sz="1800" b="1" i="1" dirty="0">
              <a:solidFill>
                <a:srgbClr val="03663E"/>
              </a:solidFill>
              <a:latin typeface="Helvetica" pitchFamily="84" charset="0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None/>
            </a:pPr>
            <a:r>
              <a:rPr lang="en-US" altLang="en-US" sz="1600" b="1" i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ITER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ClrTx/>
              <a:buFont typeface="Arial" charset="0"/>
              <a:buNone/>
            </a:pPr>
            <a:r>
              <a:rPr lang="en-US" altLang="en-US" sz="1800" b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J. Wilson, G. Ellwood, A. Muir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None/>
            </a:pPr>
            <a:r>
              <a:rPr lang="en-US" altLang="en-US" sz="1600" b="1" i="1" dirty="0" smtClean="0">
                <a:solidFill>
                  <a:srgbClr val="03663E"/>
                </a:solidFill>
                <a:latin typeface="Helvetica" pitchFamily="84" charset="0"/>
                <a:cs typeface="+mn-cs"/>
              </a:rPr>
              <a:t>JET- CCFE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None/>
            </a:pPr>
            <a:endParaRPr lang="en-US" altLang="en-US" sz="2000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400" b="1" i="1" dirty="0">
                <a:solidFill>
                  <a:srgbClr val="000000"/>
                </a:solidFill>
              </a:rPr>
              <a:t>Theory and </a:t>
            </a:r>
            <a:r>
              <a:rPr lang="en-US" altLang="en-US" sz="1400" b="1" i="1" dirty="0" smtClean="0">
                <a:solidFill>
                  <a:srgbClr val="000000"/>
                </a:solidFill>
              </a:rPr>
              <a:t>Simulation of </a:t>
            </a:r>
            <a:r>
              <a:rPr lang="en-US" altLang="en-US" sz="1400" b="1" i="1" dirty="0">
                <a:solidFill>
                  <a:srgbClr val="000000"/>
                </a:solidFill>
              </a:rPr>
              <a:t>Disruptions </a:t>
            </a:r>
            <a:r>
              <a:rPr lang="en-US" altLang="en-US" sz="1400" b="1" i="1" dirty="0" smtClean="0">
                <a:solidFill>
                  <a:srgbClr val="000000"/>
                </a:solidFill>
              </a:rPr>
              <a:t>Workshop,  PPPL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sz="1400" b="1" i="1" dirty="0" smtClean="0">
                <a:solidFill>
                  <a:srgbClr val="000000"/>
                </a:solidFill>
              </a:rPr>
              <a:t>17-July-2017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</a:pPr>
            <a:endParaRPr lang="en-US" altLang="en-US" sz="1600" b="1" dirty="0" smtClean="0">
              <a:solidFill>
                <a:srgbClr val="03663E"/>
              </a:solidFill>
              <a:cs typeface="+mn-cs"/>
            </a:endParaRPr>
          </a:p>
          <a:p>
            <a:pPr eaLnBrk="1" hangingPunct="1">
              <a:buClr>
                <a:srgbClr val="1E7640"/>
              </a:buClr>
              <a:buFont typeface="Arial" charset="0"/>
              <a:buNone/>
            </a:pPr>
            <a:endParaRPr lang="en-US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601" y="126902"/>
            <a:ext cx="5799583" cy="10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400" dirty="0" smtClean="0"/>
              <a:t>Developments </a:t>
            </a:r>
            <a:r>
              <a:rPr lang="en-US" sz="2400" dirty="0"/>
              <a:t>i</a:t>
            </a:r>
            <a:r>
              <a:rPr lang="en-US" sz="2400" dirty="0" smtClean="0"/>
              <a:t>n Shattered Pellet Technology and Implementation on JET and ITER</a:t>
            </a:r>
            <a:endParaRPr lang="en-US" sz="2000" dirty="0"/>
          </a:p>
        </p:txBody>
      </p:sp>
      <p:pic>
        <p:nvPicPr>
          <p:cNvPr id="9" name="Picture 14" descr="PowerPoint_Graphi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3539" y="6332090"/>
            <a:ext cx="2567709" cy="5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siter_logo_layers_mac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543" y="6220692"/>
            <a:ext cx="818434" cy="512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02" y="6136241"/>
            <a:ext cx="1586352" cy="461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84" y="6248511"/>
            <a:ext cx="866775" cy="395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27" y="6184491"/>
            <a:ext cx="1577056" cy="523328"/>
          </a:xfrm>
          <a:prstGeom prst="rect">
            <a:avLst/>
          </a:prstGeom>
        </p:spPr>
      </p:pic>
      <p:pic>
        <p:nvPicPr>
          <p:cNvPr id="14" name="Picture 13" descr="JET(3,78,162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09" y="6413685"/>
            <a:ext cx="748390" cy="296819"/>
          </a:xfrm>
          <a:prstGeom prst="rect">
            <a:avLst/>
          </a:prstGeom>
        </p:spPr>
      </p:pic>
      <p:pic>
        <p:nvPicPr>
          <p:cNvPr id="15" name="Picture 14" descr="picture-11-04-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372" y="2726673"/>
            <a:ext cx="2463509" cy="246058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p05j-438-01-m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6431" y="1330553"/>
            <a:ext cx="2441026" cy="24551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128" y="228603"/>
            <a:ext cx="8808720" cy="722762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dirty="0" smtClean="0"/>
              <a:t>typical Argon SPI post-shatter </a:t>
            </a:r>
            <a:r>
              <a:rPr lang="en-US" sz="2400" dirty="0"/>
              <a:t>particle size distribution </a:t>
            </a:r>
            <a:r>
              <a:rPr lang="en-US" sz="2400" dirty="0" smtClean="0"/>
              <a:t>determined from the fast camera data</a:t>
            </a:r>
            <a:endParaRPr lang="en-US" sz="24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77027" y="1106423"/>
            <a:ext cx="3352976" cy="27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Argon </a:t>
            </a:r>
            <a:r>
              <a:rPr lang="en-US" sz="1800" dirty="0" smtClean="0"/>
              <a:t>formed </a:t>
            </a:r>
            <a:r>
              <a:rPr lang="en-US" sz="1800" dirty="0"/>
              <a:t>at 30 K</a:t>
            </a:r>
          </a:p>
          <a:p>
            <a:r>
              <a:rPr lang="en-US" sz="1800" dirty="0" smtClean="0"/>
              <a:t>650 mbar L  of </a:t>
            </a:r>
            <a:r>
              <a:rPr lang="en-US" sz="1800" dirty="0" err="1" smtClean="0"/>
              <a:t>Ar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/>
              <a:t>L/D = 1.51</a:t>
            </a:r>
          </a:p>
          <a:p>
            <a:r>
              <a:rPr lang="en-US" sz="1800" dirty="0"/>
              <a:t>Fired at 55 K </a:t>
            </a:r>
          </a:p>
          <a:p>
            <a:r>
              <a:rPr lang="en-US" sz="1800" dirty="0"/>
              <a:t>Speed = 156 m/s</a:t>
            </a:r>
          </a:p>
          <a:p>
            <a:r>
              <a:rPr lang="en-US" sz="1800" dirty="0"/>
              <a:t>Mass of Pellet = 1.18 g</a:t>
            </a:r>
          </a:p>
          <a:p>
            <a:r>
              <a:rPr lang="en-US" sz="1800" dirty="0"/>
              <a:t>Mass of Particles = 1.14 g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24" y="3962400"/>
            <a:ext cx="4265676" cy="284378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22DC4129-67BB-4A0F-A342-6983805B8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35984"/>
              </p:ext>
            </p:extLst>
          </p:nvPr>
        </p:nvGraphicFramePr>
        <p:xfrm>
          <a:off x="3636085" y="1024413"/>
          <a:ext cx="5049477" cy="270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15886"/>
          <a:stretch/>
        </p:blipFill>
        <p:spPr>
          <a:xfrm>
            <a:off x="2417224" y="4477622"/>
            <a:ext cx="2273840" cy="2103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7" y="4477621"/>
            <a:ext cx="2137256" cy="2103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4855" y="4800600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 = 156 m/s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5181600"/>
            <a:ext cx="1447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1031" y="3734384"/>
            <a:ext cx="13931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T. </a:t>
            </a:r>
            <a:r>
              <a:rPr lang="en-US" sz="1400" dirty="0" err="1" smtClean="0"/>
              <a:t>Gebhart</a:t>
            </a:r>
            <a:r>
              <a:rPr lang="en-US" sz="1400" dirty="0" smtClean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93086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0E87-88A6-4B1B-B2E3-37D9DE021096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/>
          <a:stretch/>
        </p:blipFill>
        <p:spPr bwMode="auto">
          <a:xfrm>
            <a:off x="19050" y="1528997"/>
            <a:ext cx="9105900" cy="492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" y="204508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The particle size distribution compares favorably to a Statistical Fragmentation Model by Parks</a:t>
            </a:r>
            <a:endParaRPr lang="en-US" altLang="en-US" sz="2400" b="1" dirty="0">
              <a:solidFill>
                <a:srgbClr val="03663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488" y="4601980"/>
            <a:ext cx="18012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ased on Energy and Maximal Entropy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662" y="2496184"/>
            <a:ext cx="116249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 smtClean="0"/>
              <a:t>Ar</a:t>
            </a:r>
            <a:r>
              <a:rPr lang="en-US" sz="3200" dirty="0" smtClean="0"/>
              <a:t> SPI</a:t>
            </a:r>
          </a:p>
        </p:txBody>
      </p:sp>
    </p:spTree>
    <p:extLst>
      <p:ext uri="{BB962C8B-B14F-4D97-AF65-F5344CB8AC3E}">
        <p14:creationId xmlns:p14="http://schemas.microsoft.com/office/powerpoint/2010/main" val="254106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0E87-88A6-4B1B-B2E3-37D9DE021096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3"/>
          <a:stretch/>
        </p:blipFill>
        <p:spPr bwMode="auto">
          <a:xfrm>
            <a:off x="-90488" y="2098623"/>
            <a:ext cx="9324976" cy="44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3032" y="504312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Arial" pitchFamily="34" charset="0"/>
              </a:rPr>
              <a:t>The particle size distribution for D</a:t>
            </a:r>
            <a:r>
              <a:rPr lang="en-US" altLang="en-US" sz="2400" b="1" baseline="-25000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altLang="en-US" sz="2400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Arial" pitchFamily="34" charset="0"/>
              </a:rPr>
              <a:t> pellets also compares favorably to the Statistical Fragmentation Model</a:t>
            </a:r>
            <a:endParaRPr lang="en-US" altLang="en-US" sz="2400" b="1" dirty="0">
              <a:solidFill>
                <a:schemeClr val="tx2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5319" y="1756991"/>
            <a:ext cx="315439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16mm D</a:t>
            </a:r>
            <a:r>
              <a:rPr lang="en-US" baseline="-25000" dirty="0" smtClean="0"/>
              <a:t>2</a:t>
            </a:r>
            <a:r>
              <a:rPr lang="en-US" dirty="0" smtClean="0"/>
              <a:t> Test, </a:t>
            </a:r>
            <a:r>
              <a:rPr lang="en-US" dirty="0" err="1" smtClean="0"/>
              <a:t>Commaux</a:t>
            </a:r>
            <a:r>
              <a:rPr lang="en-US" dirty="0" smtClean="0"/>
              <a:t>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250" y="2496184"/>
            <a:ext cx="117532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SPI</a:t>
            </a:r>
          </a:p>
        </p:txBody>
      </p:sp>
    </p:spTree>
    <p:extLst>
      <p:ext uri="{BB962C8B-B14F-4D97-AF65-F5344CB8AC3E}">
        <p14:creationId xmlns:p14="http://schemas.microsoft.com/office/powerpoint/2010/main" val="7728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7319" r="8309" b="4389"/>
          <a:stretch/>
        </p:blipFill>
        <p:spPr>
          <a:xfrm>
            <a:off x="68580" y="1188721"/>
            <a:ext cx="5166360" cy="5262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4" y="45591"/>
            <a:ext cx="851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3663E"/>
                </a:solidFill>
                <a:latin typeface="Arial Black" panose="020B0A04020102020204" pitchFamily="34" charset="0"/>
                <a:ea typeface="+mn-ea"/>
              </a:rPr>
              <a:t>Pressure </a:t>
            </a:r>
            <a:r>
              <a:rPr lang="en-US" sz="2400" b="1" dirty="0" smtClean="0">
                <a:solidFill>
                  <a:srgbClr val="03663E"/>
                </a:solidFill>
                <a:latin typeface="Arial Black" panose="020B0A04020102020204" pitchFamily="34" charset="0"/>
                <a:ea typeface="+mn-ea"/>
              </a:rPr>
              <a:t>in the </a:t>
            </a:r>
            <a:r>
              <a:rPr lang="en-US" sz="2400" b="1" dirty="0">
                <a:solidFill>
                  <a:srgbClr val="03663E"/>
                </a:solidFill>
                <a:latin typeface="Arial Black" panose="020B0A04020102020204" pitchFamily="34" charset="0"/>
                <a:ea typeface="+mn-ea"/>
              </a:rPr>
              <a:t>valve can be used to determine whether or not the pellet was successfully </a:t>
            </a:r>
            <a:r>
              <a:rPr lang="en-US" sz="2400" b="1" dirty="0" smtClean="0">
                <a:solidFill>
                  <a:srgbClr val="03663E"/>
                </a:solidFill>
                <a:latin typeface="Arial Black" panose="020B0A04020102020204" pitchFamily="34" charset="0"/>
                <a:ea typeface="+mn-ea"/>
              </a:rPr>
              <a:t>fired</a:t>
            </a:r>
            <a:endParaRPr lang="en-US" sz="2400" b="1" dirty="0">
              <a:solidFill>
                <a:srgbClr val="03663E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4940" y="2305159"/>
            <a:ext cx="3512820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Explanation of Shots: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Shot 8640 (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</a:rPr>
              <a:t>Green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Pellet stuck and gas penetrated through center. 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Shot 8642 (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Blue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Valve shot with no pellet or mass in barrel.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Shot 8644 (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Red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Pellet stuck and pressure slowly released.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Shot 8647 (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Black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Pellet fired after sticking in the barrel for 25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ms.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Shot 8649 (</a:t>
            </a:r>
            <a:r>
              <a:rPr lang="en-US" b="1" dirty="0">
                <a:solidFill>
                  <a:srgbClr val="FFC000"/>
                </a:solidFill>
                <a:latin typeface="Calibri" panose="020F0502020204030204"/>
                <a:ea typeface="+mn-ea"/>
              </a:rPr>
              <a:t>Yellow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Good shot, 50-50 D</a:t>
            </a:r>
            <a:r>
              <a:rPr lang="en-US" baseline="-25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-Ne mix, 405 m/s.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4940" y="828993"/>
            <a:ext cx="3611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System Parameters: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16.5 mm Barrel ID (16.5mm diameter pellets)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Large Orifice Valve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Operated at 600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PSI , 0.85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L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748" y="1626577"/>
            <a:ext cx="211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1 Volt = ~13.8 Bar (200 PSI) </a:t>
            </a:r>
          </a:p>
        </p:txBody>
      </p:sp>
    </p:spTree>
    <p:extLst>
      <p:ext uri="{BB962C8B-B14F-4D97-AF65-F5344CB8AC3E}">
        <p14:creationId xmlns:p14="http://schemas.microsoft.com/office/powerpoint/2010/main" val="240606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15" y="1105481"/>
            <a:ext cx="6706628" cy="516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SPI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R&amp;D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SPI Deployment on JET</a:t>
            </a: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ITER DMS Issues for SPI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JET SPI experimental opportunities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U.S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. input to the JET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disruption taskforce: proposal titles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due Aug. 4, full proposals in Sept.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9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" y="415485"/>
            <a:ext cx="9067800" cy="78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600" dirty="0" smtClean="0">
                <a:solidFill>
                  <a:srgbClr val="03663E"/>
                </a:solidFill>
                <a:latin typeface="+mj-lt"/>
              </a:rPr>
              <a:t>JET provides extrapolation toward ITER and future fusion system energy dissipation needs</a:t>
            </a:r>
            <a:endParaRPr lang="en-US" sz="2600" dirty="0">
              <a:solidFill>
                <a:srgbClr val="03663E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08" y="2113299"/>
            <a:ext cx="4095657" cy="346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4"/>
          <a:stretch/>
        </p:blipFill>
        <p:spPr bwMode="auto">
          <a:xfrm>
            <a:off x="4652282" y="2128877"/>
            <a:ext cx="4095657" cy="298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0977" y="5099685"/>
            <a:ext cx="4892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140" y="5096443"/>
            <a:ext cx="4892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8408" y="5125626"/>
            <a:ext cx="4892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455" y="5096443"/>
            <a:ext cx="4892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24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29501" y="4943625"/>
            <a:ext cx="0" cy="9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8881" y="4947435"/>
            <a:ext cx="0" cy="9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98276" y="4957839"/>
            <a:ext cx="129540" cy="685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0076" y="4957839"/>
            <a:ext cx="129540" cy="68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1876" y="4947900"/>
            <a:ext cx="129540" cy="68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1752" y="5321942"/>
            <a:ext cx="26299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n-lt"/>
              </a:rPr>
              <a:t>Pellet Atoms (Neon)</a:t>
            </a:r>
          </a:p>
        </p:txBody>
      </p:sp>
    </p:spTree>
    <p:extLst>
      <p:ext uri="{BB962C8B-B14F-4D97-AF65-F5344CB8AC3E}">
        <p14:creationId xmlns:p14="http://schemas.microsoft.com/office/powerpoint/2010/main" val="19293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  <a:ea typeface="Osaka" charset="0"/>
                <a:cs typeface="Osaka" charset="0"/>
              </a:rPr>
              <a:t>SPI </a:t>
            </a:r>
            <a:r>
              <a:rPr lang="en-US" sz="2800" b="1" dirty="0">
                <a:latin typeface="+mj-lt"/>
                <a:ea typeface="Osaka" charset="0"/>
                <a:cs typeface="Osaka" charset="0"/>
              </a:rPr>
              <a:t>3</a:t>
            </a:r>
            <a:r>
              <a:rPr lang="en-US" sz="2800" b="1" dirty="0" smtClean="0">
                <a:latin typeface="+mj-lt"/>
                <a:ea typeface="Osaka" charset="0"/>
                <a:cs typeface="Osaka" charset="0"/>
              </a:rPr>
              <a:t>-barrel concept for ITER to be deployed on DIII-D and JET to help answer key questions for ITER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00" y="4554444"/>
            <a:ext cx="4134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SPI2 has been installed and on DIII-D in February 2017– initial experiments under way.  (D. </a:t>
            </a:r>
            <a:r>
              <a:rPr lang="en-US" dirty="0" err="1"/>
              <a:t>S</a:t>
            </a:r>
            <a:r>
              <a:rPr lang="en-US" dirty="0" err="1" smtClean="0"/>
              <a:t>hiraki</a:t>
            </a:r>
            <a:r>
              <a:rPr lang="en-US" dirty="0" smtClean="0"/>
              <a:t>, N, </a:t>
            </a:r>
            <a:r>
              <a:rPr lang="en-US" dirty="0" err="1" smtClean="0"/>
              <a:t>Eidietis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3 pellets can be fired together or serially.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2" y="1627122"/>
            <a:ext cx="3474720" cy="2682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2714" y="4334978"/>
            <a:ext cx="416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SPI for JET has been designed based on the same design. Limits </a:t>
            </a:r>
          </a:p>
          <a:p>
            <a:r>
              <a:rPr lang="en-US" dirty="0" smtClean="0"/>
              <a:t>pellet size to 12.5mm (6 bar-L of neon).  </a:t>
            </a:r>
          </a:p>
          <a:p>
            <a:endParaRPr lang="en-US" dirty="0"/>
          </a:p>
          <a:p>
            <a:r>
              <a:rPr lang="en-US" dirty="0" smtClean="0"/>
              <a:t>Major difference is Tritium compatibility requiring  more  rigorous QA. Good practice for ITER.  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7"/>
          <a:stretch/>
        </p:blipFill>
        <p:spPr bwMode="auto">
          <a:xfrm>
            <a:off x="4412345" y="1304771"/>
            <a:ext cx="4731657" cy="30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2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8BC26-5FCF-45E8-9E84-AD55812F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SPI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6034D-2A29-42FE-97E9-28FA5A2E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5" y="1223684"/>
            <a:ext cx="6587204" cy="4106863"/>
          </a:xfrm>
        </p:spPr>
        <p:txBody>
          <a:bodyPr/>
          <a:lstStyle/>
          <a:p>
            <a:r>
              <a:rPr lang="en-GB" dirty="0"/>
              <a:t>Three pellets of </a:t>
            </a:r>
            <a:r>
              <a:rPr lang="en-GB" dirty="0" smtClean="0"/>
              <a:t>different sizes</a:t>
            </a:r>
          </a:p>
          <a:p>
            <a:pPr lvl="2"/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/Ne/</a:t>
            </a:r>
            <a:r>
              <a:rPr lang="en-GB" dirty="0" err="1" smtClean="0"/>
              <a:t>Ar</a:t>
            </a:r>
            <a:r>
              <a:rPr lang="en-GB" dirty="0" smtClean="0"/>
              <a:t> or D</a:t>
            </a:r>
            <a:r>
              <a:rPr lang="en-GB" baseline="-25000" dirty="0" smtClean="0"/>
              <a:t>2</a:t>
            </a:r>
            <a:r>
              <a:rPr lang="en-GB" dirty="0" smtClean="0"/>
              <a:t>/Ne mixture</a:t>
            </a:r>
          </a:p>
          <a:p>
            <a:pPr lvl="2"/>
            <a:r>
              <a:rPr lang="en-GB" dirty="0" smtClean="0"/>
              <a:t>~0.1 </a:t>
            </a:r>
            <a:r>
              <a:rPr lang="en-GB" dirty="0" err="1" smtClean="0"/>
              <a:t>bar.L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6 </a:t>
            </a:r>
            <a:r>
              <a:rPr lang="en-GB" dirty="0" err="1" smtClean="0"/>
              <a:t>bar.L</a:t>
            </a:r>
            <a:r>
              <a:rPr lang="en-GB" dirty="0" smtClean="0"/>
              <a:t> </a:t>
            </a:r>
            <a:r>
              <a:rPr lang="en-GB" dirty="0"/>
              <a:t>(10</a:t>
            </a:r>
            <a:r>
              <a:rPr lang="en-GB" baseline="30000" dirty="0"/>
              <a:t>21</a:t>
            </a:r>
            <a:r>
              <a:rPr lang="en-GB" dirty="0"/>
              <a:t> – 10</a:t>
            </a:r>
            <a:r>
              <a:rPr lang="en-GB" baseline="30000" dirty="0"/>
              <a:t>23</a:t>
            </a:r>
            <a:r>
              <a:rPr lang="en-GB" dirty="0"/>
              <a:t>) per </a:t>
            </a:r>
            <a:r>
              <a:rPr lang="en-GB" dirty="0" smtClean="0"/>
              <a:t>pellet</a:t>
            </a:r>
          </a:p>
          <a:p>
            <a:pPr lvl="2"/>
            <a:r>
              <a:rPr lang="en-GB" dirty="0" smtClean="0"/>
              <a:t>12.5*, 8, 4 mm sizes  - *argon punch</a:t>
            </a:r>
          </a:p>
          <a:p>
            <a:r>
              <a:rPr lang="en-GB" dirty="0" smtClean="0"/>
              <a:t>Independent firing</a:t>
            </a:r>
          </a:p>
          <a:p>
            <a:pPr lvl="2"/>
            <a:r>
              <a:rPr lang="en-GB" dirty="0" smtClean="0"/>
              <a:t>timed </a:t>
            </a:r>
            <a:r>
              <a:rPr lang="en-GB" dirty="0"/>
              <a:t>or simultaneous (±0.2ms)</a:t>
            </a:r>
          </a:p>
          <a:p>
            <a:pPr lvl="2"/>
            <a:r>
              <a:rPr lang="en-GB" dirty="0"/>
              <a:t>(signal delay TBC)</a:t>
            </a:r>
          </a:p>
          <a:p>
            <a:r>
              <a:rPr lang="en-GB" dirty="0"/>
              <a:t>Pellet speed ~100–250m/s (max </a:t>
            </a:r>
            <a:r>
              <a:rPr lang="en-GB" dirty="0" smtClean="0"/>
              <a:t>500m/s with D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en-GB" dirty="0"/>
              <a:t>flight time ~20-50ms</a:t>
            </a:r>
          </a:p>
          <a:p>
            <a:pPr lvl="2"/>
            <a:r>
              <a:rPr lang="en-GB" dirty="0"/>
              <a:t>Plasma edge arrival time known to </a:t>
            </a:r>
            <a:r>
              <a:rPr lang="en-GB" dirty="0" smtClean="0"/>
              <a:t>&lt;2 </a:t>
            </a:r>
            <a:r>
              <a:rPr lang="en-GB" dirty="0" err="1" smtClean="0"/>
              <a:t>ms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0C80A9-E9CE-4C4A-A694-C3E5B0FE9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09" y="1780246"/>
            <a:ext cx="2121005" cy="31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0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5"/>
          <a:stretch/>
        </p:blipFill>
        <p:spPr bwMode="auto">
          <a:xfrm>
            <a:off x="1075305" y="1087454"/>
            <a:ext cx="3635845" cy="42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3957" y="179832"/>
            <a:ext cx="8636290" cy="49629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SPI Configuration on JET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44" y="5333253"/>
            <a:ext cx="47644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JET SPI to be located where DMV1 was installed for vertical injection</a:t>
            </a:r>
          </a:p>
        </p:txBody>
      </p:sp>
      <p:pic>
        <p:nvPicPr>
          <p:cNvPr id="7" name="Picture 4" descr="Assy Compl Se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021" y="1203926"/>
            <a:ext cx="1239303" cy="42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4324" y="2346643"/>
            <a:ext cx="203254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 40mm opening constrains the shatter tube geometry that can be employed.</a:t>
            </a:r>
          </a:p>
        </p:txBody>
      </p:sp>
      <p:pic>
        <p:nvPicPr>
          <p:cNvPr id="9" name="Picture 8" descr="JET(3,78,16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2" y="6453340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8BC26-5FCF-45E8-9E84-AD55812F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SPI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6034D-2A29-42FE-97E9-28FA5A2E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26" y="1718956"/>
            <a:ext cx="5679006" cy="4106863"/>
          </a:xfrm>
        </p:spPr>
        <p:txBody>
          <a:bodyPr/>
          <a:lstStyle/>
          <a:p>
            <a:r>
              <a:rPr lang="en-GB" dirty="0"/>
              <a:t>Microwave cavity diagnostic</a:t>
            </a:r>
          </a:p>
          <a:p>
            <a:pPr lvl="2"/>
            <a:r>
              <a:rPr lang="en-GB" dirty="0"/>
              <a:t>Pellet </a:t>
            </a:r>
            <a:r>
              <a:rPr lang="en-GB" dirty="0" smtClean="0"/>
              <a:t>mass* </a:t>
            </a:r>
            <a:r>
              <a:rPr lang="en-GB" dirty="0"/>
              <a:t>(amplitude ~ mass)</a:t>
            </a:r>
          </a:p>
          <a:p>
            <a:pPr lvl="2"/>
            <a:r>
              <a:rPr lang="en-GB" dirty="0"/>
              <a:t>Velocity ± 10% (perturbation width)</a:t>
            </a:r>
          </a:p>
          <a:p>
            <a:pPr lvl="2"/>
            <a:r>
              <a:rPr lang="en-GB" dirty="0"/>
              <a:t>Pellet integrity (early/late peaks</a:t>
            </a:r>
            <a:r>
              <a:rPr lang="en-GB" dirty="0" smtClean="0"/>
              <a:t>)</a:t>
            </a:r>
          </a:p>
          <a:p>
            <a:pPr lvl="2"/>
            <a:endParaRPr lang="en-GB" dirty="0"/>
          </a:p>
          <a:p>
            <a:r>
              <a:rPr lang="en-GB" dirty="0"/>
              <a:t>*Pellet mass </a:t>
            </a:r>
            <a:r>
              <a:rPr lang="en-GB" dirty="0" smtClean="0"/>
              <a:t>determined by </a:t>
            </a:r>
            <a:r>
              <a:rPr lang="en-GB" dirty="0"/>
              <a:t>reservoir </a:t>
            </a:r>
            <a:r>
              <a:rPr lang="el-GR" dirty="0" smtClean="0"/>
              <a:t>Δ</a:t>
            </a:r>
            <a:r>
              <a:rPr lang="en-GB" dirty="0" smtClean="0"/>
              <a:t>P during formation</a:t>
            </a: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46E2B08-A8E6-471F-A317-3747D2E7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5" b="14866"/>
          <a:stretch/>
        </p:blipFill>
        <p:spPr bwMode="auto">
          <a:xfrm>
            <a:off x="6199632" y="1573601"/>
            <a:ext cx="2487168" cy="11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hot_8915_LFS_1mm_plot">
            <a:extLst>
              <a:ext uri="{FF2B5EF4-FFF2-40B4-BE49-F238E27FC236}">
                <a16:creationId xmlns:a16="http://schemas.microsoft.com/office/drawing/2014/main" xmlns="" id="{D02C6FAE-E126-4993-833B-E4CD2F11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7" y="2953730"/>
            <a:ext cx="2783434" cy="262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8538" y="5863919"/>
            <a:ext cx="174740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J. </a:t>
            </a:r>
            <a:r>
              <a:rPr lang="en-US" sz="1600" dirty="0" err="1" smtClean="0"/>
              <a:t>Caughman</a:t>
            </a:r>
            <a:r>
              <a:rPr lang="en-US" sz="1600" dirty="0" smtClean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51620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16" y="1105481"/>
            <a:ext cx="6856754" cy="516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SPI </a:t>
            </a:r>
            <a:r>
              <a:rPr lang="en-US" sz="2400" dirty="0"/>
              <a:t> </a:t>
            </a:r>
            <a:r>
              <a:rPr lang="en-US" sz="2400" dirty="0" smtClean="0"/>
              <a:t>R&amp;D </a:t>
            </a:r>
            <a:r>
              <a:rPr lang="en-US" sz="2400" dirty="0" smtClean="0"/>
              <a:t>overview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SPI Deployment on JET</a:t>
            </a: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ITER DMS Issues for SPI </a:t>
            </a:r>
            <a:endParaRPr lang="en-US" sz="2000" dirty="0" smtClean="0">
              <a:latin typeface="Arial" charset="0"/>
              <a:ea typeface="Osaka" charset="0"/>
              <a:cs typeface="Osaka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JET SPI experimental opportunities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U.S</a:t>
            </a:r>
            <a:r>
              <a:rPr lang="en-US" sz="2000" dirty="0">
                <a:solidFill>
                  <a:prstClr val="black"/>
                </a:solidFill>
              </a:rPr>
              <a:t>. input to the JET </a:t>
            </a:r>
            <a:r>
              <a:rPr lang="en-US" sz="2000" dirty="0" smtClean="0">
                <a:solidFill>
                  <a:prstClr val="black"/>
                </a:solidFill>
              </a:rPr>
              <a:t>disruption taskforce:   proposal titles </a:t>
            </a:r>
            <a:r>
              <a:rPr lang="en-US" sz="2000" dirty="0">
                <a:solidFill>
                  <a:prstClr val="black"/>
                </a:solidFill>
              </a:rPr>
              <a:t>due Aug. 4, full proposals in Sept.</a:t>
            </a:r>
            <a:endParaRPr lang="en-US" sz="1600" dirty="0">
              <a:solidFill>
                <a:prstClr val="black"/>
              </a:solidFill>
              <a:latin typeface="Arial" charset="0"/>
              <a:ea typeface="Osaka" charset="0"/>
              <a:cs typeface="Osaka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3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BB269-C06C-4F1A-A5B8-E20B2944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SPI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050FE-64DC-4865-BF20-9D4FC9F1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Shatter cone facing High </a:t>
            </a:r>
            <a:r>
              <a:rPr lang="en-GB" dirty="0" smtClean="0"/>
              <a:t>Field </a:t>
            </a:r>
            <a:r>
              <a:rPr lang="en-GB" dirty="0"/>
              <a:t>Side</a:t>
            </a:r>
          </a:p>
          <a:p>
            <a:pPr lvl="2"/>
            <a:r>
              <a:rPr lang="en-GB" dirty="0"/>
              <a:t>20 degree </a:t>
            </a:r>
            <a:r>
              <a:rPr lang="en-GB" dirty="0" smtClean="0"/>
              <a:t>bend in injection tube pointed to HFS</a:t>
            </a:r>
            <a:endParaRPr lang="en-GB" dirty="0"/>
          </a:p>
          <a:p>
            <a:pPr lvl="2"/>
            <a:r>
              <a:rPr lang="en-GB" dirty="0"/>
              <a:t>Intercept/disperse REs created by </a:t>
            </a:r>
            <a:r>
              <a:rPr lang="en-GB" dirty="0" smtClean="0"/>
              <a:t>DMV3</a:t>
            </a:r>
          </a:p>
          <a:p>
            <a:endParaRPr lang="en-GB" dirty="0"/>
          </a:p>
          <a:p>
            <a:r>
              <a:rPr lang="en-GB" dirty="0" smtClean="0"/>
              <a:t>Tube </a:t>
            </a:r>
            <a:r>
              <a:rPr lang="en-GB" dirty="0"/>
              <a:t>geometry: good collimation</a:t>
            </a:r>
          </a:p>
          <a:p>
            <a:pPr lvl="2"/>
            <a:r>
              <a:rPr lang="en-GB" dirty="0"/>
              <a:t>Fragments too small to damage PFCs</a:t>
            </a:r>
          </a:p>
          <a:p>
            <a:pPr lvl="2"/>
            <a:r>
              <a:rPr lang="en-GB" dirty="0"/>
              <a:t>Large enough for good penetration</a:t>
            </a:r>
          </a:p>
          <a:p>
            <a:pPr lvl="2"/>
            <a:endParaRPr lang="en-GB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05F29986-0708-4B40-B6E3-02994DF71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43298" r="6349"/>
          <a:stretch/>
        </p:blipFill>
        <p:spPr bwMode="auto">
          <a:xfrm>
            <a:off x="6894576" y="1417638"/>
            <a:ext cx="1792224" cy="21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CE9DF1B-2E38-4CC1-92E7-99A3F1E686CA" descr="18D385B2-3AB1-428B-BBC4-8FB7B1D48B01@ornl">
            <a:extLst>
              <a:ext uri="{FF2B5EF4-FFF2-40B4-BE49-F238E27FC236}">
                <a16:creationId xmlns:a16="http://schemas.microsoft.com/office/drawing/2014/main" xmlns="" id="{EAA51C94-3EBA-4C25-9B54-D9A54326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8" y="4763400"/>
            <a:ext cx="42195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82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3410"/>
            <a:ext cx="8961120" cy="1034129"/>
          </a:xfrm>
        </p:spPr>
        <p:txBody>
          <a:bodyPr/>
          <a:lstStyle/>
          <a:p>
            <a:r>
              <a:rPr lang="en-US" sz="2400" dirty="0"/>
              <a:t>The JET shatter tube was tested </a:t>
            </a:r>
            <a:r>
              <a:rPr lang="en-US" sz="2400" dirty="0" smtClean="0"/>
              <a:t>at ORNL using </a:t>
            </a:r>
            <a:r>
              <a:rPr lang="en-US" sz="2400" dirty="0"/>
              <a:t>argon pellets launched with a prototype mechanical </a:t>
            </a:r>
            <a:r>
              <a:rPr lang="en-US" sz="2400" dirty="0" smtClean="0"/>
              <a:t>punch</a:t>
            </a:r>
            <a:endParaRPr lang="en-US" sz="2400" dirty="0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2267" y="1060105"/>
            <a:ext cx="8642350" cy="1101950"/>
          </a:xfrm>
        </p:spPr>
      </p:pic>
      <p:sp>
        <p:nvSpPr>
          <p:cNvPr id="17" name="TextBox 16"/>
          <p:cNvSpPr txBox="1"/>
          <p:nvPr/>
        </p:nvSpPr>
        <p:spPr>
          <a:xfrm>
            <a:off x="4894340" y="1763305"/>
            <a:ext cx="38600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Cut away model of the JET shatter tube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6481" r="15965" b="25621"/>
          <a:stretch/>
        </p:blipFill>
        <p:spPr>
          <a:xfrm>
            <a:off x="2407305" y="4525743"/>
            <a:ext cx="3508634" cy="22315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30247" r="32222" b="30247"/>
          <a:stretch/>
        </p:blipFill>
        <p:spPr>
          <a:xfrm rot="5400000">
            <a:off x="6386560" y="3648929"/>
            <a:ext cx="3733800" cy="124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15939" y="3005761"/>
            <a:ext cx="17534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JET shatter tube installed on test </a:t>
            </a:r>
            <a:r>
              <a:rPr lang="en-US" dirty="0" smtClean="0"/>
              <a:t>stand </a:t>
            </a:r>
            <a:r>
              <a:rPr lang="en-US" dirty="0"/>
              <a:t>in Pellet Lab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266" y="5209502"/>
            <a:ext cx="192468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Exit of shatter tube as viewed by the fast camera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1286816" y="2517166"/>
            <a:ext cx="3753919" cy="1828800"/>
            <a:chOff x="1501090" y="950321"/>
            <a:chExt cx="4355779" cy="17472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9" r="4526" b="29809"/>
            <a:stretch/>
          </p:blipFill>
          <p:spPr>
            <a:xfrm>
              <a:off x="1501090" y="950321"/>
              <a:ext cx="4355779" cy="174726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666039" y="1225387"/>
              <a:ext cx="1166598" cy="29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Punch Face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565630" y="1481602"/>
              <a:ext cx="293788" cy="340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 flipH="1">
            <a:off x="210422" y="31570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Connection </a:t>
            </a:r>
            <a:br>
              <a:rPr lang="en-US" sz="1400" dirty="0"/>
            </a:br>
            <a:r>
              <a:rPr lang="en-US" sz="1400" dirty="0"/>
              <a:t>to Propellant Valve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00593" y="3469204"/>
            <a:ext cx="238805" cy="169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552186" y="3654799"/>
            <a:ext cx="282641" cy="26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48"/>
          <p:cNvCxnSpPr/>
          <p:nvPr/>
        </p:nvCxnSpPr>
        <p:spPr>
          <a:xfrm rot="16200000" flipH="1">
            <a:off x="4535467" y="3444850"/>
            <a:ext cx="458464" cy="211354"/>
          </a:xfrm>
          <a:prstGeom prst="curvedConnector3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49"/>
          <p:cNvCxnSpPr/>
          <p:nvPr/>
        </p:nvCxnSpPr>
        <p:spPr>
          <a:xfrm rot="16200000" flipH="1">
            <a:off x="4635414" y="3447912"/>
            <a:ext cx="432850" cy="186970"/>
          </a:xfrm>
          <a:prstGeom prst="curvedConnector3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4656702" y="3865432"/>
            <a:ext cx="596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Pellet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80" y="2438404"/>
            <a:ext cx="5455920" cy="197863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287467" y="2498077"/>
            <a:ext cx="171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Punch Schematics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6500" y="6107608"/>
            <a:ext cx="9739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S. Meitner,</a:t>
            </a:r>
          </a:p>
        </p:txBody>
      </p:sp>
    </p:spTree>
    <p:extLst>
      <p:ext uri="{BB962C8B-B14F-4D97-AF65-F5344CB8AC3E}">
        <p14:creationId xmlns:p14="http://schemas.microsoft.com/office/powerpoint/2010/main" val="13694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BCBB269-C06C-4F1A-A5B8-E20B2944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SPI capabilities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2264" y="1417638"/>
            <a:ext cx="8642350" cy="1101950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C3050FE-64DC-4865-BF20-9D4FC9F1A264}"/>
              </a:ext>
            </a:extLst>
          </p:cNvPr>
          <p:cNvSpPr txBox="1">
            <a:spLocks/>
          </p:cNvSpPr>
          <p:nvPr/>
        </p:nvSpPr>
        <p:spPr bwMode="auto">
          <a:xfrm>
            <a:off x="755014" y="2751141"/>
            <a:ext cx="82296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Pellets of &lt;15 m/s survived the shatter tube intact</a:t>
            </a:r>
          </a:p>
          <a:p>
            <a:pPr lvl="2"/>
            <a:r>
              <a:rPr lang="en-GB" dirty="0" smtClean="0"/>
              <a:t>12.5mm argon pellet of 6g has only 1 J of kinetic energy – no danger to JET inner wall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 smtClean="0"/>
              <a:t>Largest </a:t>
            </a:r>
            <a:r>
              <a:rPr lang="en-GB" dirty="0"/>
              <a:t>pellet could have up to </a:t>
            </a:r>
            <a:r>
              <a:rPr lang="en-GB" dirty="0" smtClean="0"/>
              <a:t>180J </a:t>
            </a:r>
            <a:r>
              <a:rPr lang="en-GB" dirty="0"/>
              <a:t>of kinetic energy, must be interlocked to prevent hitting the closed </a:t>
            </a:r>
            <a:r>
              <a:rPr lang="en-GB" dirty="0" smtClean="0"/>
              <a:t>TIV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2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15" y="1105481"/>
            <a:ext cx="6706628" cy="516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SPI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R&amp;D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SPI Deployment on JET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ITER DMS Issues for SPI </a:t>
            </a:r>
            <a:endParaRPr lang="en-US" sz="2000" dirty="0" smtClean="0">
              <a:latin typeface="Arial" charset="0"/>
              <a:ea typeface="Osaka" charset="0"/>
              <a:cs typeface="Osaka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JET SPI experimental opportunities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U.S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. input to the JET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disruption taskforce:  proposal titles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due Aug. 4, full proposals in Sept.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6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SPI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r>
              <a:rPr lang="en-US" dirty="0" smtClean="0"/>
              <a:t>Pellet sizes chosen based on IO requirements, available space, and lab results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8FF6-B6DA-4A15-94EB-A204241B1B40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66094"/>
              </p:ext>
            </p:extLst>
          </p:nvPr>
        </p:nvGraphicFramePr>
        <p:xfrm>
          <a:off x="715060" y="1752600"/>
          <a:ext cx="7924801" cy="304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737"/>
                <a:gridCol w="1042737"/>
                <a:gridCol w="764674"/>
                <a:gridCol w="625642"/>
                <a:gridCol w="4449011"/>
              </a:tblGrid>
              <a:tr h="571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Pellet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OD (mm)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L/D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Qty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Location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99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 1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13.39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1.5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One each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UPP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2, 8, 14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71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 2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16.56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1.5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One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each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UPP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2, 8, 14</a:t>
                      </a:r>
                      <a:endParaRPr lang="en-US" sz="2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EPP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08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634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 3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19.74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1.5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One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each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UPP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2, 8, 14</a:t>
                      </a:r>
                      <a:endParaRPr lang="en-US" sz="2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EPP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08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71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 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28.45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All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</a:rPr>
                        <a:t> in EPP08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7461" y="4953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Injectable amounts for Ne shell pellet</a:t>
            </a:r>
          </a:p>
          <a:p>
            <a:r>
              <a:rPr lang="en-US" dirty="0" smtClean="0"/>
              <a:t>TLM: up to 9.6 </a:t>
            </a:r>
            <a:r>
              <a:rPr lang="en-US" dirty="0" err="1" smtClean="0"/>
              <a:t>kPa</a:t>
            </a:r>
            <a:r>
              <a:rPr lang="en-US" dirty="0" smtClean="0"/>
              <a:t>*m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RES: up </a:t>
            </a:r>
            <a:r>
              <a:rPr lang="en-US" dirty="0"/>
              <a:t>to </a:t>
            </a:r>
            <a:r>
              <a:rPr lang="en-US" dirty="0" smtClean="0"/>
              <a:t>76.6 </a:t>
            </a:r>
            <a:r>
              <a:rPr lang="en-US" dirty="0" err="1"/>
              <a:t>kPa</a:t>
            </a:r>
            <a:r>
              <a:rPr lang="en-US" dirty="0"/>
              <a:t>*m</a:t>
            </a:r>
            <a:r>
              <a:rPr lang="en-US" baseline="30000" dirty="0"/>
              <a:t>3</a:t>
            </a:r>
          </a:p>
          <a:p>
            <a:endParaRPr lang="en-US" baseline="30000" dirty="0" smtClean="0"/>
          </a:p>
          <a:p>
            <a:r>
              <a:rPr lang="en-US" dirty="0" smtClean="0"/>
              <a:t>Requires ~90 </a:t>
            </a:r>
            <a:r>
              <a:rPr lang="en-US" dirty="0" err="1" smtClean="0"/>
              <a:t>kPa</a:t>
            </a:r>
            <a:r>
              <a:rPr lang="en-US" dirty="0" smtClean="0"/>
              <a:t>*m</a:t>
            </a:r>
            <a:r>
              <a:rPr lang="en-US" baseline="30000" dirty="0" smtClean="0"/>
              <a:t>3</a:t>
            </a:r>
            <a:r>
              <a:rPr lang="en-US" dirty="0" smtClean="0"/>
              <a:t> of He propellant gas required to maximize speed (challenges vacuum system)</a:t>
            </a:r>
            <a:endParaRPr lang="en-US" baseline="30000" dirty="0"/>
          </a:p>
          <a:p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" y="6172200"/>
            <a:ext cx="818434" cy="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 #1 - Upper Port Exit Angle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69347" y="1117937"/>
            <a:ext cx="5867400" cy="5323598"/>
            <a:chOff x="2895600" y="1066800"/>
            <a:chExt cx="6062663" cy="55521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51"/>
            <a:stretch/>
          </p:blipFill>
          <p:spPr bwMode="auto">
            <a:xfrm>
              <a:off x="3048000" y="1066800"/>
              <a:ext cx="5910263" cy="555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 flipV="1">
              <a:off x="2895600" y="1399299"/>
              <a:ext cx="480060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3600" y="2008899"/>
              <a:ext cx="1371600" cy="114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53200" y="221106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o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0999" y="1117937"/>
            <a:ext cx="2588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Upper ports do not aim towards center of plasma</a:t>
            </a:r>
          </a:p>
          <a:p>
            <a:endParaRPr lang="en-US" sz="2000" dirty="0"/>
          </a:p>
          <a:p>
            <a:r>
              <a:rPr lang="en-US" sz="2000" dirty="0" smtClean="0"/>
              <a:t>SPI requires 20 degrees or less for proper shattering</a:t>
            </a:r>
          </a:p>
          <a:p>
            <a:endParaRPr lang="en-US" sz="2000" dirty="0"/>
          </a:p>
          <a:p>
            <a:r>
              <a:rPr lang="en-US" sz="2000" dirty="0" smtClean="0"/>
              <a:t>This angle only hits the top of the plasma</a:t>
            </a:r>
          </a:p>
          <a:p>
            <a:endParaRPr lang="en-US" sz="2000" dirty="0"/>
          </a:p>
          <a:p>
            <a:r>
              <a:rPr lang="en-US" sz="2000" dirty="0" smtClean="0"/>
              <a:t>Experiment is planned on DIII-D to determine if UPP SPI geometry is viable</a:t>
            </a:r>
          </a:p>
        </p:txBody>
      </p:sp>
      <p:pic>
        <p:nvPicPr>
          <p:cNvPr id="9" name="Picture 8" descr="usiter_logo_layers_mac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" y="6172200"/>
            <a:ext cx="818434" cy="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81183" y="54980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</a:t>
            </a:r>
            <a:r>
              <a:rPr lang="en-US" dirty="0"/>
              <a:t>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221" y="6096000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Not shown: transport through port plug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91492"/>
            <a:ext cx="7391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US" dirty="0" smtClean="0"/>
              <a:t>Design Issue #2 – No space for Microwave Cavity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927860"/>
            <a:ext cx="5371744" cy="34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4"/>
          <a:stretch/>
        </p:blipFill>
        <p:spPr bwMode="auto">
          <a:xfrm>
            <a:off x="3276600" y="3851031"/>
            <a:ext cx="5715000" cy="26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53000" y="6134935"/>
            <a:ext cx="25459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MW Cavity Out of 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676400"/>
            <a:ext cx="25459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MW Cavity In 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6900" y="730746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MW Cavity causes clashes</a:t>
            </a:r>
          </a:p>
          <a:p>
            <a:endParaRPr lang="en-US" sz="2200" dirty="0"/>
          </a:p>
          <a:p>
            <a:r>
              <a:rPr lang="en-US" sz="2200" dirty="0" smtClean="0"/>
              <a:t>MW Cavity not included in the baseline design</a:t>
            </a:r>
          </a:p>
          <a:p>
            <a:endParaRPr lang="en-US" sz="2200" dirty="0"/>
          </a:p>
          <a:p>
            <a:r>
              <a:rPr lang="en-US" sz="2200" dirty="0" smtClean="0"/>
              <a:t>Other diagnostics are needed (e.g. pressure trace, Vis-IR plasma view</a:t>
            </a:r>
            <a:r>
              <a:rPr lang="en-US" sz="22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4158734"/>
            <a:ext cx="2955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Shielding compromised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 bwMode="auto">
          <a:xfrm flipH="1" flipV="1">
            <a:off x="1371600" y="3581401"/>
            <a:ext cx="563311" cy="5773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62600" y="3837801"/>
            <a:ext cx="2955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Clash w/ </a:t>
            </a:r>
            <a:r>
              <a:rPr lang="en-US" dirty="0" err="1" smtClean="0"/>
              <a:t>Bioshield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>
            <a:off x="7040311" y="4207133"/>
            <a:ext cx="960689" cy="517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 descr="usiter_logo_layers_mac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" y="6172200"/>
            <a:ext cx="818434" cy="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 #3 – Upper Port Path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52600"/>
            <a:ext cx="9124950" cy="19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19525"/>
            <a:ext cx="1560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Funnel (2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 bwMode="auto">
          <a:xfrm flipV="1">
            <a:off x="1237298" y="2828925"/>
            <a:ext cx="1734502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104549" y="3826907"/>
            <a:ext cx="1560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Valve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2884647" y="2836307"/>
            <a:ext cx="867251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356372" y="3830598"/>
            <a:ext cx="1560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Bends (2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 bwMode="auto">
          <a:xfrm flipH="1" flipV="1">
            <a:off x="3886200" y="2895600"/>
            <a:ext cx="250270" cy="934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6" idx="0"/>
          </p:cNvCxnSpPr>
          <p:nvPr/>
        </p:nvCxnSpPr>
        <p:spPr bwMode="auto">
          <a:xfrm flipV="1">
            <a:off x="4136470" y="2895600"/>
            <a:ext cx="206930" cy="934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724400" y="3838933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Bellows/Funnel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H="1" flipV="1">
            <a:off x="4724400" y="2903935"/>
            <a:ext cx="952500" cy="934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24400" y="186106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Funnel </a:t>
            </a:r>
            <a:r>
              <a:rPr lang="en-US" dirty="0"/>
              <a:t>(2</a:t>
            </a:r>
            <a:r>
              <a:rPr lang="en-US" baseline="30000" dirty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 bwMode="auto">
          <a:xfrm flipH="1">
            <a:off x="5381625" y="2230398"/>
            <a:ext cx="28575" cy="598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38874" y="1861066"/>
            <a:ext cx="2143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Coupling/funnel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 bwMode="auto">
          <a:xfrm flipH="1">
            <a:off x="6019801" y="2230398"/>
            <a:ext cx="1290636" cy="605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674644" y="3838933"/>
            <a:ext cx="2143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Bends (2.5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en-US" baseline="30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6324600" y="2903935"/>
            <a:ext cx="1412081" cy="812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736681" y="2971801"/>
            <a:ext cx="873919" cy="744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8052" y="4250379"/>
            <a:ext cx="883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Pellet speed and/or pellet survivability are likely to be limited by this configuration</a:t>
            </a:r>
            <a:endParaRPr lang="en-US" sz="2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5275" y="5334000"/>
            <a:ext cx="8839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Previous testing at ORNL shows bends over 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are likely to break pellets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tests underway to expand on previous testing and to verify ITER geometry</a:t>
            </a:r>
          </a:p>
        </p:txBody>
      </p:sp>
      <p:pic>
        <p:nvPicPr>
          <p:cNvPr id="24" name="Picture 23" descr="usiter_logo_layers_mac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7" y="6172200"/>
            <a:ext cx="818434" cy="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16" y="1105481"/>
            <a:ext cx="6829458" cy="516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SPI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R&amp;D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SPI Deployment on JET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ITER DMS Issues for SPI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400" dirty="0" smtClean="0"/>
              <a:t>JET SPI experimental opportunities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rgbClr val="1E7640"/>
              </a:buClr>
            </a:pPr>
            <a:r>
              <a:rPr lang="en-US" sz="2000" dirty="0" smtClean="0"/>
              <a:t>U.S</a:t>
            </a:r>
            <a:r>
              <a:rPr lang="en-US" sz="2000" dirty="0"/>
              <a:t>. input to the JET </a:t>
            </a:r>
            <a:r>
              <a:rPr lang="en-US" sz="2000" dirty="0" smtClean="0"/>
              <a:t>disruption taskforce:  proposal titles due </a:t>
            </a:r>
            <a:r>
              <a:rPr lang="en-US" sz="2000" dirty="0"/>
              <a:t>Aug. 4, full proposals in Sept.</a:t>
            </a:r>
            <a:endParaRPr lang="en-US" sz="1600" dirty="0">
              <a:latin typeface="Arial" charset="0"/>
              <a:ea typeface="Osaka" charset="0"/>
              <a:cs typeface="Osaka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31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3E1E2-89A7-43EF-9E60-216E73B8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1" y="244476"/>
            <a:ext cx="8628063" cy="514372"/>
          </a:xfrm>
        </p:spPr>
        <p:txBody>
          <a:bodyPr/>
          <a:lstStyle/>
          <a:p>
            <a:r>
              <a:rPr lang="en-GB" sz="3200" dirty="0" smtClean="0"/>
              <a:t>JET SPI Experimental </a:t>
            </a:r>
            <a:r>
              <a:rPr lang="en-GB" sz="3200" dirty="0"/>
              <a:t>opportunities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859" y="1012042"/>
            <a:ext cx="7889525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 Studies</a:t>
            </a:r>
          </a:p>
          <a:p>
            <a:r>
              <a:rPr lang="en-US" sz="2400" dirty="0" smtClean="0"/>
              <a:t>	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 dissipation with </a:t>
            </a:r>
            <a:r>
              <a:rPr lang="en-US" sz="2800" dirty="0" err="1" smtClean="0"/>
              <a:t>Ar</a:t>
            </a:r>
            <a:r>
              <a:rPr lang="en-US" sz="2800" dirty="0" smtClean="0"/>
              <a:t>/Ne SPI using punch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2400" dirty="0" smtClean="0"/>
              <a:t>Working </a:t>
            </a:r>
            <a:r>
              <a:rPr lang="en-US" sz="2400" dirty="0"/>
              <a:t>on variation of particle size as function of speed – possible </a:t>
            </a:r>
            <a:r>
              <a:rPr lang="en-US" sz="2400" dirty="0" smtClean="0"/>
              <a:t>knob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2400" dirty="0" smtClean="0"/>
              <a:t>Multiple pellets possible – </a:t>
            </a:r>
            <a:r>
              <a:rPr lang="en-US" sz="2400" dirty="0" err="1" smtClean="0"/>
              <a:t>Ar</a:t>
            </a:r>
            <a:r>
              <a:rPr lang="en-US" sz="2400" dirty="0" smtClean="0"/>
              <a:t>, </a:t>
            </a:r>
            <a:r>
              <a:rPr lang="en-US" sz="2400" dirty="0" smtClean="0"/>
              <a:t>Ne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2400" dirty="0" smtClean="0"/>
              <a:t>JET is working on vertical position control to allow results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 </a:t>
            </a:r>
            <a:r>
              <a:rPr lang="en-US" sz="2800" dirty="0" smtClean="0"/>
              <a:t>Avoidance – D2/Ne mixtures, possible Ar-D2 layer </a:t>
            </a:r>
            <a:r>
              <a:rPr lang="en-US" sz="2800" dirty="0" smtClean="0"/>
              <a:t>pellets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High current operation? 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37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A2FFC883-586A-4607-874D-3604246E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4" y="258828"/>
            <a:ext cx="8229600" cy="484748"/>
          </a:xfrm>
        </p:spPr>
        <p:txBody>
          <a:bodyPr/>
          <a:lstStyle/>
          <a:p>
            <a:pPr eaLnBrk="1" hangingPunct="1"/>
            <a:r>
              <a:rPr lang="en-US" altLang="en-US" dirty="0"/>
              <a:t>SPI: </a:t>
            </a:r>
            <a:r>
              <a:rPr lang="en-US" altLang="en-US" dirty="0" smtClean="0"/>
              <a:t>History</a:t>
            </a: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0626" y="1946722"/>
            <a:ext cx="6269918" cy="4195415"/>
          </a:xfrm>
        </p:spPr>
        <p:txBody>
          <a:bodyPr/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fueling pellets </a:t>
            </a:r>
            <a:r>
              <a:rPr lang="en-US" sz="2400" dirty="0" smtClean="0"/>
              <a:t>hitting an inclined plate shatter when the normal velocity </a:t>
            </a:r>
            <a:r>
              <a:rPr lang="en-US" sz="2400" dirty="0" smtClean="0"/>
              <a:t>&gt;30 </a:t>
            </a:r>
            <a:r>
              <a:rPr lang="en-US" sz="2400" dirty="0" smtClean="0"/>
              <a:t>m/s.</a:t>
            </a:r>
          </a:p>
          <a:p>
            <a:r>
              <a:rPr lang="en-US" sz="2400" dirty="0" smtClean="0"/>
              <a:t>This motivated the development of shatter plates and tubes to form collimated sprays of pellet material that penetrate deeply in a short duration. </a:t>
            </a:r>
          </a:p>
          <a:p>
            <a:r>
              <a:rPr lang="en-US" sz="2400" dirty="0" smtClean="0"/>
              <a:t>The shattered material prevents impact damage to the first </a:t>
            </a:r>
            <a:r>
              <a:rPr lang="en-US" sz="2400" dirty="0" smtClean="0"/>
              <a:t>wall and increases ablation.</a:t>
            </a:r>
            <a:endParaRPr lang="en-US" sz="2400" dirty="0" smtClean="0"/>
          </a:p>
          <a:p>
            <a:r>
              <a:rPr lang="en-US" sz="2400" dirty="0" smtClean="0"/>
              <a:t>Mixed species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/Ne SPI allows control of mitigated disruption properties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398" y="1079015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Pellets are known to shatter when hitting a surface with enough perpendicular velocity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7015" y="1232522"/>
            <a:ext cx="1739348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3223" y="5933112"/>
            <a:ext cx="103105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Combs, 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212" y="885961"/>
            <a:ext cx="790300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b="1" dirty="0" smtClean="0"/>
              <a:t>Thermal Mitigation  –  </a:t>
            </a:r>
            <a:r>
              <a:rPr lang="en-US" sz="3200" dirty="0" smtClean="0"/>
              <a:t>Small pellet sizes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</a:t>
            </a:r>
            <a:r>
              <a:rPr lang="en-US" sz="2800" dirty="0" smtClean="0"/>
              <a:t>ptimization of D2/Ne mixture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 smtClean="0"/>
              <a:t>May need punch for small pellet size to vary pellet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TM with fixed amount of Ne and different amounts of D2 </a:t>
            </a:r>
            <a:r>
              <a:rPr lang="en-US" sz="2800" dirty="0" smtClean="0"/>
              <a:t>(vary pellet </a:t>
            </a:r>
            <a:r>
              <a:rPr lang="en-US" sz="2800" dirty="0"/>
              <a:t>size)</a:t>
            </a:r>
          </a:p>
          <a:p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Mitigation of a near disrupting plasma – wounded duck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Dependence on locked mode location WRT SPI location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13E1E2-89A7-43EF-9E60-216E73B85555}"/>
              </a:ext>
            </a:extLst>
          </p:cNvPr>
          <p:cNvSpPr txBox="1">
            <a:spLocks/>
          </p:cNvSpPr>
          <p:nvPr/>
        </p:nvSpPr>
        <p:spPr bwMode="auto">
          <a:xfrm>
            <a:off x="184151" y="212928"/>
            <a:ext cx="8628063" cy="5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en-GB" sz="3200" dirty="0" smtClean="0"/>
              <a:t>JET SPI Experimental opportunities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5154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9515" y="758884"/>
            <a:ext cx="8131630" cy="51663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SPI </a:t>
            </a:r>
            <a:r>
              <a:rPr lang="en-US" sz="2400" dirty="0"/>
              <a:t> </a:t>
            </a:r>
            <a:r>
              <a:rPr lang="en-US" sz="2400" dirty="0" smtClean="0"/>
              <a:t>R&amp;D is ongoing to quantify shattering and capabilities for ITER configurations.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 The need for a reliable DMS on ITER have motivated a strong international effort on JET (ITER, USITER, USDOE, </a:t>
            </a:r>
            <a:r>
              <a:rPr lang="en-US" sz="2400" dirty="0" err="1" smtClean="0"/>
              <a:t>EUROfusion</a:t>
            </a:r>
            <a:r>
              <a:rPr lang="en-US" sz="2400" dirty="0" smtClean="0"/>
              <a:t>, CCFE all working well together)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SPI </a:t>
            </a:r>
            <a:r>
              <a:rPr lang="en-US" sz="2400" dirty="0"/>
              <a:t>will be installed on JET </a:t>
            </a:r>
            <a:r>
              <a:rPr lang="en-US" sz="2400" dirty="0" smtClean="0"/>
              <a:t>in Sept. for </a:t>
            </a:r>
            <a:r>
              <a:rPr lang="en-US" sz="2400" dirty="0"/>
              <a:t>experiments </a:t>
            </a:r>
            <a:r>
              <a:rPr lang="en-US" sz="2400" dirty="0" smtClean="0"/>
              <a:t>starting </a:t>
            </a:r>
            <a:r>
              <a:rPr lang="en-US" sz="2400" dirty="0"/>
              <a:t>in 2018, and could be integrated into JET DMS in </a:t>
            </a:r>
            <a:r>
              <a:rPr lang="en-US" sz="2400" dirty="0" smtClean="0"/>
              <a:t>future. </a:t>
            </a: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JET SPI Benefits to ITER</a:t>
            </a:r>
            <a:endParaRPr lang="en-US" sz="1800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 charset="0"/>
                <a:ea typeface="Osaka" charset="0"/>
                <a:cs typeface="Osaka" charset="0"/>
              </a:rPr>
              <a:t>Commissioning and Operational Experience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 charset="0"/>
                <a:ea typeface="Osaka" charset="0"/>
                <a:cs typeface="Osaka" charset="0"/>
              </a:rPr>
              <a:t>Data on TM heat </a:t>
            </a:r>
            <a:r>
              <a:rPr lang="en-US" sz="2000" dirty="0" smtClean="0">
                <a:latin typeface="Arial" charset="0"/>
                <a:ea typeface="Osaka" charset="0"/>
                <a:cs typeface="Osaka" charset="0"/>
              </a:rPr>
              <a:t>loads, halo currents,  </a:t>
            </a:r>
            <a:r>
              <a:rPr lang="en-US" sz="2000" dirty="0" smtClean="0">
                <a:latin typeface="Arial" charset="0"/>
                <a:ea typeface="Osaka" charset="0"/>
                <a:cs typeface="Osaka" charset="0"/>
              </a:rPr>
              <a:t>and RE mitigation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 charset="0"/>
                <a:ea typeface="Osaka" charset="0"/>
                <a:cs typeface="Osaka" charset="0"/>
              </a:rPr>
              <a:t>Modeling, simulation, extrapolation to ITER</a:t>
            </a:r>
          </a:p>
          <a:p>
            <a:pPr lvl="0">
              <a:spcBef>
                <a:spcPts val="1200"/>
              </a:spcBef>
              <a:buClr>
                <a:srgbClr val="1E7640"/>
              </a:buClr>
            </a:pPr>
            <a:r>
              <a:rPr lang="en-US" sz="2400" dirty="0">
                <a:solidFill>
                  <a:prstClr val="black"/>
                </a:solidFill>
              </a:rPr>
              <a:t>U.S. input to the JET disruption </a:t>
            </a:r>
            <a:r>
              <a:rPr lang="en-US" sz="2400" dirty="0" smtClean="0">
                <a:solidFill>
                  <a:prstClr val="black"/>
                </a:solidFill>
              </a:rPr>
              <a:t>taskforce: </a:t>
            </a:r>
            <a:r>
              <a:rPr lang="en-US" sz="2400" dirty="0">
                <a:solidFill>
                  <a:prstClr val="black"/>
                </a:solidFill>
              </a:rPr>
              <a:t>proposal </a:t>
            </a:r>
            <a:r>
              <a:rPr lang="en-US" sz="2400" dirty="0" smtClean="0">
                <a:solidFill>
                  <a:prstClr val="black"/>
                </a:solidFill>
              </a:rPr>
              <a:t>titles </a:t>
            </a:r>
            <a:r>
              <a:rPr lang="en-US" sz="2400" dirty="0">
                <a:solidFill>
                  <a:prstClr val="black"/>
                </a:solidFill>
              </a:rPr>
              <a:t>due Aug. 4, full proposals in Sept.</a:t>
            </a:r>
            <a:endParaRPr lang="en-US" sz="2000" dirty="0">
              <a:solidFill>
                <a:prstClr val="black"/>
              </a:solidFill>
              <a:latin typeface="Arial" charset="0"/>
              <a:ea typeface="Osaka" charset="0"/>
              <a:cs typeface="Osaka" charset="0"/>
            </a:endParaRPr>
          </a:p>
          <a:p>
            <a:pPr lvl="1">
              <a:spcBef>
                <a:spcPts val="1200"/>
              </a:spcBef>
            </a:pP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7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DisruptionMitigation\Pictures\NeCurvedTubeResultCombined_Jan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9" y="1328741"/>
            <a:ext cx="684371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ata\DisruptionMitigation\Pictures\Foils_NeCurvedTube_Jan2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833" y="4006854"/>
            <a:ext cx="46212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3363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+mj-lt"/>
              </a:rPr>
              <a:t>Shattering Occurs from Transit Through Bent Tube  Resulting in ~15</a:t>
            </a:r>
            <a:r>
              <a:rPr lang="en-US" altLang="en-US" sz="2800" baseline="46000" dirty="0" smtClean="0">
                <a:latin typeface="+mj-lt"/>
              </a:rPr>
              <a:t>o</a:t>
            </a:r>
            <a:r>
              <a:rPr lang="en-US" altLang="en-US" sz="2800" dirty="0" smtClean="0">
                <a:latin typeface="+mj-lt"/>
              </a:rPr>
              <a:t> Dispersion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987211" y="5664911"/>
            <a:ext cx="2017643" cy="365125"/>
          </a:xfrm>
          <a:prstGeom prst="rect">
            <a:avLst/>
          </a:prstGeom>
        </p:spPr>
        <p:txBody>
          <a:bodyPr/>
          <a:lstStyle/>
          <a:p>
            <a:r>
              <a:rPr lang="en-US" sz="1400" i="1" dirty="0" smtClean="0"/>
              <a:t>S. Combs SOFE 2015</a:t>
            </a:r>
            <a:endParaRPr lang="en-US" sz="1400" i="1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383878" y="4213915"/>
            <a:ext cx="1152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rgbClr val="000000"/>
                </a:solidFill>
              </a:rPr>
              <a:t>Foil </a:t>
            </a:r>
          </a:p>
          <a:p>
            <a:pPr algn="l"/>
            <a:r>
              <a:rPr lang="en-US" altLang="en-US" dirty="0">
                <a:solidFill>
                  <a:srgbClr val="000000"/>
                </a:solidFill>
              </a:rPr>
              <a:t>Impacts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853365" y="1733551"/>
            <a:ext cx="12906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0000"/>
                </a:solidFill>
              </a:rPr>
              <a:t>Neon </a:t>
            </a:r>
            <a:r>
              <a:rPr lang="en-US" altLang="en-US" dirty="0">
                <a:solidFill>
                  <a:srgbClr val="000000"/>
                </a:solidFill>
              </a:rPr>
              <a:t>Pellet in 20</a:t>
            </a:r>
            <a:r>
              <a:rPr lang="en-US" altLang="en-US" baseline="46000" dirty="0">
                <a:solidFill>
                  <a:srgbClr val="000000"/>
                </a:solidFill>
              </a:rPr>
              <a:t>o</a:t>
            </a:r>
            <a:r>
              <a:rPr lang="en-US" altLang="en-US" dirty="0">
                <a:solidFill>
                  <a:srgbClr val="000000"/>
                </a:solidFill>
              </a:rPr>
              <a:t> Shatter Tube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6191919" y="2811389"/>
            <a:ext cx="457200" cy="228600"/>
          </a:xfrm>
          <a:prstGeom prst="leftArrow">
            <a:avLst/>
          </a:prstGeom>
          <a:solidFill>
            <a:srgbClr val="0000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07010" indent="-40701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815292" indent="-82674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223573" indent="-12464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631855" indent="-16662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1831543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197852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2564160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2930469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1338706">
            <a:off x="924179" y="1916868"/>
            <a:ext cx="457200" cy="228600"/>
          </a:xfrm>
          <a:prstGeom prst="leftArrow">
            <a:avLst/>
          </a:prstGeom>
          <a:solidFill>
            <a:srgbClr val="0000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07010" indent="-40701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815292" indent="-82674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223573" indent="-12464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631855" indent="-16662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1831543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197852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2564160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2930469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" y="6263584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9142" y="165421"/>
            <a:ext cx="8847666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B2053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Shattered Pellet Injection (SPI) shows </a:t>
            </a:r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benefits </a:t>
            </a:r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over Massive Gas Injection (MGI) – only </a:t>
            </a:r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used </a:t>
            </a:r>
            <a:r>
              <a:rPr lang="en-US" altLang="en-US" sz="2400" dirty="0" smtClean="0">
                <a:solidFill>
                  <a:schemeClr val="tx2"/>
                </a:solidFill>
                <a:latin typeface="+mj-lt"/>
              </a:rPr>
              <a:t>on DIII-D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135815" y="1122367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SPI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152901" y="1123954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MGI</a:t>
            </a:r>
          </a:p>
        </p:txBody>
      </p:sp>
      <p:pic>
        <p:nvPicPr>
          <p:cNvPr id="9" name="Picture 6" descr="spivsmgip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16637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pivsmgipi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7" y="4067175"/>
            <a:ext cx="2811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54400" y="1776413"/>
            <a:ext cx="1962150" cy="260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89327" y="4143379"/>
            <a:ext cx="1963738" cy="2587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130802" y="3667126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#128227</a:t>
            </a:r>
          </a:p>
        </p:txBody>
      </p:sp>
      <p:pic>
        <p:nvPicPr>
          <p:cNvPr id="14" name="Picture 21" descr="visibleSPI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" r="13040"/>
          <a:stretch>
            <a:fillRect/>
          </a:stretch>
        </p:blipFill>
        <p:spPr bwMode="auto">
          <a:xfrm>
            <a:off x="6223000" y="1687516"/>
            <a:ext cx="28257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visibleSPI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2" r="8353"/>
          <a:stretch>
            <a:fillRect/>
          </a:stretch>
        </p:blipFill>
        <p:spPr bwMode="auto">
          <a:xfrm>
            <a:off x="6224589" y="4071940"/>
            <a:ext cx="282416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90R0_Cam_vi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270129"/>
            <a:ext cx="26812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52425" y="4076704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tx1"/>
                </a:solidFill>
              </a:rPr>
              <a:t>“normal</a:t>
            </a:r>
            <a:r>
              <a:rPr lang="en-US" altLang="en-US" sz="1600" dirty="0">
                <a:solidFill>
                  <a:schemeClr val="tx1"/>
                </a:solidFill>
              </a:rPr>
              <a:t>” view using the fast framing camera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200401" y="1665288"/>
            <a:ext cx="116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Thermal Quench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190876" y="4060825"/>
            <a:ext cx="116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Current Quench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6219826" y="1674817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TQ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19826" y="4089403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CQ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8156577" y="3683004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#138212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8147052" y="6092829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#138212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814" y="5036960"/>
            <a:ext cx="23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Commaux, et al., Nucl. </a:t>
            </a:r>
            <a:r>
              <a:rPr lang="en-US" i="1" dirty="0" err="1" smtClean="0"/>
              <a:t>Fus</a:t>
            </a:r>
            <a:r>
              <a:rPr lang="en-US" i="1" dirty="0" smtClean="0"/>
              <a:t>.  2011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63625" y="6426201"/>
            <a:ext cx="26599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Fast visible camera images</a:t>
            </a:r>
          </a:p>
        </p:txBody>
      </p:sp>
      <p:pic>
        <p:nvPicPr>
          <p:cNvPr id="26" name="Picture 27" descr="logo_d3d.png                                                   001FD7E1Macintosh HD                   B75E0785: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313" y="5974250"/>
            <a:ext cx="984504" cy="57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024" y="214856"/>
            <a:ext cx="9311740" cy="4847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  <a:ea typeface="Osaka" charset="0"/>
                <a:cs typeface="Osaka" charset="0"/>
              </a:rPr>
              <a:t>3-Barrel SPI design has been developed for ITER </a:t>
            </a:r>
            <a:br>
              <a:rPr lang="en-US" sz="2400" b="1" dirty="0" smtClean="0">
                <a:latin typeface="+mj-lt"/>
                <a:ea typeface="Osaka" charset="0"/>
                <a:cs typeface="Osaka" charset="0"/>
              </a:rPr>
            </a:br>
            <a:r>
              <a:rPr lang="en-US" sz="2400" b="1" dirty="0" smtClean="0">
                <a:latin typeface="+mj-lt"/>
                <a:ea typeface="Osaka" charset="0"/>
                <a:cs typeface="Osaka" charset="0"/>
              </a:rPr>
              <a:t>and deployed on DIII-D and soon on JET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 descr="3-Barrel in VV_2014-P004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60" y="2318326"/>
            <a:ext cx="3429000" cy="1939353"/>
          </a:xfrm>
          <a:prstGeom prst="rect">
            <a:avLst/>
          </a:prstGeom>
        </p:spPr>
      </p:pic>
      <p:pic>
        <p:nvPicPr>
          <p:cNvPr id="6" name="Picture 5" descr="3-Barrel subassembly 2014-P0047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92237" y="-12111"/>
            <a:ext cx="1054128" cy="3428999"/>
          </a:xfrm>
          <a:prstGeom prst="rect">
            <a:avLst/>
          </a:prstGeom>
        </p:spPr>
      </p:pic>
      <p:pic>
        <p:nvPicPr>
          <p:cNvPr id="7" name="Picture 1" descr="2010-G016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1" y="972992"/>
            <a:ext cx="4283888" cy="28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010-G0168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326" y="4233666"/>
            <a:ext cx="4792074" cy="15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1" y="4375726"/>
            <a:ext cx="38185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1600" b="1" dirty="0"/>
              <a:t>Barrel </a:t>
            </a:r>
            <a:r>
              <a:rPr lang="en-US" sz="1600" b="1" dirty="0" smtClean="0"/>
              <a:t>inner diameter can vary in </a:t>
            </a:r>
            <a:r>
              <a:rPr lang="en-US" sz="1600" b="1" dirty="0"/>
              <a:t>order to study scaling of </a:t>
            </a:r>
            <a:r>
              <a:rPr lang="en-US" sz="1600" b="1" dirty="0" smtClean="0"/>
              <a:t>D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and neon SPI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1600" b="1" dirty="0" smtClean="0">
                <a:solidFill>
                  <a:srgbClr val="990033"/>
                </a:solidFill>
              </a:rPr>
              <a:t>SPI uses MGI </a:t>
            </a:r>
            <a:r>
              <a:rPr lang="en-US" sz="1600" b="1" dirty="0" smtClean="0">
                <a:solidFill>
                  <a:srgbClr val="990033"/>
                </a:solidFill>
              </a:rPr>
              <a:t>like valves </a:t>
            </a:r>
            <a:r>
              <a:rPr lang="en-US" sz="1600" b="1" dirty="0" smtClean="0">
                <a:solidFill>
                  <a:srgbClr val="990033"/>
                </a:solidFill>
              </a:rPr>
              <a:t>to accelerate pellets and can be used as MGI system when no pellet is </a:t>
            </a:r>
            <a:r>
              <a:rPr lang="en-US" sz="1600" b="1" dirty="0" smtClean="0">
                <a:solidFill>
                  <a:srgbClr val="990033"/>
                </a:solidFill>
              </a:rPr>
              <a:t>formed.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1600" b="1" dirty="0" smtClean="0">
                <a:solidFill>
                  <a:srgbClr val="990033"/>
                </a:solidFill>
              </a:rPr>
              <a:t>D</a:t>
            </a:r>
            <a:r>
              <a:rPr lang="en-US" sz="1600" b="1" baseline="-25000" dirty="0" smtClean="0">
                <a:solidFill>
                  <a:srgbClr val="990033"/>
                </a:solidFill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</a:rPr>
              <a:t>, D</a:t>
            </a:r>
            <a:r>
              <a:rPr lang="en-US" sz="1600" b="1" baseline="-25000" dirty="0" smtClean="0">
                <a:solidFill>
                  <a:srgbClr val="990033"/>
                </a:solidFill>
              </a:rPr>
              <a:t>2</a:t>
            </a:r>
            <a:r>
              <a:rPr lang="en-US" sz="1600" b="1" dirty="0" smtClean="0">
                <a:solidFill>
                  <a:srgbClr val="990033"/>
                </a:solidFill>
              </a:rPr>
              <a:t>/Ne, Ne, </a:t>
            </a:r>
            <a:r>
              <a:rPr lang="en-US" sz="1600" b="1" dirty="0" err="1" smtClean="0">
                <a:solidFill>
                  <a:srgbClr val="990033"/>
                </a:solidFill>
              </a:rPr>
              <a:t>Ar</a:t>
            </a:r>
            <a:r>
              <a:rPr lang="en-US" sz="1600" b="1" dirty="0" smtClean="0">
                <a:solidFill>
                  <a:srgbClr val="990033"/>
                </a:solidFill>
              </a:rPr>
              <a:t>* are possible</a:t>
            </a:r>
            <a:endParaRPr lang="en-US" sz="1600" b="1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2" y="5739838"/>
            <a:ext cx="3784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View of freezing process from end of barrel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1" y="1053548"/>
            <a:ext cx="4486146" cy="40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0334" y="5145741"/>
            <a:ext cx="299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Experimental Density (g/cm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43484" y="3233535"/>
            <a:ext cx="264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Predicted Density (g/cm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202" y="3233535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</a:rPr>
              <a:t>Alloy Model</a:t>
            </a:r>
            <a:endParaRPr lang="en-US" dirty="0">
              <a:solidFill>
                <a:srgbClr val="4F81BD">
                  <a:lumMod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225" y="1524000"/>
            <a:ext cx="16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</a:rPr>
              <a:t>Average Model</a:t>
            </a:r>
            <a:endParaRPr lang="en-US" dirty="0">
              <a:solidFill>
                <a:srgbClr val="F79646">
                  <a:lumMod val="75000"/>
                </a:srgbClr>
              </a:solidFill>
              <a:latin typeface="Calibri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41288" y="1662545"/>
            <a:ext cx="4077325" cy="32393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ornl_oakleaf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29557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Mixed D</a:t>
            </a:r>
            <a:r>
              <a:rPr lang="en-US" altLang="en-US" sz="2800" b="1" baseline="-25000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altLang="en-US" sz="2800" b="1" dirty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/</a:t>
            </a:r>
            <a:r>
              <a:rPr lang="en-US" altLang="en-US" sz="28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Neon Pellet Density Agrees </a:t>
            </a:r>
          </a:p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with the Alloy-Based Model </a:t>
            </a:r>
            <a:endParaRPr lang="en-US" altLang="en-US" sz="2800" b="1" dirty="0">
              <a:solidFill>
                <a:srgbClr val="03663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38" y="3879294"/>
            <a:ext cx="4652045" cy="86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56327" y="5769428"/>
            <a:ext cx="609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required SPI pellet size for a given mixture ratio and quantity of material is now well understood. </a:t>
            </a:r>
            <a:r>
              <a:rPr lang="en-US" dirty="0" smtClean="0"/>
              <a:t>(Parks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9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4329" y="5060636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Mass (g)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17714" y="3064567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Speed (m/s)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0" y="1106768"/>
            <a:ext cx="5027281" cy="40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ornl_oakleaf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29557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Mixed D</a:t>
            </a:r>
            <a:r>
              <a:rPr lang="en-US" altLang="en-US" sz="2800" b="1" baseline="-25000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altLang="en-US" sz="2800" b="1" dirty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/</a:t>
            </a:r>
            <a:r>
              <a:rPr lang="en-US" altLang="en-US" sz="2800" b="1" dirty="0" smtClean="0">
                <a:solidFill>
                  <a:srgbClr val="03663E"/>
                </a:solidFill>
                <a:latin typeface="Arial Black" pitchFamily="34" charset="0"/>
                <a:ea typeface="+mn-ea"/>
                <a:cs typeface="Arial" pitchFamily="34" charset="0"/>
              </a:rPr>
              <a:t>Neon Pellet Speed Decreases as the Neon Fraction and Pellet Mass Increases</a:t>
            </a:r>
            <a:endParaRPr lang="en-US" altLang="en-US" sz="2800" b="1" dirty="0">
              <a:solidFill>
                <a:srgbClr val="03663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484" y="5467576"/>
            <a:ext cx="7058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SPI pellet speed is a strong function of the mass for a given pellet size and gas valve pressure as expected from ideal gun theory.   A factor of 2 </a:t>
            </a:r>
            <a:r>
              <a:rPr lang="en-US" sz="2000" dirty="0" smtClean="0"/>
              <a:t>range in </a:t>
            </a:r>
            <a:r>
              <a:rPr lang="en-US" sz="2000" dirty="0" smtClean="0"/>
              <a:t>speed is expected for SPI </a:t>
            </a:r>
            <a:r>
              <a:rPr lang="en-US" sz="2000" dirty="0" smtClean="0"/>
              <a:t> D2/Ne </a:t>
            </a:r>
            <a:r>
              <a:rPr lang="en-US" sz="2000" dirty="0" smtClean="0"/>
              <a:t>mixtures.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4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177" y="189362"/>
            <a:ext cx="8808720" cy="722762"/>
          </a:xfrm>
        </p:spPr>
        <p:txBody>
          <a:bodyPr/>
          <a:lstStyle/>
          <a:p>
            <a:r>
              <a:rPr lang="en-US" sz="2400" dirty="0" smtClean="0">
                <a:solidFill>
                  <a:srgbClr val="03663E"/>
                </a:solidFill>
              </a:rPr>
              <a:t>Argon SPI pellets have now been made and shot with the use of a gas driven mechanical punch</a:t>
            </a:r>
            <a:endParaRPr lang="en-US" sz="2400" dirty="0">
              <a:solidFill>
                <a:srgbClr val="03663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7722" y="5155827"/>
            <a:ext cx="60915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3663E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smtClean="0"/>
              <a:t>The argon</a:t>
            </a:r>
            <a:r>
              <a:rPr lang="en-US" dirty="0"/>
              <a:t> </a:t>
            </a:r>
            <a:r>
              <a:rPr lang="en-US" dirty="0" smtClean="0"/>
              <a:t>triple point of 87K is much higher than that of Ne (24.5K) and D2 (18.7K). Mixtures with </a:t>
            </a:r>
            <a:r>
              <a:rPr lang="en-US" dirty="0" err="1" smtClean="0"/>
              <a:t>Ar</a:t>
            </a:r>
            <a:r>
              <a:rPr lang="en-US" dirty="0" smtClean="0"/>
              <a:t> are there not possible.  Layered pellets with </a:t>
            </a:r>
            <a:r>
              <a:rPr lang="en-US" dirty="0" err="1" smtClean="0"/>
              <a:t>Ar</a:t>
            </a:r>
            <a:r>
              <a:rPr lang="en-US" dirty="0" smtClean="0"/>
              <a:t> in front or rear are possible.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29204"/>
            <a:ext cx="8763000" cy="21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3487" y="1229204"/>
            <a:ext cx="11322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Cold Zone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314" y="3797560"/>
            <a:ext cx="609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3663E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smtClean="0"/>
              <a:t>Argon  and pure neon (with no D2 shell) are difficult to break free from the cold barrel with gas.  A mechanical punch is employed to break the pellet free, then gas accelerates it.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 bwMode="auto">
          <a:xfrm>
            <a:off x="7179987" y="4704262"/>
            <a:ext cx="1817910" cy="9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3153" y="5697064"/>
            <a:ext cx="113274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Combs,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462" flipH="1">
            <a:off x="7656240" y="3496748"/>
            <a:ext cx="1020922" cy="633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4843" y="3385994"/>
            <a:ext cx="10766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Fast Camera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5045" y="4743182"/>
            <a:ext cx="3978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7586" y="4680296"/>
            <a:ext cx="4058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02941" y="5057518"/>
            <a:ext cx="191981" cy="2105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I_July2017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PI_July2017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8603</TotalTime>
  <Words>1838</Words>
  <Application>Microsoft Office PowerPoint</Application>
  <PresentationFormat>On-screen Show (4:3)</PresentationFormat>
  <Paragraphs>301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SPI_July2017</vt:lpstr>
      <vt:lpstr>Office Theme</vt:lpstr>
      <vt:lpstr>1_Office Theme</vt:lpstr>
      <vt:lpstr>2_Office Theme</vt:lpstr>
      <vt:lpstr>1_SPI_July2017</vt:lpstr>
      <vt:lpstr>PowerPoint Presentation</vt:lpstr>
      <vt:lpstr>Outline</vt:lpstr>
      <vt:lpstr>SPI: History</vt:lpstr>
      <vt:lpstr>Shattering Occurs from Transit Through Bent Tube  Resulting in ~15o Dispersion</vt:lpstr>
      <vt:lpstr>PowerPoint Presentation</vt:lpstr>
      <vt:lpstr>3-Barrel SPI design has been developed for ITER  and deployed on DIII-D and soon on JET</vt:lpstr>
      <vt:lpstr>PowerPoint Presentation</vt:lpstr>
      <vt:lpstr>PowerPoint Presentation</vt:lpstr>
      <vt:lpstr>Argon SPI pellets have now been made and shot with the use of a gas driven mechanical punch</vt:lpstr>
      <vt:lpstr>A typical Argon SPI post-shatter particle size distribution determined from the fast camera data</vt:lpstr>
      <vt:lpstr>PowerPoint Presentation</vt:lpstr>
      <vt:lpstr>PowerPoint Presentation</vt:lpstr>
      <vt:lpstr>PowerPoint Presentation</vt:lpstr>
      <vt:lpstr>Outline</vt:lpstr>
      <vt:lpstr>PowerPoint Presentation</vt:lpstr>
      <vt:lpstr>SPI 3-barrel concept for ITER to be deployed on DIII-D and JET to help answer key questions for ITER</vt:lpstr>
      <vt:lpstr>JET SPI capabilities</vt:lpstr>
      <vt:lpstr>SPI Configuration on JET</vt:lpstr>
      <vt:lpstr>JET SPI capabilities</vt:lpstr>
      <vt:lpstr>JET SPI capabilities</vt:lpstr>
      <vt:lpstr>The JET shatter tube was tested at ORNL using argon pellets launched with a prototype mechanical punch</vt:lpstr>
      <vt:lpstr>JET SPI capabilities</vt:lpstr>
      <vt:lpstr>Outline</vt:lpstr>
      <vt:lpstr>ITER SPI Configuration</vt:lpstr>
      <vt:lpstr>Design Issue #1 - Upper Port Exit Angle</vt:lpstr>
      <vt:lpstr>PowerPoint Presentation</vt:lpstr>
      <vt:lpstr>Design Issue #3 – Upper Port Path</vt:lpstr>
      <vt:lpstr>Outline</vt:lpstr>
      <vt:lpstr>JET SPI Experimental opportunities</vt:lpstr>
      <vt:lpstr>PowerPoint Presentation</vt:lpstr>
      <vt:lpstr>Summary</vt:lpstr>
    </vt:vector>
  </TitlesOfParts>
  <Company>Culham Publication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Muir, Alex E</dc:creator>
  <cp:lastModifiedBy>baylorlr</cp:lastModifiedBy>
  <cp:revision>54</cp:revision>
  <dcterms:created xsi:type="dcterms:W3CDTF">2017-06-19T12:10:47Z</dcterms:created>
  <dcterms:modified xsi:type="dcterms:W3CDTF">2017-07-17T11:38:23Z</dcterms:modified>
</cp:coreProperties>
</file>