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6"/>
  </p:sldMasterIdLst>
  <p:notesMasterIdLst>
    <p:notesMasterId r:id="rId34"/>
  </p:notesMasterIdLst>
  <p:sldIdLst>
    <p:sldId id="256" r:id="rId7"/>
    <p:sldId id="310" r:id="rId8"/>
    <p:sldId id="349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50" r:id="rId18"/>
    <p:sldId id="327" r:id="rId19"/>
    <p:sldId id="328" r:id="rId20"/>
    <p:sldId id="338" r:id="rId21"/>
    <p:sldId id="354" r:id="rId22"/>
    <p:sldId id="355" r:id="rId23"/>
    <p:sldId id="351" r:id="rId24"/>
    <p:sldId id="331" r:id="rId25"/>
    <p:sldId id="333" r:id="rId26"/>
    <p:sldId id="352" r:id="rId27"/>
    <p:sldId id="337" r:id="rId28"/>
    <p:sldId id="353" r:id="rId29"/>
    <p:sldId id="342" r:id="rId30"/>
    <p:sldId id="345" r:id="rId31"/>
    <p:sldId id="344" r:id="rId32"/>
    <p:sldId id="343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002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82"/>
  </p:normalViewPr>
  <p:slideViewPr>
    <p:cSldViewPr snapToGrid="0" snapToObjects="1">
      <p:cViewPr>
        <p:scale>
          <a:sx n="93" d="100"/>
          <a:sy n="93" d="100"/>
        </p:scale>
        <p:origin x="1392" y="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5629-7ECC-8049-AD88-015910858C4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C0586-3E2F-7546-8D14-ED154C61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1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9pPr>
          </a:lstStyle>
          <a:p>
            <a:fld id="{47BE9011-BF37-5E47-A35D-E086FE47A401}" type="slidenum">
              <a:rPr lang="en-US" altLang="x-none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49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6395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164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3929"/>
            <a:ext cx="2057400" cy="4992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3929"/>
            <a:ext cx="6019800" cy="4992234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3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2431"/>
            <a:ext cx="4212492" cy="504373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58"/>
            <a:ext cx="82296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61462" y="1082431"/>
            <a:ext cx="4083538" cy="504373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84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3208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04623F3-1A41-BF43-8B83-D6880BD946EB}" type="slidenum">
              <a:rPr lang="en-US" sz="1000">
                <a:solidFill>
                  <a:srgbClr val="000090"/>
                </a:solidFill>
              </a:rPr>
              <a:pPr algn="ctr"/>
              <a:t>‹#›</a:t>
            </a:fld>
            <a:endParaRPr lang="en-US" sz="1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5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18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16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0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56"/>
            <a:ext cx="8229600" cy="4929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88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91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53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owerPoint_Template_Cover_2012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27872-7AAE-8A46-A575-31B47C048B33}" type="slidenum">
              <a:rPr lang="en-US" sz="1000">
                <a:solidFill>
                  <a:srgbClr val="000090"/>
                </a:solidFill>
              </a:rPr>
              <a:pPr algn="ctr"/>
              <a:t>‹#›</a:t>
            </a:fld>
            <a:endParaRPr lang="en-US" sz="1000">
              <a:solidFill>
                <a:srgbClr val="00009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0090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pic>
        <p:nvPicPr>
          <p:cNvPr id="7" name="Picture 20" descr="GA_logo_2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6461125"/>
            <a:ext cx="18272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3D_logo_Revised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134100"/>
            <a:ext cx="1212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over_energy__gradi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463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84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429"/>
            <a:ext cx="3008313" cy="100692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7429"/>
            <a:ext cx="5111750" cy="4928734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357"/>
            <a:ext cx="3008313" cy="39218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8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0213"/>
            <a:ext cx="5486400" cy="3557361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3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Century gothic 20 bold</a:t>
            </a:r>
          </a:p>
          <a:p>
            <a:pPr lvl="0"/>
            <a:r>
              <a:rPr lang="en-US"/>
              <a:t>Century gothic 20 bold</a:t>
            </a:r>
          </a:p>
          <a:p>
            <a:pPr lvl="1"/>
            <a:r>
              <a:rPr lang="en-US"/>
              <a:t>Century gothic 18</a:t>
            </a:r>
          </a:p>
          <a:p>
            <a:pPr lvl="1"/>
            <a:r>
              <a:rPr lang="en-US"/>
              <a:t>Century gothic 18</a:t>
            </a:r>
          </a:p>
          <a:p>
            <a:pPr lvl="2"/>
            <a:r>
              <a:rPr lang="en-US"/>
              <a:t>Century gothic 16</a:t>
            </a:r>
          </a:p>
          <a:p>
            <a:pPr lvl="2"/>
            <a:r>
              <a:rPr lang="en-US"/>
              <a:t>Century gothic 16</a:t>
            </a:r>
          </a:p>
          <a:p>
            <a:pPr lvl="0"/>
            <a:r>
              <a:rPr lang="en-US"/>
              <a:t>Century gothic 20 bold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0"/>
            <a:endParaRPr lang="en-US"/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CC17741-1EA3-6442-975C-AD21A5543069}" type="slidenum">
              <a:rPr lang="en-US" sz="1000">
                <a:solidFill>
                  <a:srgbClr val="000090"/>
                </a:solidFill>
              </a:rPr>
              <a:pPr algn="ctr"/>
              <a:t>‹#›</a:t>
            </a:fld>
            <a:endParaRPr lang="en-US" sz="1000">
              <a:solidFill>
                <a:srgbClr val="000090"/>
              </a:solidFill>
            </a:endParaRPr>
          </a:p>
        </p:txBody>
      </p:sp>
      <p:pic>
        <p:nvPicPr>
          <p:cNvPr id="1030" name="Picture 10" descr="D3D_logo_Revised.t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134100"/>
            <a:ext cx="1212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64" r:id="rId1"/>
    <p:sldLayoutId id="2147493565" r:id="rId2"/>
    <p:sldLayoutId id="2147493566" r:id="rId3"/>
    <p:sldLayoutId id="2147493567" r:id="rId4"/>
    <p:sldLayoutId id="2147493568" r:id="rId5"/>
    <p:sldLayoutId id="2147493569" r:id="rId6"/>
    <p:sldLayoutId id="2147493574" r:id="rId7"/>
    <p:sldLayoutId id="2147493570" r:id="rId8"/>
    <p:sldLayoutId id="2147493571" r:id="rId9"/>
    <p:sldLayoutId id="2147493572" r:id="rId10"/>
    <p:sldLayoutId id="2147493573" r:id="rId11"/>
    <p:sldLayoutId id="2147493575" r:id="rId12"/>
    <p:sldLayoutId id="2147493576" r:id="rId1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emf"/><Relationship Id="rId3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588963" y="5862"/>
            <a:ext cx="8223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Overview of the </a:t>
            </a:r>
            <a:r>
              <a:rPr lang="en-US" sz="2800" dirty="0" smtClean="0">
                <a:solidFill>
                  <a:schemeClr val="bg1"/>
                </a:solidFill>
              </a:rPr>
              <a:t>DIII-D </a:t>
            </a:r>
            <a:r>
              <a:rPr lang="en-US" sz="2800" dirty="0">
                <a:solidFill>
                  <a:schemeClr val="bg1"/>
                </a:solidFill>
              </a:rPr>
              <a:t>Disruption Mitigation Experimental Program</a:t>
            </a: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33375" y="1419225"/>
            <a:ext cx="84788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217B"/>
                </a:solidFill>
              </a:rPr>
              <a:t>b</a:t>
            </a:r>
            <a:r>
              <a:rPr lang="en-US" sz="1600" b="1" dirty="0" smtClean="0">
                <a:solidFill>
                  <a:srgbClr val="00217B"/>
                </a:solidFill>
              </a:rPr>
              <a:t>y </a:t>
            </a:r>
          </a:p>
          <a:p>
            <a:pPr algn="ctr" eaLnBrk="1" hangingPunct="1"/>
            <a:r>
              <a:rPr lang="en-US" sz="2200" b="1" dirty="0" smtClean="0">
                <a:solidFill>
                  <a:srgbClr val="00217B"/>
                </a:solidFill>
              </a:rPr>
              <a:t>N.W. Eidietis</a:t>
            </a:r>
          </a:p>
          <a:p>
            <a:pPr algn="ctr" eaLnBrk="1" hangingPunct="1"/>
            <a:r>
              <a:rPr lang="en-US" sz="1600" b="1" dirty="0">
                <a:solidFill>
                  <a:srgbClr val="00217B"/>
                </a:solidFill>
              </a:rPr>
              <a:t>f</a:t>
            </a:r>
            <a:r>
              <a:rPr lang="en-US" sz="1600" b="1" dirty="0" smtClean="0">
                <a:solidFill>
                  <a:srgbClr val="00217B"/>
                </a:solidFill>
              </a:rPr>
              <a:t>or the </a:t>
            </a:r>
          </a:p>
          <a:p>
            <a:pPr algn="ctr" eaLnBrk="1" hangingPunct="1"/>
            <a:r>
              <a:rPr lang="en-US" sz="2200" b="1" dirty="0" smtClean="0">
                <a:solidFill>
                  <a:srgbClr val="00217B"/>
                </a:solidFill>
              </a:rPr>
              <a:t>DIII-D Disruption Mitigation Physics Group</a:t>
            </a:r>
          </a:p>
          <a:p>
            <a:pPr algn="ctr" eaLnBrk="1" hangingPunct="1"/>
            <a:r>
              <a:rPr lang="en-US" sz="1600" b="1" dirty="0" smtClean="0">
                <a:solidFill>
                  <a:srgbClr val="00217B"/>
                </a:solidFill>
              </a:rPr>
              <a:t>with thanks to</a:t>
            </a:r>
          </a:p>
          <a:p>
            <a:pPr algn="ctr" eaLnBrk="1" hangingPunct="1"/>
            <a:r>
              <a:rPr lang="en-US" sz="2200" b="1" dirty="0" smtClean="0">
                <a:solidFill>
                  <a:srgbClr val="00217B"/>
                </a:solidFill>
              </a:rPr>
              <a:t>D. </a:t>
            </a:r>
            <a:r>
              <a:rPr lang="en-US" sz="2200" b="1" dirty="0" err="1" smtClean="0">
                <a:solidFill>
                  <a:srgbClr val="00217B"/>
                </a:solidFill>
              </a:rPr>
              <a:t>Spong</a:t>
            </a:r>
            <a:r>
              <a:rPr lang="en-US" sz="2200" b="1" dirty="0" smtClean="0">
                <a:solidFill>
                  <a:srgbClr val="00217B"/>
                </a:solidFill>
              </a:rPr>
              <a:t> (ORNL) &amp; K. </a:t>
            </a:r>
            <a:r>
              <a:rPr lang="en-US" sz="2200" b="1" dirty="0" err="1" smtClean="0">
                <a:solidFill>
                  <a:srgbClr val="00217B"/>
                </a:solidFill>
              </a:rPr>
              <a:t>Thome</a:t>
            </a:r>
            <a:r>
              <a:rPr lang="en-US" sz="2200" b="1" dirty="0" smtClean="0">
                <a:solidFill>
                  <a:srgbClr val="00217B"/>
                </a:solidFill>
              </a:rPr>
              <a:t> (ORAU)</a:t>
            </a:r>
            <a:endParaRPr lang="en-US" sz="2200" b="1" dirty="0">
              <a:solidFill>
                <a:srgbClr val="00217B"/>
              </a:solidFill>
            </a:endParaRPr>
          </a:p>
          <a:p>
            <a:pPr algn="ctr" eaLnBrk="1" hangingPunct="1"/>
            <a:endParaRPr lang="en-US" sz="2200" b="1" dirty="0">
              <a:solidFill>
                <a:srgbClr val="00217B"/>
              </a:solidFill>
            </a:endParaRPr>
          </a:p>
          <a:p>
            <a:pPr algn="ctr" eaLnBrk="1" hangingPunct="1"/>
            <a:endParaRPr lang="en-US" sz="2200" b="1" dirty="0">
              <a:solidFill>
                <a:srgbClr val="00217B"/>
              </a:solidFill>
            </a:endParaRPr>
          </a:p>
          <a:p>
            <a:pPr algn="ctr" eaLnBrk="1" hangingPunct="1"/>
            <a:r>
              <a:rPr lang="en-US" sz="1600" b="1" dirty="0">
                <a:solidFill>
                  <a:srgbClr val="00217B"/>
                </a:solidFill>
              </a:rPr>
              <a:t>Presented at the </a:t>
            </a:r>
            <a:r>
              <a:rPr lang="en-US" sz="2200" b="1" dirty="0">
                <a:solidFill>
                  <a:srgbClr val="00217B"/>
                </a:solidFill>
              </a:rPr>
              <a:t/>
            </a:r>
            <a:br>
              <a:rPr lang="en-US" sz="2200" b="1" dirty="0">
                <a:solidFill>
                  <a:srgbClr val="00217B"/>
                </a:solidFill>
              </a:rPr>
            </a:br>
            <a:r>
              <a:rPr lang="en-US" sz="2200" b="1" dirty="0" smtClean="0">
                <a:solidFill>
                  <a:srgbClr val="00217B"/>
                </a:solidFill>
              </a:rPr>
              <a:t>Theory &amp; Simulation of Disruptions Workshop</a:t>
            </a:r>
          </a:p>
          <a:p>
            <a:pPr algn="ctr" eaLnBrk="1" hangingPunct="1"/>
            <a:r>
              <a:rPr lang="en-US" sz="2200" b="1" dirty="0" smtClean="0">
                <a:solidFill>
                  <a:srgbClr val="00217B"/>
                </a:solidFill>
              </a:rPr>
              <a:t>PPPL</a:t>
            </a:r>
            <a:endParaRPr lang="en-US" sz="2200" b="1" dirty="0">
              <a:solidFill>
                <a:srgbClr val="00217B"/>
              </a:solidFill>
            </a:endParaRPr>
          </a:p>
          <a:p>
            <a:pPr algn="ctr" eaLnBrk="1" hangingPunct="1"/>
            <a:endParaRPr lang="en-US" sz="2200" b="1" dirty="0">
              <a:solidFill>
                <a:srgbClr val="00217B"/>
              </a:solidFill>
            </a:endParaRPr>
          </a:p>
          <a:p>
            <a:pPr algn="ctr" eaLnBrk="1" hangingPunct="1"/>
            <a:endParaRPr lang="en-US" sz="2200" b="1" dirty="0">
              <a:solidFill>
                <a:srgbClr val="00217B"/>
              </a:solidFill>
            </a:endParaRPr>
          </a:p>
          <a:p>
            <a:pPr algn="ctr" eaLnBrk="1" hangingPunct="1"/>
            <a:endParaRPr lang="en-US" sz="2200" b="1" dirty="0">
              <a:solidFill>
                <a:srgbClr val="00217B"/>
              </a:solidFill>
            </a:endParaRPr>
          </a:p>
          <a:p>
            <a:pPr algn="ctr" eaLnBrk="1" hangingPunct="1"/>
            <a:r>
              <a:rPr lang="en-US" sz="2200" b="1" dirty="0" smtClean="0">
                <a:solidFill>
                  <a:srgbClr val="00217B"/>
                </a:solidFill>
              </a:rPr>
              <a:t>July 17, 2017</a:t>
            </a:r>
            <a:endParaRPr lang="en-US" sz="2200" b="1" dirty="0">
              <a:solidFill>
                <a:srgbClr val="00217B"/>
              </a:solidFill>
            </a:endParaRPr>
          </a:p>
        </p:txBody>
      </p:sp>
      <p:pic>
        <p:nvPicPr>
          <p:cNvPr id="13317" name="Picture 20" descr="GA_logo_2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6461125"/>
            <a:ext cx="18272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Increasing electron density lowers E/E</a:t>
            </a:r>
            <a:r>
              <a:rPr lang="en-US" baseline="-25000" dirty="0" smtClean="0"/>
              <a:t>crit</a:t>
            </a:r>
            <a:r>
              <a:rPr lang="en-US" dirty="0" smtClean="0"/>
              <a:t> and shows fewer REs at high energy due to slower RE growth rate</a:t>
            </a:r>
            <a:endParaRPr lang="en-US" dirty="0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2"/>
          <a:stretch/>
        </p:blipFill>
        <p:spPr>
          <a:xfrm>
            <a:off x="4795651" y="1076649"/>
            <a:ext cx="3994511" cy="1654841"/>
          </a:xfrm>
        </p:spPr>
      </p:pic>
      <p:sp>
        <p:nvSpPr>
          <p:cNvPr id="11" name="TextBox 10"/>
          <p:cNvSpPr txBox="1"/>
          <p:nvPr/>
        </p:nvSpPr>
        <p:spPr>
          <a:xfrm>
            <a:off x="6214284" y="887139"/>
            <a:ext cx="192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B</a:t>
            </a:r>
            <a:r>
              <a:rPr lang="en-US" b="1" baseline="-25000" dirty="0" smtClean="0"/>
              <a:t>T</a:t>
            </a:r>
            <a:r>
              <a:rPr lang="en-US" b="1" dirty="0" smtClean="0"/>
              <a:t>, high Z</a:t>
            </a:r>
            <a:r>
              <a:rPr lang="en-US" b="1" baseline="-25000" dirty="0" smtClean="0"/>
              <a:t>eff</a:t>
            </a:r>
            <a:endParaRPr lang="en-US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398895" y="1256969"/>
            <a:ext cx="699784" cy="871255"/>
          </a:xfrm>
          <a:prstGeom prst="rect">
            <a:avLst/>
          </a:prstGeom>
          <a:solidFill>
            <a:srgbClr val="0080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89888" y="2965416"/>
            <a:ext cx="260946" cy="354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361461" y="1016171"/>
            <a:ext cx="4634609" cy="1649059"/>
          </a:xfrm>
        </p:spPr>
        <p:txBody>
          <a:bodyPr/>
          <a:lstStyle/>
          <a:p>
            <a:r>
              <a:rPr lang="en-US" dirty="0" smtClean="0"/>
              <a:t>HXR distributions are different with E/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crit</a:t>
            </a:r>
            <a:r>
              <a:rPr lang="en-US" dirty="0" smtClean="0"/>
              <a:t>, show non-monotonic features when inverted for f(E)</a:t>
            </a:r>
          </a:p>
          <a:p>
            <a:r>
              <a:rPr lang="en-US" dirty="0" smtClean="0"/>
              <a:t>Modeling shows consistent changes in “bump”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49" y="2671234"/>
            <a:ext cx="6718300" cy="41529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6982" y="3142886"/>
            <a:ext cx="2057976" cy="254923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C. Paz-</a:t>
            </a:r>
            <a:r>
              <a:rPr lang="en-US" sz="1600" dirty="0" err="1" smtClean="0">
                <a:solidFill>
                  <a:schemeClr val="tx1"/>
                </a:solidFill>
              </a:rPr>
              <a:t>Soldan</a:t>
            </a:r>
            <a:r>
              <a:rPr lang="en-US" sz="1600" dirty="0" smtClean="0">
                <a:solidFill>
                  <a:schemeClr val="tx1"/>
                </a:solidFill>
              </a:rPr>
              <a:t> 2017 APS invited,</a:t>
            </a:r>
          </a:p>
          <a:p>
            <a:pPr algn="ctr"/>
            <a:r>
              <a:rPr lang="is-IS" sz="1600" dirty="0">
                <a:solidFill>
                  <a:schemeClr val="tx1"/>
                </a:solidFill>
              </a:rPr>
              <a:t>PRL </a:t>
            </a:r>
            <a:r>
              <a:rPr lang="is-IS" sz="1600" b="1" dirty="0">
                <a:solidFill>
                  <a:schemeClr val="tx1"/>
                </a:solidFill>
              </a:rPr>
              <a:t>118</a:t>
            </a:r>
            <a:r>
              <a:rPr lang="is-IS" sz="1600" dirty="0">
                <a:solidFill>
                  <a:schemeClr val="tx1"/>
                </a:solidFill>
              </a:rPr>
              <a:t>, 255002 (2017)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433756" y="6642100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Gamma Ray Imager has been upgraded to provide better spatial coverage , sensitivity, and shielding against </a:t>
            </a:r>
            <a:r>
              <a:rPr lang="en-US" sz="2100" dirty="0" err="1" smtClean="0"/>
              <a:t>uncollimated</a:t>
            </a:r>
            <a:r>
              <a:rPr lang="en-US" sz="2100" dirty="0" smtClean="0"/>
              <a:t> gammas for 2017 run period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94891" y="1019183"/>
            <a:ext cx="4925683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700" b="1" dirty="0" smtClean="0">
                <a:solidFill>
                  <a:schemeClr val="tx1"/>
                </a:solidFill>
                <a:latin typeface="+mn-lt"/>
              </a:rPr>
              <a:t>number of GRI channels has been doubled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(up to 55) to increase spatial coverage in the poloidal plane</a:t>
            </a:r>
          </a:p>
          <a:p>
            <a:pPr marL="344488" indent="-3444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tx1"/>
                </a:solidFill>
                <a:latin typeface="+mn-lt"/>
              </a:rPr>
              <a:t>Additional rear shielding 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(5 of lead, attenuation by 10x) against backscattered gammas has been designed and installed</a:t>
            </a:r>
          </a:p>
          <a:p>
            <a:pPr marL="344488" indent="-3444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Successful </a:t>
            </a:r>
            <a:r>
              <a:rPr lang="en-US" sz="1700" b="1" dirty="0" smtClean="0">
                <a:solidFill>
                  <a:schemeClr val="tx1"/>
                </a:solidFill>
                <a:latin typeface="+mn-lt"/>
              </a:rPr>
              <a:t>measurements in QRE regime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have been done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64" y="3759588"/>
            <a:ext cx="2543411" cy="191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5764" y="5646866"/>
            <a:ext cx="2543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+mn-lt"/>
              </a:rPr>
              <a:t>New insulated 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+mn-lt"/>
              </a:rPr>
              <a:t>detector holder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74" y="1004372"/>
            <a:ext cx="3930099" cy="5380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65910" y="6263401"/>
            <a:ext cx="4744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+mn-lt"/>
              </a:rPr>
              <a:t>RE at </a:t>
            </a:r>
            <a:r>
              <a:rPr lang="en-US" sz="1500" dirty="0" smtClean="0">
                <a:solidFill>
                  <a:srgbClr val="FF0000"/>
                </a:solidFill>
                <a:latin typeface="+mn-lt"/>
              </a:rPr>
              <a:t>high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 and low B</a:t>
            </a:r>
            <a:r>
              <a:rPr lang="en-US" sz="1500" baseline="-25000" dirty="0" smtClean="0">
                <a:solidFill>
                  <a:schemeClr val="tx1"/>
                </a:solidFill>
                <a:latin typeface="+mn-lt"/>
              </a:rPr>
              <a:t>T 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+mn-lt"/>
              </a:rPr>
              <a:t>in Whistler experiment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6719" y="3759588"/>
            <a:ext cx="2060947" cy="191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56719" y="5675090"/>
            <a:ext cx="2048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Rear shielding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(220 kg of lead)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6460807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Courtesy A. </a:t>
            </a:r>
            <a:r>
              <a:rPr lang="en-US" i="1" dirty="0" err="1" smtClean="0">
                <a:solidFill>
                  <a:srgbClr val="0000FF"/>
                </a:solidFill>
              </a:rPr>
              <a:t>Lvovskiy</a:t>
            </a:r>
            <a:r>
              <a:rPr lang="en-US" i="1" dirty="0" smtClean="0">
                <a:solidFill>
                  <a:srgbClr val="0000FF"/>
                </a:solidFill>
              </a:rPr>
              <a:t>, ORAU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1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655" y="2182811"/>
            <a:ext cx="8368145" cy="76820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4754563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Studies of runaway f(E) evolution in the quiescent runaway electron (QRE) regime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RE plateau dissipation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Observation of RE generated whistler waves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Shattered pellet injection (SPI) studies</a:t>
            </a:r>
            <a:endParaRPr lang="en-US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Future directions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4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 idx="4294967295"/>
          </p:nvPr>
        </p:nvSpPr>
        <p:spPr>
          <a:xfrm>
            <a:off x="150813" y="0"/>
            <a:ext cx="8634412" cy="914400"/>
          </a:xfrm>
        </p:spPr>
        <p:txBody>
          <a:bodyPr lIns="0" rIns="0"/>
          <a:lstStyle/>
          <a:p>
            <a:pPr algn="ctr"/>
            <a:r>
              <a:rPr lang="en-US" altLang="x-none" dirty="0">
                <a:ea typeface="ＭＳ Ｐゴシック" charset="-128"/>
              </a:rPr>
              <a:t>Expanded operating space allows clearer </a:t>
            </a:r>
            <a:r>
              <a:rPr lang="en-US" altLang="x-none" dirty="0" smtClean="0">
                <a:ea typeface="ＭＳ Ｐゴシック" charset="-128"/>
              </a:rPr>
              <a:t>view of  anomalous RE plateau dissipation 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150813" y="1527175"/>
            <a:ext cx="3729037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794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n-US" altLang="x-none" sz="2000"/>
              <a:t>Assimilation of high Z impurities injected into RE plateau is important RE mitigation strategy for ITER.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n-US" altLang="x-none" sz="2000"/>
              <a:t>Experiments in DIII-D aim to understand dissipation of RE plateau using Ar.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n-US" altLang="x-none" sz="2000"/>
              <a:t>Plateau current dissipation (resistivity) not clearly resistive or avalanche in character.</a:t>
            </a:r>
          </a:p>
        </p:txBody>
      </p:sp>
      <p:pic>
        <p:nvPicPr>
          <p:cNvPr id="3075" name="Picture 1" descr="Fig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792288"/>
            <a:ext cx="51752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213225" y="1331913"/>
            <a:ext cx="491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00FF"/>
                </a:solidFill>
              </a:rPr>
              <a:t>RE plateau I-V characteristic 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524500" y="6205538"/>
            <a:ext cx="3260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 dirty="0" err="1"/>
              <a:t>dI</a:t>
            </a:r>
            <a:r>
              <a:rPr lang="en-US" altLang="x-none" sz="2000" b="1" baseline="-25000" dirty="0" err="1"/>
              <a:t>RE</a:t>
            </a:r>
            <a:r>
              <a:rPr lang="en-US" altLang="x-none" sz="2000" b="1" dirty="0"/>
              <a:t>/</a:t>
            </a:r>
            <a:r>
              <a:rPr lang="en-US" altLang="x-none" sz="2000" b="1" dirty="0" err="1"/>
              <a:t>dt</a:t>
            </a:r>
            <a:r>
              <a:rPr lang="en-US" altLang="x-none" sz="2000" b="1" dirty="0"/>
              <a:t> = 0, </a:t>
            </a:r>
            <a:r>
              <a:rPr lang="en-US" altLang="x-none" sz="2000" b="1" dirty="0" err="1"/>
              <a:t>N</a:t>
            </a:r>
            <a:r>
              <a:rPr lang="en-US" altLang="x-none" sz="2000" b="1" baseline="-25000" dirty="0" err="1"/>
              <a:t>Ar</a:t>
            </a:r>
            <a:r>
              <a:rPr lang="en-US" altLang="x-none" sz="2000" b="1" dirty="0"/>
              <a:t> = 20 </a:t>
            </a:r>
            <a:r>
              <a:rPr lang="en-US" altLang="x-none" sz="2000" b="1" dirty="0" err="1" smtClean="0"/>
              <a:t>Torr</a:t>
            </a:r>
            <a:r>
              <a:rPr lang="en-US" altLang="x-none" sz="2000" b="1" dirty="0" smtClean="0"/>
              <a:t>-L</a:t>
            </a:r>
          </a:p>
          <a:p>
            <a:pPr eaLnBrk="1" hangingPunct="1"/>
            <a:r>
              <a:rPr lang="en-US" altLang="x-none" sz="2000" dirty="0" smtClean="0"/>
              <a:t>(formation </a:t>
            </a:r>
            <a:r>
              <a:rPr lang="en-US" altLang="x-none" sz="2000" dirty="0" err="1" smtClean="0"/>
              <a:t>Ar</a:t>
            </a:r>
            <a:r>
              <a:rPr lang="en-US" altLang="x-none" sz="2000" dirty="0" smtClean="0"/>
              <a:t> pellet only)</a:t>
            </a:r>
            <a:endParaRPr lang="en-US" altLang="x-none" sz="20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9906" y="3738418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0000FF"/>
                </a:solidFill>
              </a:rPr>
              <a:t>New operating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space 2017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502525" y="2410691"/>
            <a:ext cx="740930" cy="1165044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9"/>
          <p:cNvSpPr txBox="1">
            <a:spLocks noChangeArrowheads="1"/>
          </p:cNvSpPr>
          <p:nvPr/>
        </p:nvSpPr>
        <p:spPr bwMode="auto">
          <a:xfrm>
            <a:off x="0" y="1308100"/>
            <a:ext cx="37734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794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n-US" altLang="x-none" sz="2000"/>
              <a:t>RE plateau resistivity does not increase linearly with amount of Ar in vacuum vessel.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n-US" altLang="x-none" sz="2000"/>
              <a:t>Results suggest that Ar not being mixed uniformly into RE plateau but is being excluded from center of beam.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n-US" altLang="x-none" sz="2000"/>
              <a:t>Profile analysis is underway to try to extract radial profile of Ar and effect of changing RE current.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endParaRPr lang="en-US" altLang="x-none" sz="2000"/>
          </a:p>
        </p:txBody>
      </p:sp>
      <p:pic>
        <p:nvPicPr>
          <p:cNvPr id="4098" name="Picture 2" descr="Fig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1447800"/>
            <a:ext cx="51149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150813" y="0"/>
            <a:ext cx="8634412" cy="914400"/>
          </a:xfrm>
        </p:spPr>
        <p:txBody>
          <a:bodyPr lIns="0" rIns="0"/>
          <a:lstStyle/>
          <a:p>
            <a:pPr algn="ctr" eaLnBrk="1" hangingPunct="1"/>
            <a:r>
              <a:rPr lang="en-US" altLang="x-none" dirty="0">
                <a:ea typeface="ＭＳ Ｐゴシック" charset="-128"/>
              </a:rPr>
              <a:t>High-Z impurity assimilation studies into RE plateau (2)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311650" y="10001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00FF"/>
                </a:solidFill>
              </a:rPr>
              <a:t>RE plateau I-V characteristic 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6224588" y="5795963"/>
            <a:ext cx="2560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/>
              <a:t>I</a:t>
            </a:r>
            <a:r>
              <a:rPr lang="en-US" altLang="x-none" sz="2000" b="1" baseline="-25000"/>
              <a:t>RE</a:t>
            </a:r>
            <a:r>
              <a:rPr lang="en-US" altLang="x-none" sz="2000" b="1"/>
              <a:t> = 530 – 570 kA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87142" y="5735528"/>
            <a:ext cx="3325092" cy="72253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See E. Hollmann, 2017 APS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Initial attempts at low q</a:t>
            </a:r>
            <a:r>
              <a:rPr lang="en-US" baseline="-25000" dirty="0" smtClean="0"/>
              <a:t>95</a:t>
            </a:r>
            <a:r>
              <a:rPr lang="en-US" dirty="0" smtClean="0"/>
              <a:t> RE plateau dissipation show no clear difference versus high q</a:t>
            </a:r>
            <a:r>
              <a:rPr lang="en-US" baseline="-25000" dirty="0" smtClean="0"/>
              <a:t>95</a:t>
            </a:r>
            <a:endParaRPr lang="en-US" baseline="-25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97" y="955040"/>
            <a:ext cx="4906904" cy="5212080"/>
          </a:xfrm>
        </p:spPr>
      </p:pic>
      <p:grpSp>
        <p:nvGrpSpPr>
          <p:cNvPr id="32" name="Group 31"/>
          <p:cNvGrpSpPr/>
          <p:nvPr/>
        </p:nvGrpSpPr>
        <p:grpSpPr>
          <a:xfrm>
            <a:off x="2057124" y="3452326"/>
            <a:ext cx="1500824" cy="2894873"/>
            <a:chOff x="2057124" y="3452326"/>
            <a:chExt cx="1500824" cy="2894873"/>
          </a:xfrm>
        </p:grpSpPr>
        <p:grpSp>
          <p:nvGrpSpPr>
            <p:cNvPr id="16" name="Group 15"/>
            <p:cNvGrpSpPr/>
            <p:nvPr/>
          </p:nvGrpSpPr>
          <p:grpSpPr>
            <a:xfrm>
              <a:off x="2057124" y="3452326"/>
              <a:ext cx="1500824" cy="2894873"/>
              <a:chOff x="398314" y="3799840"/>
              <a:chExt cx="1056641" cy="20381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75" t="4809" b="9419"/>
              <a:stretch/>
            </p:blipFill>
            <p:spPr>
              <a:xfrm>
                <a:off x="434153" y="3850640"/>
                <a:ext cx="994852" cy="194427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94" t="3538" b="7894"/>
              <a:stretch/>
            </p:blipFill>
            <p:spPr>
              <a:xfrm>
                <a:off x="398314" y="3799840"/>
                <a:ext cx="1056641" cy="2038108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457199" y="4538547"/>
                <a:ext cx="576146" cy="576146"/>
              </a:xfrm>
              <a:prstGeom prst="ellipse">
                <a:avLst/>
              </a:prstGeom>
              <a:solidFill>
                <a:srgbClr val="0000FF">
                  <a:alpha val="26667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4700" y="5603248"/>
              <a:ext cx="1104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171353 @ 1.4s</a:t>
              </a:r>
            </a:p>
            <a:p>
              <a:r>
                <a:rPr lang="en-US" sz="1100" dirty="0" smtClean="0">
                  <a:solidFill>
                    <a:srgbClr val="0000FF"/>
                  </a:solidFill>
                </a:rPr>
                <a:t>171560 @ 1.4s</a:t>
              </a:r>
              <a:endParaRPr lang="en-US" sz="11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71622" y="621191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Time [</a:t>
            </a:r>
            <a:r>
              <a:rPr lang="en-US" sz="1200" dirty="0" err="1" smtClean="0">
                <a:latin typeface="Helvetica" charset="0"/>
                <a:ea typeface="Helvetica" charset="0"/>
                <a:cs typeface="Helvetica" charset="0"/>
              </a:rPr>
              <a:t>ms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]</a:t>
            </a:r>
            <a:endParaRPr 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7301" y="356108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Flux limit</a:t>
            </a: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063345" y="3782291"/>
            <a:ext cx="69273" cy="19396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324706" y="3855827"/>
            <a:ext cx="140146" cy="319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063345" y="3855827"/>
            <a:ext cx="165317" cy="199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255" y="955040"/>
            <a:ext cx="3773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794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n-US" altLang="x-none" sz="2000" dirty="0" smtClean="0"/>
              <a:t>Doubled I</a:t>
            </a:r>
            <a:r>
              <a:rPr lang="en-US" altLang="x-none" sz="2000" baseline="-25000" dirty="0" smtClean="0"/>
              <a:t>RE</a:t>
            </a:r>
            <a:r>
              <a:rPr lang="en-US" altLang="x-none" sz="2000" dirty="0" smtClean="0"/>
              <a:t> operating space in 2017 allows lower q95 dissipation</a:t>
            </a:r>
            <a:endParaRPr lang="en-US" altLang="x-none" sz="2000" dirty="0"/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n-US" altLang="x-none" sz="2000" dirty="0" smtClean="0"/>
              <a:t>Additional compression of x-section brings </a:t>
            </a:r>
            <a:r>
              <a:rPr lang="en-US" altLang="x-none" sz="2000" dirty="0" err="1" smtClean="0"/>
              <a:t>q</a:t>
            </a:r>
            <a:r>
              <a:rPr lang="en-US" altLang="x-none" sz="2000" baseline="-25000" dirty="0" err="1" smtClean="0"/>
              <a:t>edge</a:t>
            </a:r>
            <a:r>
              <a:rPr lang="en-US" altLang="x-none" sz="2000" dirty="0" smtClean="0"/>
              <a:t> ~3 </a:t>
            </a:r>
            <a:endParaRPr lang="en-US" altLang="x-none" sz="2000" dirty="0"/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n-US" altLang="x-none" sz="2000" dirty="0" smtClean="0"/>
              <a:t>No obvious evidence of disruptive MHD prior to solenoid flux limit</a:t>
            </a:r>
            <a:endParaRPr lang="en-US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199210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entury Gothic" charset="0"/>
              </a:rPr>
              <a:t>Initial Tests: Neon SPI &amp; Neon MGI Equally Effective for Runaway Electron (RE) Plateau Dissipation</a:t>
            </a:r>
            <a:endParaRPr lang="en-US" dirty="0">
              <a:latin typeface="Century Gothic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4075" y="1065933"/>
            <a:ext cx="5463925" cy="4754563"/>
          </a:xfrm>
        </p:spPr>
        <p:txBody>
          <a:bodyPr/>
          <a:lstStyle/>
          <a:p>
            <a:pPr fontAlgn="base"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Century Gothic" charset="0"/>
              </a:rPr>
              <a:t>Test Scenario:</a:t>
            </a:r>
          </a:p>
          <a:p>
            <a:pPr lvl="1">
              <a:spcAft>
                <a:spcPts val="800"/>
              </a:spcAft>
              <a:buFont typeface="Lucida Grande"/>
              <a:buChar char="–"/>
            </a:pPr>
            <a:r>
              <a:rPr lang="en-US" sz="1600" dirty="0" smtClean="0">
                <a:latin typeface="Century Gothic" charset="0"/>
              </a:rPr>
              <a:t>Small(~10 </a:t>
            </a:r>
            <a:r>
              <a:rPr lang="en-US" sz="1600" dirty="0" err="1" smtClean="0">
                <a:latin typeface="Century Gothic" charset="0"/>
              </a:rPr>
              <a:t>torr</a:t>
            </a:r>
            <a:r>
              <a:rPr lang="en-US" sz="1600" dirty="0" smtClean="0">
                <a:latin typeface="Century Gothic" charset="0"/>
              </a:rPr>
              <a:t>-L) </a:t>
            </a:r>
            <a:r>
              <a:rPr lang="en-US" sz="1600" dirty="0" err="1" smtClean="0">
                <a:latin typeface="Century Gothic" charset="0"/>
              </a:rPr>
              <a:t>Ar</a:t>
            </a:r>
            <a:r>
              <a:rPr lang="en-US" sz="1600" dirty="0" smtClean="0">
                <a:latin typeface="Century Gothic" charset="0"/>
              </a:rPr>
              <a:t> pellet injection induces CQ, forms RE plateau</a:t>
            </a:r>
            <a:endParaRPr lang="en-US" sz="1600" dirty="0">
              <a:latin typeface="Century Gothic" charset="0"/>
            </a:endParaRPr>
          </a:p>
          <a:p>
            <a:pPr lvl="1">
              <a:spcAft>
                <a:spcPts val="800"/>
              </a:spcAft>
              <a:buFont typeface="Lucida Grande"/>
              <a:buChar char="–"/>
            </a:pPr>
            <a:r>
              <a:rPr lang="en-US" sz="1600" dirty="0" smtClean="0">
                <a:latin typeface="Century Gothic" charset="0"/>
              </a:rPr>
              <a:t>Active Ip control sustains plateau </a:t>
            </a:r>
          </a:p>
          <a:p>
            <a:pPr lvl="1">
              <a:spcAft>
                <a:spcPts val="800"/>
              </a:spcAft>
              <a:buFont typeface="Lucida Grande"/>
              <a:buChar char="–"/>
            </a:pPr>
            <a:r>
              <a:rPr lang="en-US" sz="1600" dirty="0" smtClean="0">
                <a:latin typeface="Century Gothic" charset="0"/>
              </a:rPr>
              <a:t>1200 </a:t>
            </a:r>
            <a:r>
              <a:rPr lang="en-US" sz="1600" dirty="0" err="1" smtClean="0">
                <a:latin typeface="Century Gothic" charset="0"/>
              </a:rPr>
              <a:t>Torr</a:t>
            </a:r>
            <a:r>
              <a:rPr lang="en-US" sz="1600" dirty="0" smtClean="0">
                <a:latin typeface="Century Gothic" charset="0"/>
              </a:rPr>
              <a:t>-L Neon MGI or SPI injected at 1.4s </a:t>
            </a:r>
          </a:p>
          <a:p>
            <a:pPr fontAlgn="base"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entury Gothic" charset="0"/>
              </a:rPr>
              <a:t>SPI/MGI exhibit nearly identical initial dissipation rates</a:t>
            </a:r>
          </a:p>
          <a:p>
            <a:pPr fontAlgn="base"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charset="0"/>
              </a:rPr>
              <a:t>Longer timescale: </a:t>
            </a:r>
            <a:r>
              <a:rPr lang="en-US" sz="1800" dirty="0" smtClean="0">
                <a:solidFill>
                  <a:srgbClr val="000000"/>
                </a:solidFill>
                <a:latin typeface="Century Gothic" charset="0"/>
              </a:rPr>
              <a:t>SPI displaces residual Argon from RE </a:t>
            </a:r>
            <a:r>
              <a:rPr lang="en-US" sz="1800" dirty="0" smtClean="0">
                <a:solidFill>
                  <a:srgbClr val="000000"/>
                </a:solidFill>
                <a:latin typeface="Century Gothic" charset="0"/>
                <a:sym typeface="Wingdings"/>
              </a:rPr>
              <a:t> Dissipation slows</a:t>
            </a:r>
            <a:endParaRPr lang="en-US" sz="1800" dirty="0" smtClean="0">
              <a:solidFill>
                <a:srgbClr val="000000"/>
              </a:solidFill>
              <a:latin typeface="Century Gothic" charset="0"/>
            </a:endParaRPr>
          </a:p>
          <a:p>
            <a:pPr fontAlgn="base"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008000"/>
                </a:solidFill>
                <a:latin typeface="Century Gothic" charset="0"/>
              </a:rPr>
              <a:t>Hypothesis: </a:t>
            </a:r>
            <a:r>
              <a:rPr lang="en-US" sz="1800" dirty="0" smtClean="0">
                <a:solidFill>
                  <a:srgbClr val="000000"/>
                </a:solidFill>
                <a:latin typeface="Century Gothic" charset="0"/>
              </a:rPr>
              <a:t>D</a:t>
            </a:r>
            <a:r>
              <a:rPr lang="en-US" sz="1800" baseline="-25000" dirty="0" smtClean="0">
                <a:solidFill>
                  <a:srgbClr val="000000"/>
                </a:solidFill>
                <a:latin typeface="Century Gothic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Century Gothic" charset="0"/>
              </a:rPr>
              <a:t> “grease” around Ne SPI pellet may be displacing high-Z impurities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Lucida Grande"/>
              <a:buChar char="–"/>
            </a:pPr>
            <a:r>
              <a:rPr lang="en-US" sz="1600" dirty="0" smtClean="0">
                <a:solidFill>
                  <a:srgbClr val="000000"/>
                </a:solidFill>
                <a:latin typeface="Century Gothic" charset="0"/>
              </a:rPr>
              <a:t>Grease enables simple pipe-gun SPI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Lucida Grande"/>
              <a:buChar char="–"/>
            </a:pPr>
            <a:r>
              <a:rPr lang="en-US" sz="1600" dirty="0" smtClean="0">
                <a:solidFill>
                  <a:srgbClr val="000000"/>
                </a:solidFill>
                <a:latin typeface="Century Gothic" charset="0"/>
              </a:rPr>
              <a:t>Mechanical punch may be necessity</a:t>
            </a:r>
          </a:p>
          <a:p>
            <a:pPr fontAlgn="base">
              <a:spcAft>
                <a:spcPts val="800"/>
              </a:spcAft>
              <a:buFont typeface="Arial" charset="0"/>
              <a:buChar char="•"/>
            </a:pPr>
            <a:endParaRPr lang="en-US" sz="1800" dirty="0">
              <a:latin typeface="Century Gothic" charset="0"/>
            </a:endParaRP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>
              <a:latin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947033"/>
            <a:ext cx="3556000" cy="5910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5030" y="978823"/>
            <a:ext cx="93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</a:t>
            </a:r>
            <a:r>
              <a:rPr lang="en-US" b="1" baseline="-25000" dirty="0" smtClean="0"/>
              <a:t>p</a:t>
            </a:r>
            <a:r>
              <a:rPr lang="en-US" b="1" dirty="0" smtClean="0"/>
              <a:t> (A)</a:t>
            </a:r>
            <a:endParaRPr 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13496" y="5575336"/>
            <a:ext cx="1272002" cy="1272002"/>
            <a:chOff x="4064000" y="5431692"/>
            <a:chExt cx="771769" cy="771769"/>
          </a:xfrm>
        </p:grpSpPr>
        <p:sp>
          <p:nvSpPr>
            <p:cNvPr id="7" name="Oval 6"/>
            <p:cNvSpPr/>
            <p:nvPr/>
          </p:nvSpPr>
          <p:spPr>
            <a:xfrm>
              <a:off x="4064000" y="5431692"/>
              <a:ext cx="771769" cy="77176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07961" y="5475653"/>
              <a:ext cx="683846" cy="6838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Neon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45524" y="2061200"/>
            <a:ext cx="65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MGI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8863" y="2459839"/>
            <a:ext cx="149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</a:t>
            </a:r>
            <a:r>
              <a:rPr lang="en-US" b="1" baseline="-25000" dirty="0" smtClean="0"/>
              <a:t>loop</a:t>
            </a:r>
            <a:r>
              <a:rPr lang="en-US" b="1" dirty="0" smtClean="0"/>
              <a:t> (V)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01964" y="3885665"/>
            <a:ext cx="158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Density (m</a:t>
            </a:r>
            <a:r>
              <a:rPr lang="en-US" b="1" baseline="30000" dirty="0" smtClean="0"/>
              <a:t>-3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98863" y="5431692"/>
            <a:ext cx="158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Ar</a:t>
            </a:r>
            <a:r>
              <a:rPr lang="en-US" b="1" dirty="0" smtClean="0"/>
              <a:t>-II (</a:t>
            </a:r>
            <a:r>
              <a:rPr lang="en-US" b="1" dirty="0" err="1" smtClean="0"/>
              <a:t>arb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28054" y="1636517"/>
            <a:ext cx="49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SPI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98864" y="1905000"/>
            <a:ext cx="266166" cy="117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</p:cNvCxnSpPr>
          <p:nvPr/>
        </p:nvCxnSpPr>
        <p:spPr>
          <a:xfrm flipV="1">
            <a:off x="7196363" y="2145217"/>
            <a:ext cx="169637" cy="10064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23640" y="937633"/>
            <a:ext cx="1441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Small</a:t>
            </a:r>
          </a:p>
          <a:p>
            <a:pPr algn="ctr"/>
            <a:r>
              <a:rPr lang="en-US" sz="1200" dirty="0" err="1" smtClean="0">
                <a:solidFill>
                  <a:srgbClr val="008000"/>
                </a:solidFill>
              </a:rPr>
              <a:t>Ar</a:t>
            </a:r>
            <a:r>
              <a:rPr lang="en-US" sz="1200" dirty="0" smtClean="0">
                <a:solidFill>
                  <a:srgbClr val="008000"/>
                </a:solidFill>
              </a:rPr>
              <a:t> pellet </a:t>
            </a:r>
          </a:p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induces CQ,</a:t>
            </a:r>
          </a:p>
          <a:p>
            <a:pPr algn="ctr"/>
            <a:r>
              <a:rPr lang="en-US" sz="1200" dirty="0">
                <a:solidFill>
                  <a:srgbClr val="008000"/>
                </a:solidFill>
              </a:rPr>
              <a:t>f</a:t>
            </a:r>
            <a:r>
              <a:rPr lang="en-US" sz="1200" dirty="0" smtClean="0">
                <a:solidFill>
                  <a:srgbClr val="008000"/>
                </a:solidFill>
              </a:rPr>
              <a:t>orms RE plateau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263080" y="1203676"/>
            <a:ext cx="266166" cy="1171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96363" y="1905000"/>
            <a:ext cx="423374" cy="464458"/>
          </a:xfrm>
          <a:prstGeom prst="line">
            <a:avLst/>
          </a:prstGeom>
          <a:ln w="12700" cmpd="sng">
            <a:solidFill>
              <a:srgbClr val="0000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98219" y="1918382"/>
            <a:ext cx="423374" cy="464458"/>
          </a:xfrm>
          <a:prstGeom prst="line">
            <a:avLst/>
          </a:prstGeom>
          <a:ln w="12700" cmpd="sng">
            <a:solidFill>
              <a:srgbClr val="FF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85778" y="5549857"/>
            <a:ext cx="80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Residual</a:t>
            </a:r>
          </a:p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Argon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321973" y="6258492"/>
            <a:ext cx="0" cy="2783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93950" y="5820496"/>
            <a:ext cx="14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Argon </a:t>
            </a:r>
          </a:p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displaced by SPI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005267" y="5980165"/>
            <a:ext cx="0" cy="2783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33946" y="6031589"/>
            <a:ext cx="1368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D2 “grease’</a:t>
            </a:r>
            <a:endParaRPr lang="en-US" sz="1600" b="1" dirty="0">
              <a:solidFill>
                <a:srgbClr val="008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45246" y="6256632"/>
            <a:ext cx="268250" cy="2552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79741" y="3931831"/>
            <a:ext cx="80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#</a:t>
            </a:r>
            <a:r>
              <a:rPr lang="en-US" sz="1200" dirty="0" smtClean="0">
                <a:solidFill>
                  <a:srgbClr val="0000FF"/>
                </a:solidFill>
              </a:rPr>
              <a:t>164409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#164388</a:t>
            </a:r>
          </a:p>
        </p:txBody>
      </p:sp>
    </p:spTree>
    <p:extLst>
      <p:ext uri="{BB962C8B-B14F-4D97-AF65-F5344CB8AC3E}">
        <p14:creationId xmlns:p14="http://schemas.microsoft.com/office/powerpoint/2010/main" val="98624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906037"/>
            <a:ext cx="3556000" cy="5900443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entury Gothic" charset="0"/>
              </a:rPr>
              <a:t>RE Dissipation by Mixed Species MGI Supports Hypothesis of D</a:t>
            </a:r>
            <a:r>
              <a:rPr lang="en-US" baseline="-25000" dirty="0" smtClean="0">
                <a:latin typeface="Century Gothic" charset="0"/>
              </a:rPr>
              <a:t>2 </a:t>
            </a:r>
            <a:r>
              <a:rPr lang="en-US" dirty="0" smtClean="0">
                <a:latin typeface="Century Gothic" charset="0"/>
              </a:rPr>
              <a:t>Displacing Higher Z Impurities</a:t>
            </a:r>
            <a:endParaRPr lang="en-US" dirty="0">
              <a:latin typeface="Century Gothic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4076" y="1065933"/>
            <a:ext cx="5463924" cy="4754563"/>
          </a:xfrm>
        </p:spPr>
        <p:txBody>
          <a:bodyPr/>
          <a:lstStyle/>
          <a:p>
            <a:pPr fontAlgn="base"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Century Gothic" charset="0"/>
              </a:rPr>
              <a:t>Test Scenario: </a:t>
            </a:r>
            <a:r>
              <a:rPr lang="en-US" sz="1600" dirty="0" smtClean="0">
                <a:latin typeface="Century Gothic" charset="0"/>
              </a:rPr>
              <a:t>100 </a:t>
            </a:r>
            <a:r>
              <a:rPr lang="en-US" sz="1600" dirty="0" err="1" smtClean="0">
                <a:latin typeface="Century Gothic" charset="0"/>
              </a:rPr>
              <a:t>Torr</a:t>
            </a:r>
            <a:r>
              <a:rPr lang="en-US" sz="1600" dirty="0" smtClean="0">
                <a:latin typeface="Century Gothic" charset="0"/>
              </a:rPr>
              <a:t>-L pure </a:t>
            </a:r>
            <a:r>
              <a:rPr lang="en-US" sz="1600" dirty="0" err="1" smtClean="0">
                <a:latin typeface="Century Gothic" charset="0"/>
              </a:rPr>
              <a:t>Ar</a:t>
            </a:r>
            <a:r>
              <a:rPr lang="en-US" sz="1600" dirty="0" smtClean="0">
                <a:latin typeface="Century Gothic" charset="0"/>
              </a:rPr>
              <a:t> MGI or 90/10 </a:t>
            </a:r>
            <a:r>
              <a:rPr lang="en-US" sz="1600" dirty="0" err="1" smtClean="0">
                <a:latin typeface="Century Gothic" charset="0"/>
              </a:rPr>
              <a:t>Ar</a:t>
            </a:r>
            <a:r>
              <a:rPr lang="en-US" sz="1600" dirty="0" smtClean="0">
                <a:latin typeface="Century Gothic" charset="0"/>
              </a:rPr>
              <a:t>/D</a:t>
            </a:r>
            <a:r>
              <a:rPr lang="en-US" sz="1600" baseline="-25000" dirty="0" smtClean="0">
                <a:latin typeface="Century Gothic" charset="0"/>
              </a:rPr>
              <a:t>2</a:t>
            </a:r>
            <a:r>
              <a:rPr lang="en-US" sz="1600" dirty="0" smtClean="0">
                <a:latin typeface="Century Gothic" charset="0"/>
              </a:rPr>
              <a:t> MGI injected into RE plateau at 1.4s </a:t>
            </a:r>
          </a:p>
          <a:p>
            <a:pPr marL="0" indent="0" fontAlgn="base">
              <a:spcAft>
                <a:spcPts val="800"/>
              </a:spcAft>
              <a:buNone/>
            </a:pPr>
            <a:endParaRPr lang="en-US" sz="1800" dirty="0" smtClean="0">
              <a:latin typeface="Century Gothic" charset="0"/>
            </a:endParaRPr>
          </a:p>
          <a:p>
            <a:pPr fontAlgn="base"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entury Gothic" charset="0"/>
              </a:rPr>
              <a:t>Initial dissipation: </a:t>
            </a:r>
            <a:r>
              <a:rPr lang="en-US" sz="1800" dirty="0" smtClean="0">
                <a:latin typeface="Century Gothic" charset="0"/>
              </a:rPr>
              <a:t>Pure </a:t>
            </a:r>
            <a:r>
              <a:rPr lang="en-US" sz="1800" dirty="0" err="1" smtClean="0">
                <a:latin typeface="Century Gothic" charset="0"/>
              </a:rPr>
              <a:t>Ar</a:t>
            </a:r>
            <a:r>
              <a:rPr lang="en-US" sz="1800" dirty="0" smtClean="0">
                <a:latin typeface="Century Gothic" charset="0"/>
              </a:rPr>
              <a:t> &amp; mixed species MGI nearly identical</a:t>
            </a:r>
          </a:p>
          <a:p>
            <a:pPr fontAlgn="base">
              <a:spcAft>
                <a:spcPts val="800"/>
              </a:spcAft>
              <a:buFont typeface="Arial" charset="0"/>
              <a:buChar char="•"/>
            </a:pPr>
            <a:endParaRPr lang="en-US" sz="1800" dirty="0" smtClean="0">
              <a:solidFill>
                <a:srgbClr val="000000"/>
              </a:solidFill>
              <a:latin typeface="Century Gothic" charset="0"/>
            </a:endParaRPr>
          </a:p>
          <a:p>
            <a:pPr fontAlgn="base"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charset="0"/>
              </a:rPr>
              <a:t>Longer timescale: </a:t>
            </a:r>
            <a:r>
              <a:rPr lang="en-US" sz="1800" dirty="0" smtClean="0">
                <a:solidFill>
                  <a:srgbClr val="000000"/>
                </a:solidFill>
                <a:latin typeface="Century Gothic" charset="0"/>
              </a:rPr>
              <a:t>Mixed species MGI results in significantly reduced dissipation rate</a:t>
            </a:r>
          </a:p>
          <a:p>
            <a:pPr lvl="1">
              <a:spcAft>
                <a:spcPts val="800"/>
              </a:spcAft>
              <a:buFont typeface="Lucida Grande"/>
              <a:buChar char="–"/>
            </a:pPr>
            <a:r>
              <a:rPr lang="en-US" sz="1600" dirty="0" smtClean="0">
                <a:solidFill>
                  <a:srgbClr val="000000"/>
                </a:solidFill>
                <a:latin typeface="Century Gothic" charset="0"/>
              </a:rPr>
              <a:t>Small quantity D</a:t>
            </a:r>
            <a:r>
              <a:rPr lang="en-US" sz="1600" baseline="-25000" dirty="0" smtClean="0">
                <a:solidFill>
                  <a:srgbClr val="000000"/>
                </a:solidFill>
                <a:latin typeface="Century Gothic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entury Gothic" charset="0"/>
              </a:rPr>
              <a:t> drastically reduces dissipation rate</a:t>
            </a:r>
          </a:p>
          <a:p>
            <a:pPr lvl="1">
              <a:spcAft>
                <a:spcPts val="800"/>
              </a:spcAft>
              <a:buFont typeface="Arial" charset="0"/>
              <a:buChar char="•"/>
            </a:pPr>
            <a:endParaRPr lang="en-US" sz="1600" dirty="0" smtClean="0">
              <a:solidFill>
                <a:srgbClr val="000000"/>
              </a:solidFill>
              <a:latin typeface="Century Gothic" charset="0"/>
            </a:endParaRPr>
          </a:p>
          <a:p>
            <a:pPr marL="0" indent="0" algn="ctr" fontAlgn="base">
              <a:spcAft>
                <a:spcPts val="8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Century Gothic" charset="0"/>
              </a:rPr>
              <a:t>Presence of D</a:t>
            </a:r>
            <a:r>
              <a:rPr lang="en-US" baseline="-25000" dirty="0" smtClean="0">
                <a:solidFill>
                  <a:srgbClr val="FF0000"/>
                </a:solidFill>
                <a:latin typeface="Century Gothic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entury Gothic" charset="0"/>
              </a:rPr>
              <a:t> appears to effect dissipation far more than injection technology (SPI or MGI) 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>
              <a:latin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5030" y="978823"/>
            <a:ext cx="93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</a:t>
            </a:r>
            <a:r>
              <a:rPr lang="en-US" b="1" baseline="-25000" dirty="0" smtClean="0"/>
              <a:t>p</a:t>
            </a:r>
            <a:r>
              <a:rPr lang="en-US" b="1" dirty="0" smtClean="0"/>
              <a:t> (A)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60316" y="2522305"/>
            <a:ext cx="151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Pure </a:t>
            </a:r>
            <a:r>
              <a:rPr lang="en-US" b="1" dirty="0" err="1" smtClean="0">
                <a:solidFill>
                  <a:srgbClr val="0000FF"/>
                </a:solidFill>
              </a:rPr>
              <a:t>Ar</a:t>
            </a:r>
            <a:r>
              <a:rPr lang="en-US" b="1" dirty="0" smtClean="0">
                <a:solidFill>
                  <a:srgbClr val="0000FF"/>
                </a:solidFill>
              </a:rPr>
              <a:t> MGI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748" y="4385805"/>
            <a:ext cx="149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loop</a:t>
            </a:r>
            <a:r>
              <a:rPr lang="en-US" b="1" dirty="0" smtClean="0"/>
              <a:t> (V)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27748" y="4898100"/>
            <a:ext cx="158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Density (m</a:t>
            </a:r>
            <a:r>
              <a:rPr lang="en-US" b="1" baseline="30000" dirty="0" smtClean="0"/>
              <a:t>-3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20813" y="1920862"/>
            <a:ext cx="200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90/10 </a:t>
            </a:r>
            <a:r>
              <a:rPr lang="en-US" b="1" dirty="0" err="1" smtClean="0">
                <a:solidFill>
                  <a:srgbClr val="FF0000"/>
                </a:solidFill>
              </a:rPr>
              <a:t>Ar</a:t>
            </a:r>
            <a:r>
              <a:rPr lang="en-US" b="1" dirty="0" smtClean="0">
                <a:solidFill>
                  <a:srgbClr val="FF0000"/>
                </a:solidFill>
              </a:rPr>
              <a:t>/D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MGI</a:t>
            </a:r>
            <a:endParaRPr lang="en-US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16966" y="2258961"/>
            <a:ext cx="147919" cy="117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182991" y="2522305"/>
            <a:ext cx="135332" cy="8035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23640" y="937633"/>
            <a:ext cx="1441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Small</a:t>
            </a:r>
          </a:p>
          <a:p>
            <a:pPr algn="ctr"/>
            <a:r>
              <a:rPr lang="en-US" sz="1200" dirty="0" err="1" smtClean="0">
                <a:solidFill>
                  <a:srgbClr val="008000"/>
                </a:solidFill>
              </a:rPr>
              <a:t>Ar</a:t>
            </a:r>
            <a:r>
              <a:rPr lang="en-US" sz="1200" dirty="0" smtClean="0">
                <a:solidFill>
                  <a:srgbClr val="008000"/>
                </a:solidFill>
              </a:rPr>
              <a:t> pellet </a:t>
            </a:r>
          </a:p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induces CQ,</a:t>
            </a:r>
          </a:p>
          <a:p>
            <a:pPr algn="ctr"/>
            <a:r>
              <a:rPr lang="en-US" sz="1200" dirty="0">
                <a:solidFill>
                  <a:srgbClr val="008000"/>
                </a:solidFill>
              </a:rPr>
              <a:t>f</a:t>
            </a:r>
            <a:r>
              <a:rPr lang="en-US" sz="1200" dirty="0" smtClean="0">
                <a:solidFill>
                  <a:srgbClr val="008000"/>
                </a:solidFill>
              </a:rPr>
              <a:t>orms RE plateau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263080" y="1203676"/>
            <a:ext cx="266166" cy="1171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23640" y="5225788"/>
            <a:ext cx="80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#165383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#165380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141351" y="2290194"/>
            <a:ext cx="791170" cy="520675"/>
          </a:xfrm>
          <a:prstGeom prst="line">
            <a:avLst/>
          </a:prstGeom>
          <a:ln w="12700" cmpd="sng">
            <a:solidFill>
              <a:srgbClr val="0000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2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655" y="2877486"/>
            <a:ext cx="8368145" cy="76820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4754563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Studies of runaway f(E) evolution in the quiescent runaway electron (QRE) regime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RE plateau dissipation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Observation of RE generated whistler waves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Shattered pellet injection (SPI) studies</a:t>
            </a:r>
            <a:endParaRPr lang="en-US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Future directions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8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3429"/>
            <a:ext cx="9144000" cy="4495800"/>
          </a:xfrm>
        </p:spPr>
        <p:txBody>
          <a:bodyPr/>
          <a:lstStyle/>
          <a:p>
            <a:pPr eaLnBrk="1"/>
            <a:r>
              <a:rPr lang="en-US" altLang="x-none" dirty="0" smtClean="0"/>
              <a:t>Frontier Science allocation enables interdisciplinary studies on DIII-D (astrophysics, in this case) that would normally not be possible</a:t>
            </a:r>
            <a:endParaRPr lang="en-US" altLang="x-none" dirty="0"/>
          </a:p>
          <a:p>
            <a:pPr eaLnBrk="1"/>
            <a:endParaRPr lang="en-US" altLang="x-none" dirty="0" smtClean="0"/>
          </a:p>
          <a:p>
            <a:r>
              <a:rPr lang="en-US" dirty="0"/>
              <a:t>Whistler measurements of significant interest for ionospheric physics and space </a:t>
            </a:r>
            <a:r>
              <a:rPr lang="en-US" dirty="0" smtClean="0"/>
              <a:t>weather</a:t>
            </a:r>
          </a:p>
          <a:p>
            <a:endParaRPr lang="en-US" altLang="x-none" dirty="0" smtClean="0"/>
          </a:p>
          <a:p>
            <a:pPr eaLnBrk="1"/>
            <a:r>
              <a:rPr lang="en-US" altLang="x-none" dirty="0" smtClean="0"/>
              <a:t>Two </a:t>
            </a:r>
            <a:r>
              <a:rPr lang="en-US" altLang="x-none" dirty="0"/>
              <a:t>varieties</a:t>
            </a:r>
          </a:p>
          <a:p>
            <a:pPr lvl="1" eaLnBrk="1"/>
            <a:r>
              <a:rPr lang="en-US" altLang="x-none" b="0" dirty="0"/>
              <a:t>Electron whistlers: 𝛚</a:t>
            </a:r>
            <a:r>
              <a:rPr lang="en-US" altLang="x-none" b="0" baseline="-25000" dirty="0" err="1"/>
              <a:t>lh</a:t>
            </a:r>
            <a:r>
              <a:rPr lang="en-US" altLang="x-none" b="0" dirty="0"/>
              <a:t> &lt; 𝛚 &lt; 𝛚</a:t>
            </a:r>
            <a:r>
              <a:rPr lang="en-US" altLang="x-none" b="0" baseline="-25000" dirty="0" err="1"/>
              <a:t>ce</a:t>
            </a:r>
            <a:endParaRPr lang="en-US" altLang="x-none" b="0" baseline="-25000" dirty="0"/>
          </a:p>
          <a:p>
            <a:pPr lvl="1" eaLnBrk="1"/>
            <a:r>
              <a:rPr lang="en-US" altLang="x-none" b="0" dirty="0"/>
              <a:t>Hydrodynamic whistlers 𝛚</a:t>
            </a:r>
            <a:r>
              <a:rPr lang="en-US" altLang="x-none" b="0" baseline="-25000" dirty="0"/>
              <a:t>ci</a:t>
            </a:r>
            <a:r>
              <a:rPr lang="en-US" altLang="x-none" b="0" dirty="0"/>
              <a:t> &lt; 𝛚 &lt; 𝛚</a:t>
            </a:r>
            <a:r>
              <a:rPr lang="en-US" altLang="x-none" b="0" baseline="-25000" dirty="0" err="1"/>
              <a:t>lh</a:t>
            </a:r>
            <a:endParaRPr lang="en-US" altLang="x-none" b="0" baseline="-25000" dirty="0"/>
          </a:p>
          <a:p>
            <a:pPr eaLnBrk="1"/>
            <a:endParaRPr lang="en-US" altLang="x-none" dirty="0" smtClean="0"/>
          </a:p>
          <a:p>
            <a:pPr eaLnBrk="1"/>
            <a:r>
              <a:rPr lang="en-US" altLang="x-none" dirty="0" smtClean="0"/>
              <a:t>Latter </a:t>
            </a:r>
            <a:r>
              <a:rPr lang="en-US" altLang="x-none" dirty="0"/>
              <a:t>is the range diagnosed in the DIII-D </a:t>
            </a:r>
            <a:r>
              <a:rPr lang="en-US" altLang="x-none" dirty="0" smtClean="0"/>
              <a:t>experiments</a:t>
            </a:r>
          </a:p>
          <a:p>
            <a:pPr eaLnBrk="1"/>
            <a:endParaRPr lang="en-US" altLang="x-none" dirty="0"/>
          </a:p>
          <a:p>
            <a:pPr eaLnBrk="1"/>
            <a:r>
              <a:rPr lang="en-US" altLang="x-none" dirty="0" smtClean="0">
                <a:solidFill>
                  <a:srgbClr val="0000FF"/>
                </a:solidFill>
              </a:rPr>
              <a:t>Experiments pursued using DIII-D QRE scenario to generate modes</a:t>
            </a:r>
            <a:endParaRPr lang="en-US" altLang="x-none" dirty="0">
              <a:solidFill>
                <a:srgbClr val="0000FF"/>
              </a:solidFill>
            </a:endParaRPr>
          </a:p>
          <a:p>
            <a:pPr lvl="1" eaLnBrk="1"/>
            <a:endParaRPr lang="en-US" altLang="x-none" dirty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28600" y="26988"/>
            <a:ext cx="8915400" cy="762000"/>
          </a:xfrm>
          <a:prstGeom prst="rect">
            <a:avLst/>
          </a:prstGeom>
        </p:spPr>
        <p:txBody>
          <a:bodyPr/>
          <a:lstStyle/>
          <a:p>
            <a:pPr eaLnBrk="1">
              <a:defRPr/>
            </a:pPr>
            <a:r>
              <a:rPr lang="en-US" dirty="0" smtClean="0"/>
              <a:t>First measurement of RE generated whistlers as part of DIII-D “Frontier Science” experimental sessions (D. </a:t>
            </a:r>
            <a:r>
              <a:rPr lang="en-US" dirty="0" err="1" smtClean="0"/>
              <a:t>Spong</a:t>
            </a:r>
            <a:r>
              <a:rPr lang="en-US" dirty="0" smtClean="0"/>
              <a:t>)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5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4754563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Studies of runaway f(E) evolution in the quiescent runaway electron (QRE) regime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RE plateau dissipation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Observation of RE generated whistler waves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Shattered pellet injection (SPI) studies</a:t>
            </a:r>
            <a:endParaRPr lang="en-US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Future directions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23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" y="926054"/>
            <a:ext cx="4672162" cy="4754563"/>
          </a:xfrm>
        </p:spPr>
        <p:txBody>
          <a:bodyPr/>
          <a:lstStyle/>
          <a:p>
            <a:pPr marL="339725" indent="-339725" defTabSz="454025">
              <a:buFont typeface="Arial" charset="0"/>
              <a:buChar char="•"/>
              <a:defRPr/>
            </a:pPr>
            <a:r>
              <a:rPr lang="en-US" altLang="x-none" sz="2000" dirty="0" smtClean="0">
                <a:ea typeface="ＭＳ Ｐゴシック" charset="-128"/>
              </a:rPr>
              <a:t>Whistlers observed on fast wave antenna straps &amp; toroidal RF loops</a:t>
            </a: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n-US" altLang="x-none" sz="2000" b="0" dirty="0" smtClean="0">
                <a:ea typeface="Lucida Grande" charset="0"/>
                <a:cs typeface="Lucida Grande" charset="0"/>
              </a:rPr>
              <a:t>At </a:t>
            </a:r>
            <a:r>
              <a:rPr lang="en-US" altLang="x-none" sz="2000" b="0" dirty="0" err="1" smtClean="0">
                <a:ea typeface="Lucida Grande" charset="0"/>
                <a:cs typeface="Lucida Grande" charset="0"/>
              </a:rPr>
              <a:t>midplane</a:t>
            </a:r>
            <a:r>
              <a:rPr lang="en-US" altLang="x-none" sz="2000" b="0" dirty="0" smtClean="0">
                <a:ea typeface="Lucida Grande" charset="0"/>
                <a:cs typeface="Lucida Grande" charset="0"/>
              </a:rPr>
              <a:t>, 185-248°</a:t>
            </a:r>
          </a:p>
          <a:p>
            <a:pPr marL="339725" indent="-339725" defTabSz="454025">
              <a:buFont typeface="Arial" charset="0"/>
              <a:buChar char="•"/>
              <a:defRPr/>
            </a:pPr>
            <a:r>
              <a:rPr lang="en-US" altLang="x-none" sz="2000" dirty="0" smtClean="0">
                <a:ea typeface="ＭＳ Ｐゴシック" charset="-128"/>
              </a:rPr>
              <a:t>Aliasing used for Whistler experiment</a:t>
            </a: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n-US" altLang="x-none" sz="2000" b="0" dirty="0" smtClean="0">
                <a:ea typeface="Lucida Grande" charset="0"/>
                <a:cs typeface="Lucida Grande" charset="0"/>
              </a:rPr>
              <a:t>100 MHz high pass filters </a:t>
            </a:r>
          </a:p>
          <a:p>
            <a:pPr lvl="1" eaLnBrk="1" hangingPunct="1">
              <a:defRPr/>
            </a:pPr>
            <a:r>
              <a:rPr lang="en-US" altLang="x-none" sz="2000" b="0" dirty="0" smtClean="0">
                <a:ea typeface="Lucida Grande" charset="0"/>
                <a:cs typeface="Lucida Grande" charset="0"/>
              </a:rPr>
              <a:t>Used mixer to confirm signal is in 100-200 MHz  band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 smtClean="0">
                <a:ea typeface="ＭＳ Ｐゴシック" charset="-128"/>
              </a:rPr>
              <a:t>Ion Cyclotron Emission (ICE) measurements consistent with whistler dispersion relation</a:t>
            </a:r>
            <a:endParaRPr lang="en-US" altLang="x-none" dirty="0">
              <a:ea typeface="ＭＳ Ｐゴシック" charset="-128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77" y="4251457"/>
            <a:ext cx="14509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165439" y="3883157"/>
            <a:ext cx="2157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9pPr>
          </a:lstStyle>
          <a:p>
            <a:r>
              <a:rPr lang="en-US" altLang="x-none"/>
              <a:t>RF Loop</a:t>
            </a:r>
          </a:p>
        </p:txBody>
      </p:sp>
      <p:pic>
        <p:nvPicPr>
          <p:cNvPr id="2150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4381632"/>
            <a:ext cx="23034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24"/>
          <p:cNvSpPr txBox="1">
            <a:spLocks noChangeArrowheads="1"/>
          </p:cNvSpPr>
          <p:nvPr/>
        </p:nvSpPr>
        <p:spPr bwMode="auto">
          <a:xfrm>
            <a:off x="326989" y="3970469"/>
            <a:ext cx="215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9pPr>
          </a:lstStyle>
          <a:p>
            <a:r>
              <a:rPr lang="en-US" altLang="x-none"/>
              <a:t>180 Antenna</a:t>
            </a:r>
          </a:p>
        </p:txBody>
      </p:sp>
      <p:pic>
        <p:nvPicPr>
          <p:cNvPr id="9" name="Picture 11" descr="Screen Shot 2017-06-15 at 4.30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69" y="932312"/>
            <a:ext cx="4295102" cy="47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449738" y="5721097"/>
            <a:ext cx="2951759" cy="108638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See D. </a:t>
            </a:r>
            <a:r>
              <a:rPr lang="en-US" b="1" dirty="0" err="1" smtClean="0">
                <a:solidFill>
                  <a:schemeClr val="tx1"/>
                </a:solidFill>
              </a:rPr>
              <a:t>Spong</a:t>
            </a:r>
            <a:r>
              <a:rPr lang="en-US" b="1" dirty="0" smtClean="0">
                <a:solidFill>
                  <a:schemeClr val="tx1"/>
                </a:solidFill>
              </a:rPr>
              <a:t> for all the details</a:t>
            </a:r>
            <a:r>
              <a:rPr lang="mr-IN" b="1" dirty="0" smtClean="0">
                <a:solidFill>
                  <a:schemeClr val="tx1"/>
                </a:solidFill>
              </a:rPr>
              <a:t>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3228" y="2463502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b="1" baseline="-25000" dirty="0" smtClean="0"/>
              <a:t>T</a:t>
            </a:r>
            <a:endParaRPr lang="en-US" b="1" baseline="-25000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655" y="3473232"/>
            <a:ext cx="8368145" cy="76820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4754563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Studies of runaway f(E) evolution in the quiescent runaway electron (QRE) regime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RE plateau dissipation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Observation of RE generated whistler waves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Shattered pellet injection (SPI) studies</a:t>
            </a:r>
            <a:endParaRPr lang="en-US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Future directions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0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986" y="1129402"/>
            <a:ext cx="4888523" cy="4754563"/>
          </a:xfrm>
        </p:spPr>
        <p:txBody>
          <a:bodyPr/>
          <a:lstStyle/>
          <a:p>
            <a:r>
              <a:rPr lang="en-US" dirty="0" smtClean="0"/>
              <a:t>Second SPI system installed for FY17 experimental period</a:t>
            </a:r>
          </a:p>
          <a:p>
            <a:pPr lvl="1"/>
            <a:r>
              <a:rPr lang="en-US" dirty="0" smtClean="0"/>
              <a:t>ITER-prototype triple barrel system</a:t>
            </a:r>
          </a:p>
          <a:p>
            <a:pPr lvl="1"/>
            <a:endParaRPr lang="en-US" dirty="0"/>
          </a:p>
          <a:p>
            <a:r>
              <a:rPr lang="en-US" dirty="0" smtClean="0"/>
              <a:t>Pursuing empirical &amp; modeling basis for deployment on ITER</a:t>
            </a:r>
          </a:p>
          <a:p>
            <a:endParaRPr lang="en-US" dirty="0" smtClean="0"/>
          </a:p>
          <a:p>
            <a:r>
              <a:rPr lang="en-US" dirty="0" smtClean="0"/>
              <a:t>First tests of multiple SPI synchronization from multiple locations + multiple SPI from same location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DIII-D continues to aggressively study shattered pellet injection</a:t>
            </a:r>
            <a:endParaRPr lang="en-US" dirty="0"/>
          </a:p>
        </p:txBody>
      </p:sp>
      <p:pic>
        <p:nvPicPr>
          <p:cNvPr id="5" name="Picture 25" descr="C:\Users\snm\Desktop\New folder\spi-in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7" t="10143" r="4163" b="7497"/>
          <a:stretch>
            <a:fillRect/>
          </a:stretch>
        </p:blipFill>
        <p:spPr bwMode="auto">
          <a:xfrm>
            <a:off x="5345723" y="1320800"/>
            <a:ext cx="3785610" cy="307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88958" y="4722725"/>
            <a:ext cx="1899139" cy="1899139"/>
            <a:chOff x="6288958" y="4722725"/>
            <a:chExt cx="1899139" cy="1899139"/>
          </a:xfrm>
        </p:grpSpPr>
        <p:sp>
          <p:nvSpPr>
            <p:cNvPr id="6" name="Oval 5"/>
            <p:cNvSpPr/>
            <p:nvPr/>
          </p:nvSpPr>
          <p:spPr>
            <a:xfrm>
              <a:off x="6288958" y="4722725"/>
              <a:ext cx="1899139" cy="189913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803518" y="5237285"/>
              <a:ext cx="870019" cy="870019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7474115" y="4290646"/>
            <a:ext cx="134623" cy="502418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25250" y="6332181"/>
            <a:ext cx="262847" cy="262845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41426" y="440001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SPI015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1939" y="5883965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SPI135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(new)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76978" y="4894868"/>
            <a:ext cx="3313355" cy="108638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See D. </a:t>
            </a:r>
            <a:r>
              <a:rPr lang="en-US" b="1" dirty="0" err="1" smtClean="0">
                <a:solidFill>
                  <a:schemeClr val="tx1"/>
                </a:solidFill>
              </a:rPr>
              <a:t>Shiraki</a:t>
            </a:r>
            <a:r>
              <a:rPr lang="en-US" b="1" dirty="0" smtClean="0">
                <a:solidFill>
                  <a:schemeClr val="tx1"/>
                </a:solidFill>
              </a:rPr>
              <a:t> Tuesday PM,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P. Parks Wed AM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2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655" y="4193669"/>
            <a:ext cx="8368145" cy="76820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4754563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Studies of runaway f(E) evolution in the quiescent runaway electron (QRE) regime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RE plateau dissipation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Observation of RE generated whistler waves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Shattered pellet injection (SPI) studies</a:t>
            </a:r>
            <a:endParaRPr lang="en-US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Future directions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6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3338" y="841375"/>
            <a:ext cx="5924551" cy="4754563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altLang="x-none" i="1" dirty="0">
                <a:solidFill>
                  <a:srgbClr val="0000FF"/>
                </a:solidFill>
                <a:ea typeface="ＭＳ Ｐゴシック" charset="-128"/>
              </a:rPr>
              <a:t>Key </a:t>
            </a:r>
            <a:r>
              <a:rPr lang="en-US" altLang="x-none" i="1" dirty="0" smtClean="0">
                <a:solidFill>
                  <a:srgbClr val="0000FF"/>
                </a:solidFill>
                <a:ea typeface="ＭＳ Ｐゴシック" charset="-128"/>
              </a:rPr>
              <a:t>Issues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x-none" dirty="0" smtClean="0">
                <a:ea typeface="ＭＳ Ｐゴシック" charset="-128"/>
                <a:cs typeface="+mn-cs"/>
              </a:rPr>
              <a:t>Present SPI/MGI cool from edge inwards, rely upon MHD to mix in impurities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x-none" dirty="0" smtClean="0">
                <a:ea typeface="ＭＳ Ｐゴシック" charset="-128"/>
                <a:cs typeface="+mn-cs"/>
              </a:rPr>
              <a:t>This limits assimilation (density) &amp; requires high-Z radiators that speed CQ, keeping ITER near engineering thresholds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x-none" dirty="0" smtClean="0">
                <a:ea typeface="ＭＳ Ｐゴシック" charset="-128"/>
                <a:cs typeface="+mn-cs"/>
              </a:rPr>
              <a:t>Minimizing role of MHD impurity transport would avoid undesirable tradeoffs</a:t>
            </a:r>
          </a:p>
          <a:p>
            <a:pPr marL="0" indent="0">
              <a:buFont typeface="Arial"/>
              <a:buNone/>
              <a:defRPr/>
            </a:pPr>
            <a:r>
              <a:rPr lang="en-US" altLang="x-none" i="1" dirty="0" smtClean="0">
                <a:solidFill>
                  <a:srgbClr val="0000FF"/>
                </a:solidFill>
                <a:ea typeface="ＭＳ Ｐゴシック" charset="-128"/>
              </a:rPr>
              <a:t>Approach</a:t>
            </a:r>
            <a:endParaRPr lang="en-US" altLang="x-none" dirty="0" smtClean="0">
              <a:ea typeface="ＭＳ Ｐゴシック" charset="-128"/>
            </a:endParaRP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altLang="x-none" sz="1800" dirty="0" smtClean="0">
                <a:ea typeface="ＭＳ Ｐゴシック" charset="-128"/>
              </a:rPr>
              <a:t>Low-Z dust-filled shell : transport payload to core before inducing TQ</a:t>
            </a:r>
          </a:p>
          <a:p>
            <a:pPr lvl="2">
              <a:spcBef>
                <a:spcPts val="600"/>
              </a:spcBef>
              <a:buFontTx/>
              <a:buChar char="-"/>
              <a:defRPr/>
            </a:pPr>
            <a:r>
              <a:rPr lang="en-US" altLang="x-none" dirty="0" smtClean="0">
                <a:ea typeface="ＭＳ Ｐゴシック" charset="-128"/>
                <a:cs typeface="+mn-cs"/>
              </a:rPr>
              <a:t>”Inside-out” </a:t>
            </a:r>
            <a:r>
              <a:rPr lang="en-US" altLang="x-none" dirty="0" smtClean="0">
                <a:solidFill>
                  <a:srgbClr val="0432FF"/>
                </a:solidFill>
                <a:ea typeface="ＭＳ Ｐゴシック" charset="-128"/>
                <a:cs typeface="+mn-cs"/>
              </a:rPr>
              <a:t>TQ</a:t>
            </a:r>
            <a:r>
              <a:rPr lang="en-US" altLang="x-none" dirty="0" smtClean="0">
                <a:ea typeface="ＭＳ Ｐゴシック" charset="-128"/>
                <a:cs typeface="+mn-cs"/>
              </a:rPr>
              <a:t> mitigation +</a:t>
            </a:r>
            <a:r>
              <a:rPr lang="en-US" altLang="x-none" dirty="0" smtClean="0">
                <a:solidFill>
                  <a:srgbClr val="0432FF"/>
                </a:solidFill>
                <a:ea typeface="ＭＳ Ｐゴシック" charset="-128"/>
                <a:cs typeface="+mn-cs"/>
              </a:rPr>
              <a:t> </a:t>
            </a:r>
            <a:r>
              <a:rPr lang="en-US" altLang="x-none" dirty="0">
                <a:ea typeface="ＭＳ Ｐゴシック" charset="-128"/>
                <a:cs typeface="+mn-cs"/>
              </a:rPr>
              <a:t>s</a:t>
            </a:r>
            <a:r>
              <a:rPr lang="en-US" altLang="x-none" dirty="0" smtClean="0">
                <a:ea typeface="ＭＳ Ｐゴシック" charset="-128"/>
                <a:cs typeface="+mn-cs"/>
              </a:rPr>
              <a:t>tochastic </a:t>
            </a:r>
            <a:r>
              <a:rPr lang="en-US" altLang="x-none" dirty="0" smtClean="0">
                <a:solidFill>
                  <a:srgbClr val="0432FF"/>
                </a:solidFill>
                <a:ea typeface="ＭＳ Ｐゴシック" charset="-128"/>
                <a:cs typeface="+mn-cs"/>
              </a:rPr>
              <a:t>RE</a:t>
            </a:r>
            <a:r>
              <a:rPr lang="en-US" altLang="x-none" dirty="0" smtClean="0">
                <a:ea typeface="ＭＳ Ｐゴシック" charset="-128"/>
                <a:cs typeface="+mn-cs"/>
              </a:rPr>
              <a:t> </a:t>
            </a:r>
            <a:r>
              <a:rPr lang="en-US" altLang="x-none" dirty="0" err="1" smtClean="0">
                <a:ea typeface="ＭＳ Ｐゴシック" charset="-128"/>
                <a:cs typeface="+mn-cs"/>
              </a:rPr>
              <a:t>deconfinement</a:t>
            </a:r>
            <a:r>
              <a:rPr lang="en-US" altLang="x-none" dirty="0" smtClean="0">
                <a:ea typeface="ＭＳ Ｐゴシック" charset="-128"/>
                <a:cs typeface="+mn-cs"/>
              </a:rPr>
              <a:t> &amp; high n</a:t>
            </a:r>
            <a:r>
              <a:rPr lang="en-US" altLang="x-none" baseline="-25000" dirty="0" smtClean="0">
                <a:ea typeface="ＭＳ Ｐゴシック" charset="-128"/>
                <a:cs typeface="+mn-cs"/>
              </a:rPr>
              <a:t>e</a:t>
            </a:r>
            <a:r>
              <a:rPr lang="en-US" altLang="x-none" dirty="0" smtClean="0">
                <a:ea typeface="ＭＳ Ｐゴシック" charset="-128"/>
                <a:cs typeface="+mn-cs"/>
              </a:rPr>
              <a:t> suppression + maintains moderate </a:t>
            </a:r>
            <a:r>
              <a:rPr lang="en-US" altLang="x-none" dirty="0" smtClean="0">
                <a:solidFill>
                  <a:srgbClr val="0432FF"/>
                </a:solidFill>
                <a:ea typeface="ＭＳ Ｐゴシック" charset="-128"/>
                <a:cs typeface="+mn-cs"/>
              </a:rPr>
              <a:t>CQ</a:t>
            </a:r>
            <a:r>
              <a:rPr lang="en-US" altLang="x-none" dirty="0" smtClean="0">
                <a:ea typeface="ＭＳ Ｐゴシック" charset="-128"/>
                <a:cs typeface="+mn-cs"/>
              </a:rPr>
              <a:t> rate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x-none" dirty="0" smtClean="0">
                <a:ea typeface="ＭＳ Ｐゴシック" charset="-128"/>
                <a:cs typeface="+mn-cs"/>
              </a:rPr>
              <a:t>Experiments with boron/W filled diamond shells planned in FY18</a:t>
            </a:r>
          </a:p>
        </p:txBody>
      </p:sp>
      <p:sp>
        <p:nvSpPr>
          <p:cNvPr id="20482" name="Title 2"/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9036050" cy="492125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DIII-D pursuing shell pellet injection to improve efficacy </a:t>
            </a:r>
            <a:r>
              <a:rPr lang="en-US" altLang="x-none" dirty="0">
                <a:ea typeface="ＭＳ Ｐゴシック" charset="-128"/>
                <a:cs typeface="ＭＳ Ｐゴシック" charset="-128"/>
              </a:rPr>
              <a:t>of active disruption mitigation</a:t>
            </a:r>
          </a:p>
        </p:txBody>
      </p: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6654800" y="993775"/>
            <a:ext cx="2452688" cy="3721100"/>
            <a:chOff x="5638800" y="1625600"/>
            <a:chExt cx="2895600" cy="4394200"/>
          </a:xfrm>
        </p:grpSpPr>
        <p:pic>
          <p:nvPicPr>
            <p:cNvPr id="20497" name="Picture 4" descr="Figure5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625600"/>
              <a:ext cx="2590800" cy="439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8" name="Straight Connector 5"/>
            <p:cNvCxnSpPr>
              <a:cxnSpLocks noChangeShapeType="1"/>
            </p:cNvCxnSpPr>
            <p:nvPr/>
          </p:nvCxnSpPr>
          <p:spPr bwMode="auto">
            <a:xfrm flipV="1">
              <a:off x="8001000" y="1752600"/>
              <a:ext cx="76200" cy="3143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Straight Connector 7"/>
            <p:cNvCxnSpPr>
              <a:cxnSpLocks noChangeShapeType="1"/>
            </p:cNvCxnSpPr>
            <p:nvPr/>
          </p:nvCxnSpPr>
          <p:spPr bwMode="auto">
            <a:xfrm flipH="1">
              <a:off x="8001000" y="2145736"/>
              <a:ext cx="533400" cy="6406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0" name="Right Arrow 9"/>
            <p:cNvSpPr>
              <a:spLocks noChangeArrowheads="1"/>
            </p:cNvSpPr>
            <p:nvPr/>
          </p:nvSpPr>
          <p:spPr bwMode="auto">
            <a:xfrm>
              <a:off x="6910238" y="4191000"/>
              <a:ext cx="3810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x-none" altLang="x-none" sz="2400" b="0"/>
            </a:p>
          </p:txBody>
        </p:sp>
        <p:sp>
          <p:nvSpPr>
            <p:cNvPr id="20501" name="Left Arrow 10"/>
            <p:cNvSpPr>
              <a:spLocks noChangeArrowheads="1"/>
            </p:cNvSpPr>
            <p:nvPr/>
          </p:nvSpPr>
          <p:spPr bwMode="auto">
            <a:xfrm>
              <a:off x="6324600" y="4191000"/>
              <a:ext cx="381000" cy="2286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x-none" altLang="x-none" sz="2400" b="0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7167979" y="2428875"/>
            <a:ext cx="474662" cy="501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 anchor="ctr"/>
          <a:lstStyle/>
          <a:p>
            <a:pPr algn="ctr" eaLnBrk="1" hangingPunct="1">
              <a:defRPr/>
            </a:pPr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202488" y="5532438"/>
            <a:ext cx="3556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 anchor="ctr"/>
          <a:lstStyle/>
          <a:p>
            <a:pPr algn="ctr" eaLnBrk="1" hangingPunct="1">
              <a:defRPr/>
            </a:pPr>
            <a:endParaRPr lang="en-US" sz="120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0486" name="Group 8"/>
          <p:cNvGrpSpPr>
            <a:grpSpLocks/>
          </p:cNvGrpSpPr>
          <p:nvPr/>
        </p:nvGrpSpPr>
        <p:grpSpPr bwMode="auto">
          <a:xfrm>
            <a:off x="7569200" y="4542562"/>
            <a:ext cx="1466850" cy="2049463"/>
            <a:chOff x="2342311" y="4172889"/>
            <a:chExt cx="1466658" cy="2049212"/>
          </a:xfrm>
        </p:grpSpPr>
        <p:pic>
          <p:nvPicPr>
            <p:cNvPr id="2049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5" t="8151" b="3760"/>
            <a:stretch>
              <a:fillRect/>
            </a:stretch>
          </p:blipFill>
          <p:spPr bwMode="auto">
            <a:xfrm>
              <a:off x="2342311" y="4172889"/>
              <a:ext cx="1466658" cy="20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TextBox 26"/>
            <p:cNvSpPr txBox="1">
              <a:spLocks noChangeArrowheads="1"/>
            </p:cNvSpPr>
            <p:nvPr/>
          </p:nvSpPr>
          <p:spPr bwMode="auto">
            <a:xfrm>
              <a:off x="3051040" y="4206939"/>
              <a:ext cx="670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400" b="0"/>
                <a:t>0.7ms</a:t>
              </a:r>
            </a:p>
          </p:txBody>
        </p:sp>
      </p:grpSp>
      <p:grpSp>
        <p:nvGrpSpPr>
          <p:cNvPr id="20491" name="Group 7"/>
          <p:cNvGrpSpPr>
            <a:grpSpLocks/>
          </p:cNvGrpSpPr>
          <p:nvPr/>
        </p:nvGrpSpPr>
        <p:grpSpPr bwMode="auto">
          <a:xfrm>
            <a:off x="5773738" y="4537801"/>
            <a:ext cx="1427975" cy="2058566"/>
            <a:chOff x="510062" y="4167704"/>
            <a:chExt cx="1428480" cy="2059583"/>
          </a:xfrm>
        </p:grpSpPr>
        <p:pic>
          <p:nvPicPr>
            <p:cNvPr id="2049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0" t="10468" r="1338" b="3798"/>
            <a:stretch>
              <a:fillRect/>
            </a:stretch>
          </p:blipFill>
          <p:spPr bwMode="auto">
            <a:xfrm>
              <a:off x="510062" y="4167704"/>
              <a:ext cx="1428480" cy="205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4" name="TextBox 6"/>
            <p:cNvSpPr txBox="1">
              <a:spLocks noChangeArrowheads="1"/>
            </p:cNvSpPr>
            <p:nvPr/>
          </p:nvSpPr>
          <p:spPr bwMode="auto">
            <a:xfrm>
              <a:off x="1231604" y="4222568"/>
              <a:ext cx="670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400" b="0"/>
                <a:t>0.3ms</a:t>
              </a:r>
            </a:p>
          </p:txBody>
        </p:sp>
      </p:grpSp>
      <p:sp>
        <p:nvSpPr>
          <p:cNvPr id="21" name="Right Arrow 20"/>
          <p:cNvSpPr/>
          <p:nvPr/>
        </p:nvSpPr>
        <p:spPr bwMode="auto">
          <a:xfrm rot="7200000">
            <a:off x="6897688" y="4387850"/>
            <a:ext cx="3556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 anchor="ctr"/>
          <a:lstStyle/>
          <a:p>
            <a:pPr algn="ctr" eaLnBrk="1" hangingPunct="1">
              <a:defRPr/>
            </a:pPr>
            <a:endParaRPr lang="en-US" sz="120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5473700" y="2641600"/>
            <a:ext cx="1143000" cy="1181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le 22"/>
          <p:cNvSpPr/>
          <p:nvPr/>
        </p:nvSpPr>
        <p:spPr>
          <a:xfrm>
            <a:off x="2893807" y="5814431"/>
            <a:ext cx="2743406" cy="89950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See V. </a:t>
            </a:r>
            <a:r>
              <a:rPr lang="en-US" sz="1600" b="1" dirty="0" err="1" smtClean="0">
                <a:solidFill>
                  <a:schemeClr val="tx1"/>
                </a:solidFill>
              </a:rPr>
              <a:t>Izzo</a:t>
            </a:r>
            <a:r>
              <a:rPr lang="en-US" sz="1600" b="1" dirty="0" smtClean="0">
                <a:solidFill>
                  <a:schemeClr val="tx1"/>
                </a:solidFill>
              </a:rPr>
              <a:t>, Tuesday PM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8309" y="2621605"/>
            <a:ext cx="16886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latin typeface="Helvetica" charset="0"/>
              </a:rPr>
              <a:t>Parks &amp; Wu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Helvetica" charset="0"/>
              </a:rPr>
              <a:t>NF 51 (2011) </a:t>
            </a:r>
            <a:r>
              <a:rPr lang="en-US" sz="1000" dirty="0" smtClean="0">
                <a:solidFill>
                  <a:srgbClr val="0000FF"/>
                </a:solidFill>
              </a:rPr>
              <a:t/>
            </a:r>
            <a:br>
              <a:rPr lang="en-US" sz="1000" dirty="0" smtClean="0">
                <a:solidFill>
                  <a:srgbClr val="0000FF"/>
                </a:solidFill>
              </a:rPr>
            </a:br>
            <a:r>
              <a:rPr lang="en-US" sz="1000" dirty="0" smtClean="0">
                <a:solidFill>
                  <a:srgbClr val="0000FF"/>
                </a:solidFill>
                <a:latin typeface="Helvetica" charset="0"/>
              </a:rPr>
              <a:t>Parks &amp; Wu NF 54 (2014) </a:t>
            </a:r>
            <a:r>
              <a:rPr lang="en-US" sz="1000" dirty="0" smtClean="0">
                <a:solidFill>
                  <a:srgbClr val="0000FF"/>
                </a:solidFill>
              </a:rPr>
              <a:t/>
            </a:r>
            <a:br>
              <a:rPr lang="en-US" sz="1000" dirty="0" smtClean="0">
                <a:solidFill>
                  <a:srgbClr val="0000FF"/>
                </a:solidFill>
              </a:rPr>
            </a:b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1342" y="65692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 smtClean="0">
                <a:solidFill>
                  <a:srgbClr val="0000FF"/>
                </a:solidFill>
                <a:latin typeface="Helvetica" charset="0"/>
              </a:rPr>
              <a:t>Izzo &amp; </a:t>
            </a:r>
            <a:r>
              <a:rPr lang="it-IT" sz="1200" dirty="0" err="1" smtClean="0">
                <a:solidFill>
                  <a:srgbClr val="0000FF"/>
                </a:solidFill>
                <a:latin typeface="Helvetica" charset="0"/>
              </a:rPr>
              <a:t>Parks</a:t>
            </a:r>
            <a:r>
              <a:rPr lang="it-IT" sz="1200" dirty="0" smtClean="0">
                <a:solidFill>
                  <a:srgbClr val="0000FF"/>
                </a:solidFill>
                <a:latin typeface="Helvetica" charset="0"/>
              </a:rPr>
              <a:t>, </a:t>
            </a:r>
            <a:r>
              <a:rPr lang="it-IT" sz="1200" dirty="0" err="1" smtClean="0">
                <a:solidFill>
                  <a:srgbClr val="0000FF"/>
                </a:solidFill>
                <a:latin typeface="Helvetica" charset="0"/>
              </a:rPr>
              <a:t>PoP</a:t>
            </a:r>
            <a:r>
              <a:rPr lang="it-IT" sz="1200" dirty="0" smtClean="0">
                <a:solidFill>
                  <a:srgbClr val="0000FF"/>
                </a:solidFill>
                <a:latin typeface="Helvetica" charset="0"/>
              </a:rPr>
              <a:t> </a:t>
            </a:r>
            <a:r>
              <a:rPr lang="it-IT" sz="1200" dirty="0">
                <a:solidFill>
                  <a:srgbClr val="0000FF"/>
                </a:solidFill>
                <a:latin typeface="Helvetica" charset="0"/>
              </a:rPr>
              <a:t>24, 060705 (2017)</a:t>
            </a:r>
            <a:endParaRPr lang="it-IT" sz="1200" dirty="0">
              <a:solidFill>
                <a:srgbClr val="0000FF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17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Content Placeholder 1"/>
          <p:cNvSpPr txBox="1">
            <a:spLocks/>
          </p:cNvSpPr>
          <p:nvPr/>
        </p:nvSpPr>
        <p:spPr bwMode="auto">
          <a:xfrm>
            <a:off x="47625" y="3868738"/>
            <a:ext cx="9096375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x-none" i="1" dirty="0">
                <a:solidFill>
                  <a:srgbClr val="0000FF"/>
                </a:solidFill>
              </a:rPr>
              <a:t>Approach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x-none" dirty="0"/>
              <a:t>Implement diagnostics to image formation &amp; loss of low-energy (10’s </a:t>
            </a:r>
            <a:r>
              <a:rPr lang="en-US" altLang="x-none" dirty="0" err="1"/>
              <a:t>keV</a:t>
            </a:r>
            <a:r>
              <a:rPr lang="en-US" altLang="x-none" dirty="0"/>
              <a:t>) RE seed </a:t>
            </a:r>
            <a:endParaRPr lang="en-US" altLang="x-none" dirty="0" smtClean="0"/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x-none" dirty="0" smtClean="0"/>
              <a:t>Self-consistently </a:t>
            </a:r>
            <a:r>
              <a:rPr lang="en-US" altLang="x-none" dirty="0"/>
              <a:t>model coupled RE seed production &amp; MHD to predict real sources &amp; locations of RE formation (SCREAM </a:t>
            </a:r>
            <a:r>
              <a:rPr lang="en-US" altLang="x-none" dirty="0" smtClean="0"/>
              <a:t>effort)</a:t>
            </a:r>
            <a:endParaRPr lang="en-US" altLang="x-none" dirty="0"/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x-none" dirty="0" smtClean="0"/>
              <a:t>Compare </a:t>
            </a:r>
            <a:r>
              <a:rPr lang="en-US" altLang="x-none" dirty="0"/>
              <a:t>measured/modeled RE seed under perturbed conditions (3D fields, density, shape)</a:t>
            </a:r>
            <a:endParaRPr lang="x-none" altLang="x-none" dirty="0"/>
          </a:p>
        </p:txBody>
      </p:sp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47625" y="1065213"/>
            <a:ext cx="6065838" cy="4649787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en-US" altLang="x-none" i="1" dirty="0">
                <a:solidFill>
                  <a:srgbClr val="0000FF"/>
                </a:solidFill>
                <a:ea typeface="ＭＳ Ｐゴシック" charset="-128"/>
              </a:rPr>
              <a:t>Key Issues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x-none" dirty="0" smtClean="0">
                <a:ea typeface="ＭＳ Ｐゴシック" charset="-128"/>
                <a:cs typeface="+mn-cs"/>
              </a:rPr>
              <a:t>Where spatially do RE seed form during TQ/early CQ?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x-none" dirty="0" smtClean="0">
                <a:ea typeface="ＭＳ Ｐゴシック" charset="-128"/>
                <a:cs typeface="+mn-cs"/>
              </a:rPr>
              <a:t>What processes dominate seed formation/loss?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x-none" dirty="0" smtClean="0">
                <a:ea typeface="ＭＳ Ｐゴシック" charset="-128"/>
                <a:cs typeface="+mn-cs"/>
              </a:rPr>
              <a:t>How do various mitigation schemes modify location/population/</a:t>
            </a:r>
            <a:r>
              <a:rPr lang="en-US" altLang="x-none" dirty="0" err="1" smtClean="0">
                <a:ea typeface="ＭＳ Ｐゴシック" charset="-128"/>
                <a:cs typeface="+mn-cs"/>
              </a:rPr>
              <a:t>deconfinement</a:t>
            </a:r>
            <a:r>
              <a:rPr lang="en-US" altLang="x-none" dirty="0" smtClean="0">
                <a:ea typeface="ＭＳ Ｐゴシック" charset="-128"/>
                <a:cs typeface="+mn-cs"/>
              </a:rPr>
              <a:t> of RE seed?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  <a:defRPr/>
            </a:pPr>
            <a:endParaRPr lang="en-US" altLang="x-none" dirty="0">
              <a:ea typeface="ＭＳ Ｐゴシック" charset="-128"/>
              <a:cs typeface="+mn-cs"/>
            </a:endParaRPr>
          </a:p>
          <a:p>
            <a:pPr marL="457200" lvl="1" indent="0">
              <a:spcBef>
                <a:spcPts val="800"/>
              </a:spcBef>
              <a:buFont typeface="Arial" charset="0"/>
              <a:buNone/>
              <a:defRPr/>
            </a:pPr>
            <a:endParaRPr lang="x-none" altLang="x-none" dirty="0">
              <a:ea typeface="ＭＳ Ｐゴシック" charset="-128"/>
              <a:cs typeface="+mn-cs"/>
            </a:endParaRPr>
          </a:p>
        </p:txBody>
      </p:sp>
      <p:sp>
        <p:nvSpPr>
          <p:cNvPr id="2253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  <a:cs typeface="ＭＳ Ｐゴシック" charset="-128"/>
              </a:rPr>
              <a:t>Understanding where and how RE seed produced </a:t>
            </a:r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will be significant feature of next DIII-D 5YP</a:t>
            </a:r>
            <a:endParaRPr lang="en-US" altLang="x-non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029200" y="6550025"/>
            <a:ext cx="41148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x-none" sz="1400" b="0" smtClean="0"/>
              <a:t>New Diagnostics</a:t>
            </a:r>
            <a:r>
              <a:rPr lang="en-US" altLang="x-none" sz="1400" b="0" dirty="0"/>
              <a:t>: EUV camera, RE loss tile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3072" b="6783"/>
          <a:stretch>
            <a:fillRect/>
          </a:stretch>
        </p:blipFill>
        <p:spPr bwMode="auto">
          <a:xfrm>
            <a:off x="6253163" y="914400"/>
            <a:ext cx="289083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7939088" y="3479800"/>
            <a:ext cx="1160462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000">
                <a:solidFill>
                  <a:srgbClr val="0432FF"/>
                </a:solidFill>
              </a:rPr>
              <a:t>V. Izzo </a:t>
            </a:r>
            <a:r>
              <a:rPr lang="en-US" altLang="x-none" sz="1000" i="1">
                <a:solidFill>
                  <a:srgbClr val="0432FF"/>
                </a:solidFill>
              </a:rPr>
              <a:t>et al </a:t>
            </a:r>
            <a:r>
              <a:rPr lang="is-IS" altLang="x-none" sz="1000">
                <a:solidFill>
                  <a:srgbClr val="0432FF"/>
                </a:solidFill>
              </a:rPr>
              <a:t>Nucl. Fusion </a:t>
            </a:r>
            <a:r>
              <a:rPr lang="is-IS" altLang="x-none" sz="1000" b="0">
                <a:solidFill>
                  <a:srgbClr val="0432FF"/>
                </a:solidFill>
              </a:rPr>
              <a:t>51</a:t>
            </a:r>
            <a:r>
              <a:rPr lang="is-IS" altLang="x-none" sz="1000">
                <a:solidFill>
                  <a:srgbClr val="0432FF"/>
                </a:solidFill>
              </a:rPr>
              <a:t> (2011) 063032</a:t>
            </a:r>
            <a:endParaRPr lang="en-US" altLang="x-none" sz="1000">
              <a:solidFill>
                <a:srgbClr val="0432FF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72184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10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9525" y="969963"/>
            <a:ext cx="5975350" cy="4754562"/>
          </a:xfrm>
        </p:spPr>
        <p:txBody>
          <a:bodyPr/>
          <a:lstStyle/>
          <a:p>
            <a:pPr marL="0" indent="0" fontAlgn="base">
              <a:spcBef>
                <a:spcPts val="1200"/>
              </a:spcBef>
              <a:spcAft>
                <a:spcPct val="0"/>
              </a:spcAft>
              <a:buFont typeface="Arial"/>
              <a:buNone/>
              <a:defRPr/>
            </a:pPr>
            <a:r>
              <a:rPr lang="en-US" altLang="x-none" i="1" dirty="0">
                <a:solidFill>
                  <a:srgbClr val="0000FF"/>
                </a:solidFill>
                <a:ea typeface="ＭＳ Ｐゴシック" charset="-128"/>
              </a:rPr>
              <a:t>Key </a:t>
            </a:r>
            <a:r>
              <a:rPr lang="en-US" altLang="x-none" i="1" dirty="0" smtClean="0">
                <a:solidFill>
                  <a:srgbClr val="0000FF"/>
                </a:solidFill>
                <a:ea typeface="ＭＳ Ｐゴシック" charset="-128"/>
              </a:rPr>
              <a:t>Issues</a:t>
            </a:r>
            <a:endParaRPr lang="en-US" altLang="x-none" i="1" dirty="0">
              <a:solidFill>
                <a:srgbClr val="0000FF"/>
              </a:solidFill>
              <a:ea typeface="ＭＳ Ｐゴシック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x-none" sz="1800" dirty="0" smtClean="0">
                <a:ea typeface="ＭＳ Ｐゴシック" charset="-128"/>
              </a:rPr>
              <a:t>How can we handle disruptions that defy reliable prediction?</a:t>
            </a:r>
          </a:p>
          <a:p>
            <a:pPr>
              <a:spcBef>
                <a:spcPts val="600"/>
              </a:spcBef>
              <a:defRPr/>
            </a:pPr>
            <a:r>
              <a:rPr lang="en-US" altLang="x-none" sz="1800" dirty="0" smtClean="0">
                <a:ea typeface="ＭＳ Ｐゴシック" charset="-128"/>
              </a:rPr>
              <a:t>Can we simplify requirements for active mitigation by passively removing RE?</a:t>
            </a:r>
            <a:endParaRPr lang="en-US" altLang="x-none" i="1" dirty="0" smtClean="0">
              <a:solidFill>
                <a:srgbClr val="0000FF"/>
              </a:solidFill>
              <a:ea typeface="ＭＳ Ｐゴシック" charset="-128"/>
            </a:endParaRPr>
          </a:p>
          <a:p>
            <a:pPr marL="0" indent="0">
              <a:spcBef>
                <a:spcPts val="1200"/>
              </a:spcBef>
              <a:buFont typeface="Arial"/>
              <a:buNone/>
              <a:defRPr/>
            </a:pPr>
            <a:r>
              <a:rPr lang="en-US" altLang="x-none" i="1" dirty="0" smtClean="0">
                <a:solidFill>
                  <a:srgbClr val="0000FF"/>
                </a:solidFill>
                <a:ea typeface="ＭＳ Ｐゴシック" charset="-128"/>
              </a:rPr>
              <a:t>Approach</a:t>
            </a:r>
            <a:endParaRPr lang="en-US" altLang="x-none" dirty="0">
              <a:ea typeface="ＭＳ Ｐゴシック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x-none" sz="1800" dirty="0" smtClean="0">
                <a:ea typeface="ＭＳ Ｐゴシック" charset="-128"/>
              </a:rPr>
              <a:t>Model </a:t>
            </a:r>
            <a:r>
              <a:rPr lang="en-US" altLang="x-none" sz="1800" dirty="0" err="1" smtClean="0">
                <a:ea typeface="ＭＳ Ｐゴシック" charset="-128"/>
              </a:rPr>
              <a:t>stochastization</a:t>
            </a:r>
            <a:r>
              <a:rPr lang="en-US" altLang="x-none" sz="1800" dirty="0" smtClean="0">
                <a:ea typeface="ＭＳ Ｐゴシック" charset="-128"/>
              </a:rPr>
              <a:t> required to </a:t>
            </a:r>
            <a:r>
              <a:rPr lang="en-US" altLang="x-none" sz="1800" dirty="0" err="1" smtClean="0">
                <a:ea typeface="ＭＳ Ｐゴシック" charset="-128"/>
              </a:rPr>
              <a:t>deconfine</a:t>
            </a:r>
            <a:r>
              <a:rPr lang="en-US" altLang="x-none" sz="1800" dirty="0" smtClean="0">
                <a:ea typeface="ＭＳ Ｐゴシック" charset="-128"/>
              </a:rPr>
              <a:t> RE seeds across plasma </a:t>
            </a:r>
            <a:r>
              <a:rPr lang="en-US" altLang="x-none" sz="1800" dirty="0">
                <a:ea typeface="ＭＳ Ｐゴシック" charset="-128"/>
              </a:rPr>
              <a:t>c</a:t>
            </a:r>
            <a:r>
              <a:rPr lang="en-US" altLang="x-none" sz="1800" dirty="0" smtClean="0">
                <a:ea typeface="ＭＳ Ｐゴシック" charset="-128"/>
              </a:rPr>
              <a:t>ross-section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1800" dirty="0" smtClean="0">
                <a:ea typeface="ＭＳ Ｐゴシック" charset="-128"/>
              </a:rPr>
              <a:t>Design passive inner-wall 3D coil that provides required field when driven by TQ/CQ loop voltage</a:t>
            </a:r>
          </a:p>
          <a:p>
            <a:pPr lvl="1">
              <a:defRPr/>
            </a:pPr>
            <a:r>
              <a:rPr lang="en-US" altLang="x-none" sz="1600" dirty="0" smtClean="0">
                <a:ea typeface="ＭＳ Ｐゴシック" charset="-128"/>
                <a:cs typeface="+mn-cs"/>
              </a:rPr>
              <a:t>Spark gap </a:t>
            </a:r>
            <a:r>
              <a:rPr lang="en-US" altLang="x-none" sz="1600" dirty="0" smtClean="0">
                <a:ea typeface="ＭＳ Ｐゴシック" charset="-128"/>
                <a:cs typeface="+mn-cs"/>
                <a:sym typeface="Wingdings"/>
              </a:rPr>
              <a:t></a:t>
            </a:r>
            <a:r>
              <a:rPr lang="en-US" altLang="x-none" sz="1600" dirty="0" smtClean="0">
                <a:ea typeface="ＭＳ Ｐゴシック" charset="-128"/>
                <a:cs typeface="+mn-cs"/>
              </a:rPr>
              <a:t> </a:t>
            </a:r>
            <a:r>
              <a:rPr lang="en-US" altLang="x-none" sz="1600" dirty="0">
                <a:ea typeface="ＭＳ Ｐゴシック" charset="-128"/>
                <a:cs typeface="+mn-cs"/>
              </a:rPr>
              <a:t>magnetically transparent except in disruptive </a:t>
            </a:r>
            <a:r>
              <a:rPr lang="en-US" altLang="x-none" sz="1600" dirty="0" smtClean="0">
                <a:ea typeface="ＭＳ Ｐゴシック" charset="-128"/>
                <a:cs typeface="+mn-cs"/>
              </a:rPr>
              <a:t>scenario</a:t>
            </a:r>
          </a:p>
          <a:p>
            <a:pPr>
              <a:defRPr/>
            </a:pPr>
            <a:r>
              <a:rPr lang="en-US" altLang="x-none" sz="1800" dirty="0" smtClean="0">
                <a:ea typeface="ＭＳ Ｐゴシック" charset="-128"/>
              </a:rPr>
              <a:t>Measure loss of RE seed under RE-producing scenarios</a:t>
            </a:r>
          </a:p>
        </p:txBody>
      </p:sp>
      <p:sp>
        <p:nvSpPr>
          <p:cNvPr id="21506" name="Title 2"/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9144000" cy="492125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DIII-D considering studying passive </a:t>
            </a:r>
            <a:r>
              <a:rPr lang="en-US" altLang="x-none" dirty="0">
                <a:ea typeface="ＭＳ Ｐゴシック" charset="-128"/>
                <a:cs typeface="ＭＳ Ｐゴシック" charset="-128"/>
              </a:rPr>
              <a:t>mitigation of RE </a:t>
            </a:r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production</a:t>
            </a:r>
            <a:endParaRPr lang="en-US" altLang="x-none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507" name="Group 18"/>
          <p:cNvGrpSpPr>
            <a:grpSpLocks/>
          </p:cNvGrpSpPr>
          <p:nvPr/>
        </p:nvGrpSpPr>
        <p:grpSpPr bwMode="auto">
          <a:xfrm>
            <a:off x="6464300" y="1130300"/>
            <a:ext cx="2460625" cy="3417888"/>
            <a:chOff x="5797550" y="1130300"/>
            <a:chExt cx="3127375" cy="4343400"/>
          </a:xfrm>
        </p:grpSpPr>
        <p:grpSp>
          <p:nvGrpSpPr>
            <p:cNvPr id="21511" name="Group 3"/>
            <p:cNvGrpSpPr>
              <a:grpSpLocks/>
            </p:cNvGrpSpPr>
            <p:nvPr/>
          </p:nvGrpSpPr>
          <p:grpSpPr bwMode="auto">
            <a:xfrm>
              <a:off x="6257925" y="1511300"/>
              <a:ext cx="1524000" cy="3505200"/>
              <a:chOff x="685800" y="1600200"/>
              <a:chExt cx="1524000" cy="3505200"/>
            </a:xfrm>
          </p:grpSpPr>
          <p:cxnSp>
            <p:nvCxnSpPr>
              <p:cNvPr id="21532" name="Straight Connector 4"/>
              <p:cNvCxnSpPr>
                <a:cxnSpLocks noChangeShapeType="1"/>
              </p:cNvCxnSpPr>
              <p:nvPr/>
            </p:nvCxnSpPr>
            <p:spPr bwMode="auto">
              <a:xfrm flipH="1">
                <a:off x="685800" y="1600200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3" name="Straight Connector 5"/>
              <p:cNvCxnSpPr>
                <a:cxnSpLocks noChangeShapeType="1"/>
              </p:cNvCxnSpPr>
              <p:nvPr/>
            </p:nvCxnSpPr>
            <p:spPr bwMode="auto">
              <a:xfrm flipH="1" flipV="1">
                <a:off x="1752600" y="1600200"/>
                <a:ext cx="45720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4" name="Straight Connector 6"/>
              <p:cNvCxnSpPr>
                <a:cxnSpLocks noChangeShapeType="1"/>
              </p:cNvCxnSpPr>
              <p:nvPr/>
            </p:nvCxnSpPr>
            <p:spPr bwMode="auto">
              <a:xfrm flipV="1">
                <a:off x="2209800" y="2362200"/>
                <a:ext cx="0" cy="198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5" name="Straight Connector 7"/>
              <p:cNvCxnSpPr>
                <a:cxnSpLocks noChangeShapeType="1"/>
              </p:cNvCxnSpPr>
              <p:nvPr/>
            </p:nvCxnSpPr>
            <p:spPr bwMode="auto">
              <a:xfrm flipH="1">
                <a:off x="685800" y="5105400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6" name="Straight Connector 8"/>
              <p:cNvCxnSpPr>
                <a:cxnSpLocks noChangeShapeType="1"/>
              </p:cNvCxnSpPr>
              <p:nvPr/>
            </p:nvCxnSpPr>
            <p:spPr bwMode="auto">
              <a:xfrm flipH="1">
                <a:off x="1752600" y="4343400"/>
                <a:ext cx="45720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7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685800" y="1600200"/>
                <a:ext cx="0" cy="3505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1512" name="Straight Connector 33"/>
            <p:cNvCxnSpPr>
              <a:cxnSpLocks noChangeShapeType="1"/>
            </p:cNvCxnSpPr>
            <p:nvPr/>
          </p:nvCxnSpPr>
          <p:spPr bwMode="auto">
            <a:xfrm flipV="1">
              <a:off x="5800725" y="3406775"/>
              <a:ext cx="533400" cy="15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3" name="Straight Connector 34"/>
            <p:cNvCxnSpPr>
              <a:cxnSpLocks noChangeShapeType="1"/>
            </p:cNvCxnSpPr>
            <p:nvPr/>
          </p:nvCxnSpPr>
          <p:spPr bwMode="auto">
            <a:xfrm flipV="1">
              <a:off x="5797550" y="3538538"/>
              <a:ext cx="533400" cy="15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4" name="Straight Connector 35"/>
            <p:cNvCxnSpPr>
              <a:cxnSpLocks noChangeShapeType="1"/>
            </p:cNvCxnSpPr>
            <p:nvPr/>
          </p:nvCxnSpPr>
          <p:spPr bwMode="auto">
            <a:xfrm flipV="1">
              <a:off x="5800725" y="3276600"/>
              <a:ext cx="533400" cy="15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5" name="Straight Connector 36"/>
            <p:cNvCxnSpPr>
              <a:cxnSpLocks noChangeShapeType="1"/>
            </p:cNvCxnSpPr>
            <p:nvPr/>
          </p:nvCxnSpPr>
          <p:spPr bwMode="auto">
            <a:xfrm flipV="1">
              <a:off x="5800725" y="3146425"/>
              <a:ext cx="533400" cy="15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6" name="Straight Connector 37"/>
            <p:cNvCxnSpPr>
              <a:cxnSpLocks noChangeShapeType="1"/>
            </p:cNvCxnSpPr>
            <p:nvPr/>
          </p:nvCxnSpPr>
          <p:spPr bwMode="auto">
            <a:xfrm flipV="1">
              <a:off x="5800725" y="3014663"/>
              <a:ext cx="533400" cy="15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7" name="Straight Connector 38"/>
            <p:cNvCxnSpPr>
              <a:cxnSpLocks noChangeShapeType="1"/>
            </p:cNvCxnSpPr>
            <p:nvPr/>
          </p:nvCxnSpPr>
          <p:spPr bwMode="auto">
            <a:xfrm flipV="1">
              <a:off x="5800725" y="2884488"/>
              <a:ext cx="533400" cy="15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Straight Connector 39"/>
            <p:cNvCxnSpPr>
              <a:cxnSpLocks noChangeShapeType="1"/>
            </p:cNvCxnSpPr>
            <p:nvPr/>
          </p:nvCxnSpPr>
          <p:spPr bwMode="auto">
            <a:xfrm flipV="1">
              <a:off x="5800725" y="2752725"/>
              <a:ext cx="533400" cy="15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Straight Connector 40"/>
            <p:cNvCxnSpPr>
              <a:cxnSpLocks noChangeShapeType="1"/>
            </p:cNvCxnSpPr>
            <p:nvPr/>
          </p:nvCxnSpPr>
          <p:spPr bwMode="auto">
            <a:xfrm flipV="1">
              <a:off x="5800725" y="2622550"/>
              <a:ext cx="533400" cy="15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0" name="Straight Connector 41"/>
            <p:cNvCxnSpPr>
              <a:cxnSpLocks noChangeShapeType="1"/>
            </p:cNvCxnSpPr>
            <p:nvPr/>
          </p:nvCxnSpPr>
          <p:spPr bwMode="auto">
            <a:xfrm flipV="1">
              <a:off x="5800725" y="2490788"/>
              <a:ext cx="533400" cy="15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Oval 56"/>
            <p:cNvSpPr/>
            <p:nvPr/>
          </p:nvSpPr>
          <p:spPr bwMode="auto">
            <a:xfrm>
              <a:off x="6410919" y="2044170"/>
              <a:ext cx="1295339" cy="236234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+mn-lt"/>
                  <a:ea typeface="ＭＳ Ｐゴシック" charset="0"/>
                  <a:cs typeface="ＭＳ Ｐゴシック" charset="0"/>
                </a:rPr>
                <a:t>Plasma</a:t>
              </a:r>
            </a:p>
          </p:txBody>
        </p:sp>
        <p:cxnSp>
          <p:nvCxnSpPr>
            <p:cNvPr id="21522" name="Straight Connector 57"/>
            <p:cNvCxnSpPr>
              <a:cxnSpLocks noChangeShapeType="1"/>
            </p:cNvCxnSpPr>
            <p:nvPr/>
          </p:nvCxnSpPr>
          <p:spPr bwMode="auto">
            <a:xfrm flipV="1">
              <a:off x="6105525" y="1130300"/>
              <a:ext cx="0" cy="14366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Straight Connector 58"/>
            <p:cNvCxnSpPr>
              <a:cxnSpLocks noChangeShapeType="1"/>
            </p:cNvCxnSpPr>
            <p:nvPr/>
          </p:nvCxnSpPr>
          <p:spPr bwMode="auto">
            <a:xfrm flipV="1">
              <a:off x="6105525" y="3614738"/>
              <a:ext cx="0" cy="185896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Straight Connector 59"/>
            <p:cNvCxnSpPr>
              <a:cxnSpLocks noChangeShapeType="1"/>
            </p:cNvCxnSpPr>
            <p:nvPr/>
          </p:nvCxnSpPr>
          <p:spPr bwMode="auto">
            <a:xfrm flipH="1">
              <a:off x="6105525" y="1130300"/>
              <a:ext cx="2286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Straight Connector 60"/>
            <p:cNvCxnSpPr>
              <a:cxnSpLocks noChangeShapeType="1"/>
            </p:cNvCxnSpPr>
            <p:nvPr/>
          </p:nvCxnSpPr>
          <p:spPr bwMode="auto">
            <a:xfrm flipV="1">
              <a:off x="8391525" y="1130300"/>
              <a:ext cx="0" cy="1676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Straight Connector 61"/>
            <p:cNvCxnSpPr>
              <a:cxnSpLocks noChangeShapeType="1"/>
            </p:cNvCxnSpPr>
            <p:nvPr/>
          </p:nvCxnSpPr>
          <p:spPr bwMode="auto">
            <a:xfrm flipH="1">
              <a:off x="6105525" y="5473700"/>
              <a:ext cx="2286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7" name="Straight Connector 62"/>
            <p:cNvCxnSpPr>
              <a:cxnSpLocks noChangeShapeType="1"/>
            </p:cNvCxnSpPr>
            <p:nvPr/>
          </p:nvCxnSpPr>
          <p:spPr bwMode="auto">
            <a:xfrm flipV="1">
              <a:off x="8391525" y="3797300"/>
              <a:ext cx="0" cy="1676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8" name="Lightning Bolt 63"/>
            <p:cNvSpPr>
              <a:spLocks noChangeArrowheads="1"/>
            </p:cNvSpPr>
            <p:nvPr/>
          </p:nvSpPr>
          <p:spPr bwMode="auto">
            <a:xfrm>
              <a:off x="8239125" y="2882900"/>
              <a:ext cx="304800" cy="83820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>
                <a:spcBef>
                  <a:spcPct val="0"/>
                </a:spcBef>
                <a:buClrTx/>
                <a:buFontTx/>
                <a:buNone/>
              </a:pPr>
              <a:endParaRPr lang="x-none" altLang="x-none" sz="2400" b="0">
                <a:latin typeface="Times" charset="0"/>
              </a:endParaRPr>
            </a:p>
          </p:txBody>
        </p:sp>
        <p:cxnSp>
          <p:nvCxnSpPr>
            <p:cNvPr id="21529" name="Straight Connector 64"/>
            <p:cNvCxnSpPr>
              <a:cxnSpLocks noChangeShapeType="1"/>
            </p:cNvCxnSpPr>
            <p:nvPr/>
          </p:nvCxnSpPr>
          <p:spPr bwMode="auto">
            <a:xfrm>
              <a:off x="8239125" y="2806700"/>
              <a:ext cx="3048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0" name="Straight Connector 65"/>
            <p:cNvCxnSpPr>
              <a:cxnSpLocks noChangeShapeType="1"/>
            </p:cNvCxnSpPr>
            <p:nvPr/>
          </p:nvCxnSpPr>
          <p:spPr bwMode="auto">
            <a:xfrm>
              <a:off x="8239125" y="3797300"/>
              <a:ext cx="3048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TextBox 66"/>
            <p:cNvSpPr txBox="1"/>
            <p:nvPr/>
          </p:nvSpPr>
          <p:spPr>
            <a:xfrm rot="5400000">
              <a:off x="8230928" y="3192031"/>
              <a:ext cx="1079293" cy="308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FF0000"/>
                  </a:solidFill>
                  <a:latin typeface="+mn-lt"/>
                  <a:ea typeface="ＭＳ Ｐゴシック" charset="0"/>
                  <a:cs typeface="ＭＳ Ｐゴシック" charset="0"/>
                </a:rPr>
                <a:t>Spark gap</a:t>
              </a:r>
            </a:p>
          </p:txBody>
        </p:sp>
      </p:grpSp>
      <p:sp>
        <p:nvSpPr>
          <p:cNvPr id="21508" name="TextBox 70"/>
          <p:cNvSpPr txBox="1">
            <a:spLocks noChangeArrowheads="1"/>
          </p:cNvSpPr>
          <p:nvPr/>
        </p:nvSpPr>
        <p:spPr bwMode="auto">
          <a:xfrm>
            <a:off x="2144713" y="6272213"/>
            <a:ext cx="37099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en-US" altLang="x-none" sz="1400" b="0"/>
              <a:t>Analysis: NIMROD 3D-MHD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en-US" altLang="x-none" sz="1400" b="0"/>
              <a:t>Facility: Passive 3D solenoid</a:t>
            </a:r>
          </a:p>
        </p:txBody>
      </p:sp>
      <p:pic>
        <p:nvPicPr>
          <p:cNvPr id="2150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624388"/>
            <a:ext cx="328136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20"/>
          <p:cNvSpPr txBox="1">
            <a:spLocks noChangeArrowheads="1"/>
          </p:cNvSpPr>
          <p:nvPr/>
        </p:nvSpPr>
        <p:spPr bwMode="auto">
          <a:xfrm>
            <a:off x="5957888" y="6061075"/>
            <a:ext cx="33337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400" b="0" dirty="0"/>
              <a:t>Stochastic fields during early CQ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200" b="0" dirty="0">
                <a:solidFill>
                  <a:srgbClr val="00217B"/>
                </a:solidFill>
              </a:rPr>
              <a:t>Smith et </a:t>
            </a:r>
            <a:r>
              <a:rPr lang="en-US" altLang="x-none" sz="1200" b="0" dirty="0" smtClean="0">
                <a:solidFill>
                  <a:srgbClr val="00217B"/>
                </a:solidFill>
              </a:rPr>
              <a:t>al </a:t>
            </a:r>
            <a:r>
              <a:rPr lang="en-US" altLang="x-none" sz="1200" b="0" dirty="0" err="1" smtClean="0">
                <a:solidFill>
                  <a:srgbClr val="00217B"/>
                </a:solidFill>
              </a:rPr>
              <a:t>PoP</a:t>
            </a:r>
            <a:r>
              <a:rPr lang="en-US" altLang="x-none" sz="1200" b="0" dirty="0" smtClean="0">
                <a:solidFill>
                  <a:srgbClr val="00217B"/>
                </a:solidFill>
              </a:rPr>
              <a:t> 20</a:t>
            </a:r>
            <a:r>
              <a:rPr lang="en-US" altLang="x-none" sz="1200" b="0" dirty="0">
                <a:solidFill>
                  <a:srgbClr val="00217B"/>
                </a:solidFill>
              </a:rPr>
              <a:t> </a:t>
            </a:r>
            <a:r>
              <a:rPr lang="en-US" altLang="x-none" sz="1200" b="0" dirty="0" smtClean="0">
                <a:solidFill>
                  <a:srgbClr val="00217B"/>
                </a:solidFill>
              </a:rPr>
              <a:t>(2013)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200" b="0" dirty="0" smtClean="0">
                <a:solidFill>
                  <a:srgbClr val="00217B"/>
                </a:solidFill>
              </a:rPr>
              <a:t>Boozer </a:t>
            </a:r>
            <a:r>
              <a:rPr lang="en-US" altLang="x-none" sz="1200" b="0" dirty="0" err="1" smtClean="0">
                <a:solidFill>
                  <a:srgbClr val="00217B"/>
                </a:solidFill>
              </a:rPr>
              <a:t>PoP</a:t>
            </a:r>
            <a:r>
              <a:rPr lang="en-US" altLang="x-none" sz="1200" b="0" dirty="0" smtClean="0">
                <a:solidFill>
                  <a:srgbClr val="00217B"/>
                </a:solidFill>
              </a:rPr>
              <a:t> 53 (2011)</a:t>
            </a:r>
            <a:endParaRPr lang="en-US" altLang="x-none" sz="1200" b="0" dirty="0">
              <a:solidFill>
                <a:srgbClr val="002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2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 generation &amp; evolution</a:t>
            </a:r>
          </a:p>
          <a:p>
            <a:endParaRPr lang="en-US" sz="2400" dirty="0"/>
          </a:p>
          <a:p>
            <a:r>
              <a:rPr lang="en-US" sz="2400" dirty="0" smtClean="0"/>
              <a:t>Developing ITER injection technologies</a:t>
            </a:r>
          </a:p>
          <a:p>
            <a:endParaRPr lang="en-US" sz="2400" dirty="0"/>
          </a:p>
          <a:p>
            <a:r>
              <a:rPr lang="en-US" sz="2400" dirty="0" smtClean="0"/>
              <a:t>Basic science studies</a:t>
            </a:r>
          </a:p>
          <a:p>
            <a:endParaRPr lang="en-US" sz="2400" dirty="0"/>
          </a:p>
          <a:p>
            <a:r>
              <a:rPr lang="en-US" sz="2400" dirty="0" smtClean="0"/>
              <a:t>Looking to the future to provide the most robust DMS system possible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DIII-D continues to support a strong disruption mitigation program &amp; encourages your collaboration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75709" y="5209309"/>
            <a:ext cx="5209309" cy="12746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Theory &amp; modeling community plays critical role in guiding &amp; interpreting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1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655" y="1268411"/>
            <a:ext cx="8368145" cy="9483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4754563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Studies of runaway f(E) evolution in the quiescent runaway electron (QRE) regime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RE plateau dissipation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Observation of RE generated whistler waves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Shattered pellet injection (SPI) studies</a:t>
            </a:r>
            <a:endParaRPr lang="en-US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Future directions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6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DIII-D Gamma Ray Imager (GRI) allows HXR spectra to be measured from parallel-going runaway electrons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445" y="1069179"/>
            <a:ext cx="4474279" cy="1798891"/>
          </a:xfrm>
        </p:spPr>
        <p:txBody>
          <a:bodyPr/>
          <a:lstStyle/>
          <a:p>
            <a:r>
              <a:rPr lang="en-US" dirty="0" smtClean="0"/>
              <a:t>Pinhole camera made of lead digitizes individual HXR pulses</a:t>
            </a:r>
          </a:p>
          <a:p>
            <a:endParaRPr lang="en-US" dirty="0" smtClean="0"/>
          </a:p>
          <a:p>
            <a:r>
              <a:rPr lang="en-US" dirty="0" smtClean="0"/>
              <a:t>Binning in time demonstrates energization of HXR population: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92131" y="2342469"/>
            <a:ext cx="3220875" cy="4381218"/>
            <a:chOff x="2804153" y="1924197"/>
            <a:chExt cx="2779821" cy="3740449"/>
          </a:xfrm>
        </p:grpSpPr>
        <p:grpSp>
          <p:nvGrpSpPr>
            <p:cNvPr id="8" name="Group 7"/>
            <p:cNvGrpSpPr/>
            <p:nvPr/>
          </p:nvGrpSpPr>
          <p:grpSpPr>
            <a:xfrm>
              <a:off x="2804153" y="1924197"/>
              <a:ext cx="2779821" cy="3740449"/>
              <a:chOff x="512159" y="1805827"/>
              <a:chExt cx="2303463" cy="3235716"/>
            </a:xfrm>
          </p:grpSpPr>
          <p:pic>
            <p:nvPicPr>
              <p:cNvPr id="11" name="Picture 2" descr="C:\Cooper\DIII-D\GRI\GRI vessel cutaway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30" t="5989" r="12477" b="6114"/>
              <a:stretch/>
            </p:blipFill>
            <p:spPr bwMode="auto">
              <a:xfrm>
                <a:off x="512159" y="1805827"/>
                <a:ext cx="2303463" cy="3235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Group 22"/>
              <p:cNvGrpSpPr>
                <a:grpSpLocks/>
              </p:cNvGrpSpPr>
              <p:nvPr/>
            </p:nvGrpSpPr>
            <p:grpSpPr bwMode="auto">
              <a:xfrm rot="18658822" flipV="1">
                <a:off x="1182085" y="3785439"/>
                <a:ext cx="779462" cy="763587"/>
                <a:chOff x="5702615" y="1697890"/>
                <a:chExt cx="2702905" cy="2488030"/>
              </a:xfrm>
            </p:grpSpPr>
            <p:cxnSp>
              <p:nvCxnSpPr>
                <p:cNvPr id="14" name="Curved Connector 1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020602" y="2350151"/>
                  <a:ext cx="796584" cy="63306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" name="Isosceles Triangle 42"/>
                <p:cNvSpPr/>
                <p:nvPr/>
              </p:nvSpPr>
              <p:spPr>
                <a:xfrm rot="16200000">
                  <a:off x="5262172" y="2132189"/>
                  <a:ext cx="2488030" cy="1629451"/>
                </a:xfrm>
                <a:prstGeom prst="triangl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064680" y="1705227"/>
                  <a:ext cx="533974" cy="248803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7" name="Isosceles Triangle 44"/>
                <p:cNvSpPr/>
                <p:nvPr/>
              </p:nvSpPr>
              <p:spPr>
                <a:xfrm rot="16200000">
                  <a:off x="5876424" y="1933737"/>
                  <a:ext cx="1712137" cy="2025804"/>
                </a:xfrm>
                <a:prstGeom prst="triangl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7576326" y="2089582"/>
                  <a:ext cx="341304" cy="171214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9" name="Isosceles Triangle 46"/>
                <p:cNvSpPr/>
                <p:nvPr/>
              </p:nvSpPr>
              <p:spPr>
                <a:xfrm rot="16200000">
                  <a:off x="6447050" y="1695818"/>
                  <a:ext cx="1106941" cy="2521245"/>
                </a:xfrm>
                <a:prstGeom prst="triangl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8100447" y="2411539"/>
                  <a:ext cx="297265" cy="1086251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1" name="Arc 34"/>
                <p:cNvSpPr>
                  <a:spLocks/>
                </p:cNvSpPr>
                <p:nvPr/>
              </p:nvSpPr>
              <p:spPr bwMode="auto">
                <a:xfrm rot="10800000">
                  <a:off x="7582432" y="2094912"/>
                  <a:ext cx="379836" cy="1701795"/>
                </a:xfrm>
                <a:custGeom>
                  <a:avLst/>
                  <a:gdLst>
                    <a:gd name="T0" fmla="*/ 189918 w 379836"/>
                    <a:gd name="T1" fmla="*/ 0 h 1701795"/>
                    <a:gd name="T2" fmla="*/ 379836 w 379836"/>
                    <a:gd name="T3" fmla="*/ 849940 h 1701795"/>
                    <a:gd name="T4" fmla="*/ 198495 w 379836"/>
                    <a:gd name="T5" fmla="*/ 1700928 h 170179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9836" h="1701795" stroke="0">
                      <a:moveTo>
                        <a:pt x="189918" y="0"/>
                      </a:moveTo>
                      <a:cubicBezTo>
                        <a:pt x="294723" y="0"/>
                        <a:pt x="379718" y="380376"/>
                        <a:pt x="379836" y="849940"/>
                      </a:cubicBezTo>
                      <a:cubicBezTo>
                        <a:pt x="379950" y="1305306"/>
                        <a:pt x="300028" y="1680363"/>
                        <a:pt x="198495" y="1700928"/>
                      </a:cubicBezTo>
                      <a:lnTo>
                        <a:pt x="189918" y="850898"/>
                      </a:lnTo>
                      <a:lnTo>
                        <a:pt x="189918" y="0"/>
                      </a:lnTo>
                      <a:close/>
                    </a:path>
                    <a:path w="379836" h="1701795" fill="none">
                      <a:moveTo>
                        <a:pt x="189918" y="0"/>
                      </a:moveTo>
                      <a:cubicBezTo>
                        <a:pt x="294723" y="0"/>
                        <a:pt x="379718" y="380376"/>
                        <a:pt x="379836" y="849940"/>
                      </a:cubicBezTo>
                      <a:cubicBezTo>
                        <a:pt x="379950" y="1305306"/>
                        <a:pt x="300028" y="1680363"/>
                        <a:pt x="198495" y="1700928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2" name="Arc 35"/>
                <p:cNvSpPr>
                  <a:spLocks/>
                </p:cNvSpPr>
                <p:nvPr/>
              </p:nvSpPr>
              <p:spPr bwMode="auto">
                <a:xfrm rot="10800000">
                  <a:off x="7068287" y="1701320"/>
                  <a:ext cx="533974" cy="2488033"/>
                </a:xfrm>
                <a:custGeom>
                  <a:avLst/>
                  <a:gdLst>
                    <a:gd name="T0" fmla="*/ 266987 w 533974"/>
                    <a:gd name="T1" fmla="*/ 0 h 2488033"/>
                    <a:gd name="T2" fmla="*/ 533974 w 533974"/>
                    <a:gd name="T3" fmla="*/ 1242670 h 2488033"/>
                    <a:gd name="T4" fmla="*/ 279526 w 533974"/>
                    <a:gd name="T5" fmla="*/ 2486661 h 248803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33974" h="2488033" stroke="0">
                      <a:moveTo>
                        <a:pt x="266987" y="0"/>
                      </a:moveTo>
                      <a:cubicBezTo>
                        <a:pt x="414327" y="0"/>
                        <a:pt x="533814" y="556145"/>
                        <a:pt x="533974" y="1242670"/>
                      </a:cubicBezTo>
                      <a:cubicBezTo>
                        <a:pt x="534128" y="1907528"/>
                        <a:pt x="422058" y="2455438"/>
                        <a:pt x="279526" y="2486661"/>
                      </a:cubicBezTo>
                      <a:lnTo>
                        <a:pt x="266987" y="1244017"/>
                      </a:lnTo>
                      <a:lnTo>
                        <a:pt x="266987" y="0"/>
                      </a:lnTo>
                      <a:close/>
                    </a:path>
                    <a:path w="533974" h="2488033" fill="none">
                      <a:moveTo>
                        <a:pt x="266987" y="0"/>
                      </a:moveTo>
                      <a:cubicBezTo>
                        <a:pt x="414327" y="0"/>
                        <a:pt x="533814" y="556145"/>
                        <a:pt x="533974" y="1242670"/>
                      </a:cubicBezTo>
                      <a:cubicBezTo>
                        <a:pt x="534128" y="1907528"/>
                        <a:pt x="422058" y="2455438"/>
                        <a:pt x="279526" y="2486661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cxnSp>
            <p:nvCxnSpPr>
              <p:cNvPr id="13" name="Straight Arrow Connector 12"/>
              <p:cNvCxnSpPr>
                <a:cxnSpLocks noChangeShapeType="1"/>
              </p:cNvCxnSpPr>
              <p:nvPr/>
            </p:nvCxnSpPr>
            <p:spPr bwMode="auto">
              <a:xfrm flipH="1">
                <a:off x="1320197" y="2336052"/>
                <a:ext cx="976312" cy="2114550"/>
              </a:xfrm>
              <a:prstGeom prst="straightConnector1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3792076" y="3476961"/>
              <a:ext cx="1165432" cy="1491644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 type="triangle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780847" y="3463405"/>
              <a:ext cx="566716" cy="604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e</a:t>
              </a:r>
              <a:r>
                <a:rPr lang="en-US" sz="4000" b="1" baseline="30000" dirty="0" smtClean="0">
                  <a:solidFill>
                    <a:srgbClr val="FF0000"/>
                  </a:solidFill>
                </a:rPr>
                <a:t>-</a:t>
              </a:r>
              <a:endParaRPr lang="en-US" sz="40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792131" y="2163389"/>
            <a:ext cx="2023980" cy="717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Content Placeholder 3" descr="GRI_fig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r="1244"/>
          <a:stretch/>
        </p:blipFill>
        <p:spPr>
          <a:xfrm>
            <a:off x="4835741" y="970592"/>
            <a:ext cx="2688488" cy="3174763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25" name="Straight Arrow Connector 24"/>
          <p:cNvCxnSpPr/>
          <p:nvPr/>
        </p:nvCxnSpPr>
        <p:spPr>
          <a:xfrm>
            <a:off x="7410427" y="1221009"/>
            <a:ext cx="876716" cy="112146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726660" y="2163389"/>
            <a:ext cx="1286346" cy="1287996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34122" y="4234894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  <a:latin typeface="Lucida Grande"/>
                <a:ea typeface="Lucida Grande"/>
                <a:cs typeface="Lucida Grande"/>
              </a:rPr>
              <a:t>γ</a:t>
            </a:r>
            <a:endParaRPr lang="en-US" sz="4000" b="1" baseline="30000" dirty="0">
              <a:solidFill>
                <a:srgbClr val="FF00FF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45" y="2936645"/>
            <a:ext cx="3911600" cy="3276600"/>
          </a:xfrm>
          <a:prstGeom prst="rect">
            <a:avLst/>
          </a:prstGeom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4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17258"/>
            <a:ext cx="8229600" cy="492991"/>
          </a:xfrm>
        </p:spPr>
        <p:txBody>
          <a:bodyPr/>
          <a:lstStyle/>
          <a:p>
            <a:r>
              <a:rPr lang="en-US" dirty="0" smtClean="0"/>
              <a:t>Considering views on same flux surface reveals first pitch-angle (and energy) resolved measurements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4" y="1427947"/>
            <a:ext cx="4387587" cy="4269535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361462" y="1082431"/>
            <a:ext cx="4286738" cy="5043733"/>
          </a:xfrm>
        </p:spPr>
        <p:txBody>
          <a:bodyPr/>
          <a:lstStyle/>
          <a:p>
            <a:r>
              <a:rPr lang="en-US" dirty="0" smtClean="0"/>
              <a:t>Increasing pitch angle fall-off as energy increases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Focus of 2017 experiments was to change E/(Z+1) to isolate angular effects</a:t>
            </a:r>
          </a:p>
          <a:p>
            <a:endParaRPr lang="en-US" dirty="0"/>
          </a:p>
          <a:p>
            <a:r>
              <a:rPr lang="en-US" dirty="0" smtClean="0"/>
              <a:t>New opportunity for model validation </a:t>
            </a:r>
            <a:r>
              <a:rPr lang="mr-IN" dirty="0" smtClean="0"/>
              <a:t>–</a:t>
            </a:r>
            <a:r>
              <a:rPr lang="en-US" dirty="0" smtClean="0"/>
              <a:t> stay tuned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7263" y="922088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400" b="1" dirty="0" smtClean="0">
                <a:solidFill>
                  <a:srgbClr val="FF00FF"/>
                </a:solidFill>
                <a:latin typeface="Lucida Grande"/>
                <a:ea typeface="Lucida Grande"/>
                <a:cs typeface="Lucida Grande"/>
              </a:rPr>
              <a:t> distribution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8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Energy-dependent radial fall-off observed: hard to model but RE transport may be important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/>
          <a:stretch/>
        </p:blipFill>
        <p:spPr>
          <a:xfrm>
            <a:off x="4574731" y="1304662"/>
            <a:ext cx="4270215" cy="4290345"/>
          </a:xfr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35906" y="1192208"/>
            <a:ext cx="4057588" cy="47845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be used to validate RE radial transport models</a:t>
            </a:r>
          </a:p>
          <a:p>
            <a:pPr lvl="1"/>
            <a:r>
              <a:rPr lang="en-US" dirty="0" smtClean="0"/>
              <a:t>Ex: ”diffusion coefficient” to match experimental data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In this area experiment is now far ahead of modeling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Challenge: codes that treat both spatial and phase-space effects</a:t>
            </a:r>
          </a:p>
          <a:p>
            <a:pPr lvl="1"/>
            <a:endParaRPr lang="en-US" dirty="0"/>
          </a:p>
          <a:p>
            <a:r>
              <a:rPr lang="en-US" dirty="0" smtClean="0"/>
              <a:t>2017 experiments also attempted to change RE spatial gradients </a:t>
            </a:r>
            <a:r>
              <a:rPr lang="mr-IN" dirty="0" smtClean="0"/>
              <a:t>…</a:t>
            </a:r>
            <a:r>
              <a:rPr lang="en-US" dirty="0" smtClean="0"/>
              <a:t> stay tuned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7263" y="803557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400" b="1" dirty="0" smtClean="0">
                <a:solidFill>
                  <a:srgbClr val="FF00FF"/>
                </a:solidFill>
                <a:latin typeface="Lucida Grande"/>
                <a:ea typeface="Lucida Grande"/>
                <a:cs typeface="Lucida Grande"/>
              </a:rPr>
              <a:t> distribution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4"/>
          <a:stretch/>
        </p:blipFill>
        <p:spPr>
          <a:xfrm>
            <a:off x="409657" y="1348316"/>
            <a:ext cx="4114175" cy="3016843"/>
          </a:xfrm>
        </p:spPr>
      </p:pic>
      <p:cxnSp>
        <p:nvCxnSpPr>
          <p:cNvPr id="28" name="Straight Arrow Connector 27"/>
          <p:cNvCxnSpPr/>
          <p:nvPr/>
        </p:nvCxnSpPr>
        <p:spPr>
          <a:xfrm flipV="1">
            <a:off x="3806137" y="2975849"/>
            <a:ext cx="0" cy="130386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64972" y="3190185"/>
            <a:ext cx="904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scan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403492" cy="914400"/>
          </a:xfrm>
        </p:spPr>
        <p:txBody>
          <a:bodyPr/>
          <a:lstStyle/>
          <a:p>
            <a:r>
              <a:rPr lang="en-US" dirty="0" smtClean="0"/>
              <a:t>In order to affect </a:t>
            </a:r>
            <a:r>
              <a:rPr lang="en-US" dirty="0" smtClean="0">
                <a:solidFill>
                  <a:srgbClr val="008000"/>
                </a:solidFill>
              </a:rPr>
              <a:t>synchrotron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collisions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scattering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/>
              <a:t>Experimental approach is </a:t>
            </a:r>
            <a:r>
              <a:rPr lang="en-US" dirty="0" smtClean="0"/>
              <a:t>to </a:t>
            </a:r>
            <a:r>
              <a:rPr lang="en-US" dirty="0"/>
              <a:t>vary </a:t>
            </a:r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baseline="-25000" dirty="0">
                <a:solidFill>
                  <a:srgbClr val="008000"/>
                </a:solidFill>
              </a:rPr>
              <a:t>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density</a:t>
            </a:r>
            <a:r>
              <a:rPr lang="en-US" dirty="0"/>
              <a:t>, </a:t>
            </a:r>
            <a:r>
              <a:rPr lang="en-US" dirty="0" smtClean="0">
                <a:solidFill>
                  <a:srgbClr val="FF6600"/>
                </a:solidFill>
              </a:rPr>
              <a:t>Z</a:t>
            </a:r>
            <a:r>
              <a:rPr lang="en-US" baseline="-25000" dirty="0" smtClean="0">
                <a:solidFill>
                  <a:srgbClr val="FF6600"/>
                </a:solidFill>
              </a:rPr>
              <a:t>eff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093" y="1044798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Density scan @ High B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T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r="-94" b="36698"/>
          <a:stretch/>
        </p:blipFill>
        <p:spPr>
          <a:xfrm>
            <a:off x="4648200" y="1251760"/>
            <a:ext cx="4212492" cy="3192773"/>
          </a:xfrm>
        </p:spPr>
      </p:pic>
      <p:cxnSp>
        <p:nvCxnSpPr>
          <p:cNvPr id="14" name="Straight Arrow Connector 13"/>
          <p:cNvCxnSpPr/>
          <p:nvPr/>
        </p:nvCxnSpPr>
        <p:spPr>
          <a:xfrm>
            <a:off x="1190178" y="2534124"/>
            <a:ext cx="1392922" cy="0"/>
          </a:xfrm>
          <a:prstGeom prst="straightConnector1">
            <a:avLst/>
          </a:prstGeom>
          <a:ln w="57150" cmpd="sng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83100" y="2534124"/>
            <a:ext cx="1474688" cy="0"/>
          </a:xfrm>
          <a:prstGeom prst="straightConnector1">
            <a:avLst/>
          </a:prstGeom>
          <a:ln w="57150" cmpd="sng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17678" y="2196975"/>
            <a:ext cx="72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Grow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15" y="2180098"/>
            <a:ext cx="106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Dissipate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611962" y="1572500"/>
            <a:ext cx="0" cy="263225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Content Placeholder 4" descr="dens_BT1p9_simpl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90572" r="4630" b="-77"/>
          <a:stretch/>
        </p:blipFill>
        <p:spPr bwMode="auto">
          <a:xfrm>
            <a:off x="446298" y="4379327"/>
            <a:ext cx="4170152" cy="566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5605" y="1507067"/>
            <a:ext cx="3404317" cy="3278232"/>
            <a:chOff x="5435605" y="1507067"/>
            <a:chExt cx="3404317" cy="3278232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7349068" y="1507067"/>
              <a:ext cx="0" cy="1303867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435605" y="3728031"/>
              <a:ext cx="1142005" cy="1405"/>
            </a:xfrm>
            <a:prstGeom prst="straightConnector1">
              <a:avLst/>
            </a:prstGeom>
            <a:ln w="57150" cmpd="sng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577610" y="3728031"/>
              <a:ext cx="1904773" cy="1405"/>
            </a:xfrm>
            <a:prstGeom prst="straightConnector1">
              <a:avLst/>
            </a:prstGeom>
            <a:ln w="57150" cmpd="sng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55972" y="3390882"/>
              <a:ext cx="7293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Grow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38487" y="3374006"/>
              <a:ext cx="106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Dissipate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54453" y="1820464"/>
              <a:ext cx="904965" cy="695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</a:rPr>
                <a:t>B</a:t>
              </a:r>
              <a:r>
                <a:rPr lang="en-US" sz="2400" b="1" baseline="-25000" dirty="0" smtClean="0">
                  <a:solidFill>
                    <a:srgbClr val="008000"/>
                  </a:solidFill>
                </a:rPr>
                <a:t>T</a:t>
              </a:r>
            </a:p>
            <a:p>
              <a:pPr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</a:rPr>
                <a:t>scan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6571172" y="1637445"/>
              <a:ext cx="6438" cy="258896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Content Placeholder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0" t="89463" r="-95"/>
            <a:stretch/>
          </p:blipFill>
          <p:spPr bwMode="auto">
            <a:xfrm>
              <a:off x="5482800" y="4253829"/>
              <a:ext cx="3357122" cy="53147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922" y="5003322"/>
            <a:ext cx="2714080" cy="14104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21341"/>
          <a:stretch/>
        </p:blipFill>
        <p:spPr>
          <a:xfrm>
            <a:off x="5346540" y="4849984"/>
            <a:ext cx="2849684" cy="15654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99737" y="1048068"/>
            <a:ext cx="339387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mtClean="0">
                <a:solidFill>
                  <a:srgbClr val="008000"/>
                </a:solidFill>
              </a:rPr>
              <a:t>B</a:t>
            </a:r>
            <a:r>
              <a:rPr lang="en-US" sz="2400" b="1" baseline="-25000" smtClean="0">
                <a:solidFill>
                  <a:srgbClr val="008000"/>
                </a:solidFill>
              </a:rPr>
              <a:t>T</a:t>
            </a:r>
            <a:r>
              <a:rPr lang="en-US" sz="2400" b="1" smtClean="0">
                <a:solidFill>
                  <a:srgbClr val="008000"/>
                </a:solidFill>
              </a:rPr>
              <a:t> scan @ low density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3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Time-dependence also reveals effects occur at lower energy than predicted ... and show anomalous loss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1462" y="1082431"/>
            <a:ext cx="3821071" cy="5043733"/>
          </a:xfrm>
        </p:spPr>
        <p:txBody>
          <a:bodyPr/>
          <a:lstStyle/>
          <a:p>
            <a:r>
              <a:rPr lang="en-US" dirty="0" smtClean="0"/>
              <a:t>Detailed comparison of expected HXR growth rates @ single energy as BT (synchrotron) varied</a:t>
            </a:r>
          </a:p>
          <a:p>
            <a:endParaRPr lang="en-US" dirty="0"/>
          </a:p>
          <a:p>
            <a:r>
              <a:rPr lang="en-US" dirty="0" smtClean="0"/>
              <a:t>Low energy growth rates are negative while model predictions are positive !</a:t>
            </a:r>
          </a:p>
          <a:p>
            <a:endParaRPr lang="en-US" dirty="0"/>
          </a:p>
          <a:p>
            <a:r>
              <a:rPr lang="en-US" dirty="0" smtClean="0"/>
              <a:t>Negative rates can be recovered by turning off avalanche (unphysical)</a:t>
            </a:r>
          </a:p>
          <a:p>
            <a:endParaRPr lang="en-US" dirty="0"/>
          </a:p>
          <a:p>
            <a:r>
              <a:rPr lang="en-US" dirty="0" smtClean="0"/>
              <a:t>Indicates anomalous loss</a:t>
            </a:r>
            <a:r>
              <a:rPr lang="en-US" dirty="0"/>
              <a:t> </a:t>
            </a:r>
            <a:r>
              <a:rPr lang="en-US" dirty="0" smtClean="0"/>
              <a:t>(problem not solved yet)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99" y="1196818"/>
            <a:ext cx="4826000" cy="386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42990" y="4956312"/>
            <a:ext cx="9380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1.9 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1.4 T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1.0 T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Increasing electron density lowers E/E</a:t>
            </a:r>
            <a:r>
              <a:rPr lang="en-US" baseline="-25000" dirty="0" smtClean="0"/>
              <a:t>crit</a:t>
            </a:r>
            <a:r>
              <a:rPr lang="en-US" dirty="0" smtClean="0"/>
              <a:t> and shows fewer REs at high energy due to slower RE growth rate</a:t>
            </a:r>
            <a:endParaRPr lang="en-US" dirty="0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2"/>
          <a:stretch/>
        </p:blipFill>
        <p:spPr>
          <a:xfrm>
            <a:off x="4795651" y="1076649"/>
            <a:ext cx="3994511" cy="1654841"/>
          </a:xfrm>
        </p:spPr>
      </p:pic>
      <p:sp>
        <p:nvSpPr>
          <p:cNvPr id="11" name="TextBox 10"/>
          <p:cNvSpPr txBox="1"/>
          <p:nvPr/>
        </p:nvSpPr>
        <p:spPr>
          <a:xfrm>
            <a:off x="6214284" y="887139"/>
            <a:ext cx="192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B</a:t>
            </a:r>
            <a:r>
              <a:rPr lang="en-US" b="1" baseline="-25000" dirty="0" smtClean="0"/>
              <a:t>T</a:t>
            </a:r>
            <a:r>
              <a:rPr lang="en-US" b="1" dirty="0" smtClean="0"/>
              <a:t>, high Z</a:t>
            </a:r>
            <a:r>
              <a:rPr lang="en-US" b="1" baseline="-25000" dirty="0" smtClean="0"/>
              <a:t>eff</a:t>
            </a:r>
            <a:endParaRPr lang="en-US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398895" y="1256969"/>
            <a:ext cx="699784" cy="871255"/>
          </a:xfrm>
          <a:prstGeom prst="rect">
            <a:avLst/>
          </a:prstGeom>
          <a:solidFill>
            <a:srgbClr val="0080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89888" y="2965416"/>
            <a:ext cx="260946" cy="354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766" y="2679701"/>
            <a:ext cx="3390900" cy="412750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361461" y="1016171"/>
            <a:ext cx="4634609" cy="164905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HXR distributions are different with E/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crit</a:t>
            </a:r>
            <a:r>
              <a:rPr lang="en-US" dirty="0" smtClean="0"/>
              <a:t>, show non-monotonic features when inverted for f(E)</a:t>
            </a:r>
          </a:p>
          <a:p>
            <a:r>
              <a:rPr lang="en-US" dirty="0" smtClean="0"/>
              <a:t>Modeling shows consistent changes in “bump” energy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890838" y="6640227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NW </a:t>
            </a:r>
            <a:r>
              <a:rPr lang="en-US" sz="800" b="1" dirty="0" err="1" smtClean="0">
                <a:solidFill>
                  <a:srgbClr val="000090"/>
                </a:solidFill>
                <a:cs typeface="Century Gothic" charset="0"/>
              </a:rPr>
              <a:t>Eidietis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/TSDW/July 2017</a:t>
            </a:r>
            <a:endParaRPr lang="en-US" sz="800" b="1" dirty="0">
              <a:solidFill>
                <a:srgbClr val="00009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38811"/>
      </p:ext>
    </p:extLst>
  </p:cSld>
  <p:clrMapOvr>
    <a:masterClrMapping/>
  </p:clrMapOvr>
</p:sld>
</file>

<file path=ppt/theme/theme1.xml><?xml version="1.0" encoding="utf-8"?>
<a:theme xmlns:a="http://schemas.openxmlformats.org/drawingml/2006/main" name="DIII-D_Technical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69B9D3D75DB42A4294084EDAAF6E5" ma:contentTypeVersion="0" ma:contentTypeDescription="Create a new document." ma:contentTypeScope="" ma:versionID="7e38bf45e10ee7b0fbd3e3157880acb6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b33b643bbdfd4d537c93bcee433d79e6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A3D4A31B-A513-40EC-9431-6913F0F55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886BB1-D027-43F4-8DB2-C8D55F0291E4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3FFAC3F7-43B0-4D91-8B53-BF3319ED7AD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DIII-D_Technical_Master.potx</Template>
  <TotalTime>9391</TotalTime>
  <Words>1834</Words>
  <Application>Microsoft Macintosh PowerPoint</Application>
  <PresentationFormat>On-screen Show (4:3)</PresentationFormat>
  <Paragraphs>298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Mangal</vt:lpstr>
      <vt:lpstr>Arial</vt:lpstr>
      <vt:lpstr>Calibri</vt:lpstr>
      <vt:lpstr>Century Gothic</vt:lpstr>
      <vt:lpstr>Helvetica</vt:lpstr>
      <vt:lpstr>Lucida Grande</vt:lpstr>
      <vt:lpstr>ＭＳ Ｐゴシック</vt:lpstr>
      <vt:lpstr>Symbol</vt:lpstr>
      <vt:lpstr>Times</vt:lpstr>
      <vt:lpstr>Wingdings</vt:lpstr>
      <vt:lpstr>DIII-D_Technical_Master</vt:lpstr>
      <vt:lpstr>PowerPoint Presentation</vt:lpstr>
      <vt:lpstr>Outline</vt:lpstr>
      <vt:lpstr>Outline</vt:lpstr>
      <vt:lpstr>DIII-D Gamma Ray Imager (GRI) allows HXR spectra to be measured from parallel-going runaway electrons</vt:lpstr>
      <vt:lpstr>Considering views on same flux surface reveals first pitch-angle (and energy) resolved measurements</vt:lpstr>
      <vt:lpstr>Energy-dependent radial fall-off observed: hard to model but RE transport may be important </vt:lpstr>
      <vt:lpstr>In order to affect synchrotron, collisions, and scattering Experimental approach is to vary BT, density, Zeff</vt:lpstr>
      <vt:lpstr>Time-dependence also reveals effects occur at lower energy than predicted ... and show anomalous loss</vt:lpstr>
      <vt:lpstr>Increasing electron density lowers E/Ecrit and shows fewer REs at high energy due to slower RE growth rate</vt:lpstr>
      <vt:lpstr>Increasing electron density lowers E/Ecrit and shows fewer REs at high energy due to slower RE growth rate</vt:lpstr>
      <vt:lpstr>Gamma Ray Imager has been upgraded to provide better spatial coverage , sensitivity, and shielding against uncollimated gammas for 2017 run period</vt:lpstr>
      <vt:lpstr>Outline</vt:lpstr>
      <vt:lpstr>Expanded operating space allows clearer view of  anomalous RE plateau dissipation </vt:lpstr>
      <vt:lpstr>High-Z impurity assimilation studies into RE plateau (2)</vt:lpstr>
      <vt:lpstr>Initial attempts at low q95 RE plateau dissipation show no clear difference versus high q95</vt:lpstr>
      <vt:lpstr>Initial Tests: Neon SPI &amp; Neon MGI Equally Effective for Runaway Electron (RE) Plateau Dissipation</vt:lpstr>
      <vt:lpstr>RE Dissipation by Mixed Species MGI Supports Hypothesis of D2 Displacing Higher Z Impurities</vt:lpstr>
      <vt:lpstr>Outline</vt:lpstr>
      <vt:lpstr>First measurement of RE generated whistlers as part of DIII-D “Frontier Science” experimental sessions (D. Spong)</vt:lpstr>
      <vt:lpstr>Ion Cyclotron Emission (ICE) measurements consistent with whistler dispersion relation</vt:lpstr>
      <vt:lpstr>Outline</vt:lpstr>
      <vt:lpstr>DIII-D continues to aggressively study shattered pellet injection</vt:lpstr>
      <vt:lpstr>Outline</vt:lpstr>
      <vt:lpstr>DIII-D pursuing shell pellet injection to improve efficacy of active disruption mitigation</vt:lpstr>
      <vt:lpstr>Understanding where and how RE seed produced will be significant feature of next DIII-D 5YP</vt:lpstr>
      <vt:lpstr>DIII-D considering studying passive mitigation of RE production</vt:lpstr>
      <vt:lpstr>DIII-D continues to support a strong disruption mitigation program &amp; encourages your collaboration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Nicholas Eidietis</cp:lastModifiedBy>
  <cp:revision>250</cp:revision>
  <cp:lastPrinted>2012-09-25T17:08:12Z</cp:lastPrinted>
  <dcterms:created xsi:type="dcterms:W3CDTF">2010-04-12T23:12:02Z</dcterms:created>
  <dcterms:modified xsi:type="dcterms:W3CDTF">2017-07-17T14:50:04Z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XP2E3VQ6UM2P-151-395</vt:lpwstr>
  </property>
  <property fmtid="{D5CDD505-2E9C-101B-9397-08002B2CF9AE}" pid="6" name="_dlc_DocIdItemGuid">
    <vt:lpwstr>45a7871c-afbf-48d0-9089-d523b25ec326</vt:lpwstr>
  </property>
  <property fmtid="{D5CDD505-2E9C-101B-9397-08002B2CF9AE}" pid="7" name="_dlc_DocIdUrl">
    <vt:lpwstr>http://intranet.ga.com/_layouts/DocIdRedir.aspx?ID=XP2E3VQ6UM2P-151-395, XP2E3VQ6UM2P-151-395</vt:lpwstr>
  </property>
</Properties>
</file>