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314" r:id="rId4"/>
    <p:sldId id="308" r:id="rId5"/>
    <p:sldId id="284" r:id="rId6"/>
    <p:sldId id="286" r:id="rId7"/>
    <p:sldId id="300" r:id="rId8"/>
    <p:sldId id="288" r:id="rId9"/>
    <p:sldId id="298" r:id="rId10"/>
    <p:sldId id="303" r:id="rId11"/>
    <p:sldId id="293" r:id="rId12"/>
    <p:sldId id="301" r:id="rId13"/>
    <p:sldId id="304" r:id="rId14"/>
    <p:sldId id="302" r:id="rId15"/>
    <p:sldId id="291" r:id="rId16"/>
    <p:sldId id="310" r:id="rId17"/>
    <p:sldId id="297" r:id="rId18"/>
    <p:sldId id="316" r:id="rId19"/>
    <p:sldId id="317" r:id="rId20"/>
    <p:sldId id="311" r:id="rId21"/>
    <p:sldId id="318" r:id="rId22"/>
    <p:sldId id="312" r:id="rId23"/>
    <p:sldId id="306" r:id="rId24"/>
    <p:sldId id="305" r:id="rId25"/>
    <p:sldId id="313" r:id="rId26"/>
    <p:sldId id="315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  <a:srgbClr val="007A37"/>
    <a:srgbClr val="DC23E1"/>
    <a:srgbClr val="0000C0"/>
    <a:srgbClr val="ED8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727" autoAdjust="0"/>
  </p:normalViewPr>
  <p:slideViewPr>
    <p:cSldViewPr snapToGrid="0" showGuides="1">
      <p:cViewPr varScale="1">
        <p:scale>
          <a:sx n="112" d="100"/>
          <a:sy n="112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16/07/2017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16/07/2017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62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91" y="-457198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910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310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710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110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5292081" y="5806485"/>
            <a:ext cx="936765" cy="646851"/>
          </a:xfrm>
          <a:prstGeom prst="rect">
            <a:avLst/>
          </a:prstGeom>
          <a:solidFill>
            <a:srgbClr val="053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EuropeanFlag-star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85" y="5805264"/>
            <a:ext cx="3402383" cy="648072"/>
          </a:xfrm>
          <a:prstGeom prst="rect">
            <a:avLst/>
          </a:prstGeom>
        </p:spPr>
      </p:pic>
      <p:pic>
        <p:nvPicPr>
          <p:cNvPr id="28" name="Picture 27" descr="JET(3,78,16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01076"/>
            <a:ext cx="1665289" cy="657204"/>
          </a:xfrm>
          <a:prstGeom prst="rect">
            <a:avLst/>
          </a:prstGeom>
        </p:spPr>
      </p:pic>
      <p:pic>
        <p:nvPicPr>
          <p:cNvPr id="1298" name="Picture 27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63" y="5762304"/>
            <a:ext cx="1047122" cy="7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" name="Picture 277" descr="http://www.cea.fr/PublishingImages/cea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60" y="5720763"/>
            <a:ext cx="1000887" cy="8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544616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568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54" y="116632"/>
            <a:ext cx="453120" cy="463909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1" y="6453339"/>
            <a:ext cx="751886" cy="2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pt-BR" smtClean="0"/>
              <a:t>C. Reux | EPS Plasma conference 2017| 28/06/2017 | Page ‹N°›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Physics of the creation and mitigation of runaway electron beams in presence of their background plasma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7776864" cy="1296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Reux</a:t>
            </a:r>
            <a:r>
              <a:rPr lang="fr-FR" b="0" dirty="0" smtClean="0"/>
              <a:t>, S</a:t>
            </a:r>
            <a:r>
              <a:rPr lang="fr-FR" b="0" dirty="0"/>
              <a:t>. </a:t>
            </a:r>
            <a:r>
              <a:rPr lang="fr-FR" b="0" dirty="0" err="1" smtClean="0"/>
              <a:t>Jachmich</a:t>
            </a:r>
            <a:r>
              <a:rPr lang="fr-FR" b="0" dirty="0" smtClean="0"/>
              <a:t>, </a:t>
            </a:r>
            <a:r>
              <a:rPr lang="fr-FR" b="0" dirty="0"/>
              <a:t>E. </a:t>
            </a:r>
            <a:r>
              <a:rPr lang="fr-FR" b="0" dirty="0" err="1" smtClean="0"/>
              <a:t>Joffrin</a:t>
            </a:r>
            <a:r>
              <a:rPr lang="fr-FR" b="0" dirty="0" smtClean="0"/>
              <a:t>, </a:t>
            </a:r>
            <a:r>
              <a:rPr lang="fr-FR" b="0" dirty="0"/>
              <a:t>I. </a:t>
            </a:r>
            <a:r>
              <a:rPr lang="fr-FR" b="0" dirty="0" err="1" smtClean="0"/>
              <a:t>Coffey</a:t>
            </a:r>
            <a:r>
              <a:rPr lang="fr-FR" b="0" dirty="0" smtClean="0"/>
              <a:t>, </a:t>
            </a:r>
            <a:r>
              <a:rPr lang="fr-FR" b="0" dirty="0"/>
              <a:t>O. </a:t>
            </a:r>
            <a:r>
              <a:rPr lang="fr-FR" b="0" dirty="0" err="1" smtClean="0"/>
              <a:t>Ficker</a:t>
            </a:r>
            <a:r>
              <a:rPr lang="fr-FR" b="0" dirty="0" smtClean="0"/>
              <a:t>, </a:t>
            </a:r>
            <a:r>
              <a:rPr lang="fr-FR" b="0" dirty="0"/>
              <a:t>S. </a:t>
            </a:r>
            <a:r>
              <a:rPr lang="fr-FR" b="0" dirty="0" err="1" smtClean="0"/>
              <a:t>Gerasimov</a:t>
            </a:r>
            <a:r>
              <a:rPr lang="fr-FR" b="0" dirty="0" smtClean="0"/>
              <a:t>, </a:t>
            </a:r>
            <a:r>
              <a:rPr lang="fr-FR" b="0" dirty="0"/>
              <a:t>V. </a:t>
            </a:r>
            <a:r>
              <a:rPr lang="fr-FR" b="0" dirty="0" err="1" smtClean="0"/>
              <a:t>Kiptily</a:t>
            </a:r>
            <a:r>
              <a:rPr lang="fr-FR" b="0" dirty="0" smtClean="0"/>
              <a:t>, </a:t>
            </a:r>
            <a:r>
              <a:rPr lang="fr-FR" b="0" dirty="0"/>
              <a:t>U. </a:t>
            </a:r>
            <a:r>
              <a:rPr lang="fr-FR" b="0" dirty="0" err="1" smtClean="0"/>
              <a:t>Kruezi</a:t>
            </a:r>
            <a:r>
              <a:rPr lang="fr-FR" b="0" dirty="0" smtClean="0"/>
              <a:t>, </a:t>
            </a:r>
            <a:r>
              <a:rPr lang="fr-FR" b="0" dirty="0"/>
              <a:t>M. </a:t>
            </a:r>
            <a:r>
              <a:rPr lang="fr-FR" b="0" dirty="0" err="1" smtClean="0"/>
              <a:t>Lehnen</a:t>
            </a:r>
            <a:r>
              <a:rPr lang="fr-FR" b="0" dirty="0" smtClean="0"/>
              <a:t>, </a:t>
            </a:r>
            <a:r>
              <a:rPr lang="fr-FR" b="0" dirty="0"/>
              <a:t>U. </a:t>
            </a:r>
            <a:r>
              <a:rPr lang="fr-FR" b="0" dirty="0" smtClean="0"/>
              <a:t>Losada, </a:t>
            </a:r>
            <a:r>
              <a:rPr lang="fr-FR" b="0" dirty="0"/>
              <a:t>A. </a:t>
            </a:r>
            <a:r>
              <a:rPr lang="fr-FR" b="0" dirty="0" smtClean="0"/>
              <a:t>Martin, </a:t>
            </a:r>
            <a:r>
              <a:rPr lang="fr-FR" b="0" dirty="0"/>
              <a:t>J. </a:t>
            </a:r>
            <a:r>
              <a:rPr lang="fr-FR" b="0" dirty="0" err="1" smtClean="0"/>
              <a:t>Mlynář</a:t>
            </a:r>
            <a:r>
              <a:rPr lang="fr-FR" b="0" dirty="0" smtClean="0"/>
              <a:t>, </a:t>
            </a:r>
            <a:r>
              <a:rPr lang="fr-FR" b="0" dirty="0"/>
              <a:t>E. </a:t>
            </a:r>
            <a:r>
              <a:rPr lang="fr-FR" b="0" dirty="0" err="1" smtClean="0"/>
              <a:t>Nardon</a:t>
            </a:r>
            <a:r>
              <a:rPr lang="fr-FR" b="0" dirty="0" smtClean="0"/>
              <a:t>, </a:t>
            </a:r>
            <a:r>
              <a:rPr lang="fr-FR" b="0" dirty="0"/>
              <a:t>V. </a:t>
            </a:r>
            <a:r>
              <a:rPr lang="fr-FR" b="0" dirty="0" err="1" smtClean="0"/>
              <a:t>Plyusnin</a:t>
            </a:r>
            <a:r>
              <a:rPr lang="fr-FR" b="0" dirty="0" smtClean="0"/>
              <a:t>, </a:t>
            </a:r>
            <a:r>
              <a:rPr lang="fr-FR" b="0" dirty="0"/>
              <a:t>V. </a:t>
            </a:r>
            <a:r>
              <a:rPr lang="fr-FR" b="0" dirty="0" smtClean="0"/>
              <a:t>Riccardo, </a:t>
            </a:r>
            <a:r>
              <a:rPr lang="fr-FR" b="0" dirty="0"/>
              <a:t>F. </a:t>
            </a:r>
            <a:r>
              <a:rPr lang="fr-FR" b="0" dirty="0" smtClean="0"/>
              <a:t>Saint-Laurent, </a:t>
            </a:r>
            <a:r>
              <a:rPr lang="fr-FR" b="0" dirty="0"/>
              <a:t>G. </a:t>
            </a:r>
            <a:r>
              <a:rPr lang="fr-FR" b="0" dirty="0" err="1" smtClean="0"/>
              <a:t>Szepesi</a:t>
            </a:r>
            <a:r>
              <a:rPr lang="fr-FR" b="0" dirty="0" smtClean="0"/>
              <a:t>, </a:t>
            </a:r>
            <a:r>
              <a:rPr lang="fr-FR" b="0" dirty="0"/>
              <a:t>S. </a:t>
            </a:r>
            <a:r>
              <a:rPr lang="fr-FR" b="0" dirty="0" err="1" smtClean="0"/>
              <a:t>Silburn</a:t>
            </a:r>
            <a:r>
              <a:rPr lang="fr-FR" b="0" dirty="0" smtClean="0"/>
              <a:t>, C. </a:t>
            </a:r>
            <a:r>
              <a:rPr lang="fr-FR" b="0" dirty="0" err="1" smtClean="0"/>
              <a:t>Sommariva</a:t>
            </a:r>
            <a:r>
              <a:rPr lang="fr-FR" b="0" dirty="0" smtClean="0"/>
              <a:t>  </a:t>
            </a:r>
            <a:r>
              <a:rPr lang="fr-FR" b="0" dirty="0"/>
              <a:t>and JET </a:t>
            </a:r>
            <a:r>
              <a:rPr lang="fr-FR" b="0" dirty="0" err="1" smtClean="0"/>
              <a:t>contributors</a:t>
            </a:r>
            <a:r>
              <a:rPr lang="fr-FR" b="0" dirty="0" smtClean="0"/>
              <a:t>. </a:t>
            </a:r>
            <a:endParaRPr lang="en-US" dirty="0" smtClean="0"/>
          </a:p>
          <a:p>
            <a:r>
              <a:rPr lang="en-US" dirty="0" smtClean="0"/>
              <a:t>Theory and Simulation of Disruptions Workshop – 18/07/2017 – Princeton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>
          <a:xfrm>
            <a:off x="0" y="764591"/>
            <a:ext cx="3530755" cy="32374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plasma </a:t>
            </a:r>
            <a:r>
              <a:rPr lang="fr-FR" dirty="0" err="1" smtClean="0"/>
              <a:t>neutral</a:t>
            </a:r>
            <a:r>
              <a:rPr lang="fr-FR" dirty="0" smtClean="0"/>
              <a:t>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25" y="3922239"/>
            <a:ext cx="8862247" cy="2696244"/>
          </a:xfrm>
        </p:spPr>
        <p:txBody>
          <a:bodyPr/>
          <a:lstStyle/>
          <a:p>
            <a:r>
              <a:rPr lang="fr-FR" dirty="0" err="1" smtClean="0"/>
              <a:t>Stopping</a:t>
            </a:r>
            <a:r>
              <a:rPr lang="fr-FR" dirty="0" smtClean="0"/>
              <a:t> power </a:t>
            </a:r>
            <a:r>
              <a:rPr lang="fr-FR" dirty="0" err="1" smtClean="0"/>
              <a:t>from</a:t>
            </a:r>
            <a:r>
              <a:rPr lang="fr-FR" dirty="0" smtClean="0"/>
              <a:t> ESTAR </a:t>
            </a:r>
            <a:r>
              <a:rPr lang="fr-FR" dirty="0" err="1" smtClean="0"/>
              <a:t>calculations</a:t>
            </a:r>
            <a:r>
              <a:rPr lang="fr-FR" dirty="0"/>
              <a:t> </a:t>
            </a:r>
            <a:r>
              <a:rPr lang="fr-FR" dirty="0" smtClean="0"/>
              <a:t>+ synchrotron </a:t>
            </a:r>
            <a:r>
              <a:rPr lang="fr-FR" dirty="0" err="1" smtClean="0"/>
              <a:t>losses</a:t>
            </a:r>
            <a:endParaRPr lang="fr-FR" dirty="0" smtClean="0"/>
          </a:p>
          <a:p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not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1.0</a:t>
            </a:r>
            <a:r>
              <a:rPr lang="fr-FR" dirty="0"/>
              <a:t> </a:t>
            </a:r>
            <a:r>
              <a:rPr lang="fr-FR" dirty="0" smtClean="0"/>
              <a:t>10</a:t>
            </a:r>
            <a:r>
              <a:rPr lang="fr-FR" baseline="30000" dirty="0" smtClean="0"/>
              <a:t>20 </a:t>
            </a:r>
            <a:r>
              <a:rPr lang="fr-FR" dirty="0" smtClean="0"/>
              <a:t>m</a:t>
            </a:r>
            <a:r>
              <a:rPr lang="fr-FR" baseline="30000" dirty="0" smtClean="0"/>
              <a:t>-3</a:t>
            </a:r>
            <a:r>
              <a:rPr lang="fr-FR" dirty="0" smtClean="0"/>
              <a:t>: (</a:t>
            </a:r>
            <a:r>
              <a:rPr lang="fr-FR" dirty="0" err="1" smtClean="0"/>
              <a:t>otherwise</a:t>
            </a:r>
            <a:r>
              <a:rPr lang="fr-FR" dirty="0" smtClean="0"/>
              <a:t> RE are </a:t>
            </a:r>
            <a:r>
              <a:rPr lang="fr-FR" dirty="0" err="1" smtClean="0">
                <a:solidFill>
                  <a:srgbClr val="FF0000"/>
                </a:solidFill>
              </a:rPr>
              <a:t>braked</a:t>
            </a:r>
            <a:r>
              <a:rPr lang="fr-FR" dirty="0" smtClean="0"/>
              <a:t>)</a:t>
            </a:r>
          </a:p>
          <a:p>
            <a:r>
              <a:rPr lang="fr-FR" dirty="0" smtClean="0"/>
              <a:t>Background plasma: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likely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ions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Power </a:t>
            </a:r>
            <a:r>
              <a:rPr lang="fr-FR" dirty="0" err="1" smtClean="0">
                <a:sym typeface="Wingdings" panose="05000000000000000000" pitchFamily="2" charset="2"/>
              </a:rPr>
              <a:t>transfer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runaway</a:t>
            </a:r>
            <a:r>
              <a:rPr lang="fr-FR" dirty="0" smtClean="0">
                <a:sym typeface="Wingdings" panose="05000000000000000000" pitchFamily="2" charset="2"/>
              </a:rPr>
              <a:t> collisions large </a:t>
            </a:r>
            <a:r>
              <a:rPr lang="fr-FR" dirty="0" err="1" smtClean="0">
                <a:sym typeface="Wingdings" panose="05000000000000000000" pitchFamily="2" charset="2"/>
              </a:rPr>
              <a:t>enough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sustain</a:t>
            </a:r>
            <a:r>
              <a:rPr lang="fr-FR" dirty="0" smtClean="0">
                <a:sym typeface="Wingdings" panose="05000000000000000000" pitchFamily="2" charset="2"/>
              </a:rPr>
              <a:t> the background plasma (5-20 MW)</a:t>
            </a:r>
            <a:endParaRPr lang="fr-FR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10" y="582853"/>
            <a:ext cx="4557565" cy="341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839601" y="3156317"/>
            <a:ext cx="149432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</a:t>
            </a:r>
            <a:r>
              <a:rPr lang="fr-FR" sz="1600" baseline="-25000" dirty="0" err="1" smtClean="0"/>
              <a:t>Ar</a:t>
            </a:r>
            <a:r>
              <a:rPr lang="fr-FR" sz="1600" dirty="0" smtClean="0"/>
              <a:t>=2.0 10</a:t>
            </a:r>
            <a:r>
              <a:rPr lang="fr-FR" sz="1600" baseline="30000" dirty="0" smtClean="0"/>
              <a:t>20</a:t>
            </a:r>
            <a:r>
              <a:rPr lang="fr-FR" sz="1600" dirty="0" smtClean="0"/>
              <a:t> m</a:t>
            </a:r>
            <a:r>
              <a:rPr lang="fr-FR" sz="1600" baseline="30000" dirty="0" smtClean="0"/>
              <a:t>-3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90024" y="2093857"/>
            <a:ext cx="149432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</a:t>
            </a:r>
            <a:r>
              <a:rPr lang="fr-FR" sz="1600" baseline="-25000" dirty="0" err="1" smtClean="0"/>
              <a:t>Ar</a:t>
            </a:r>
            <a:r>
              <a:rPr lang="fr-FR" sz="1600" dirty="0" smtClean="0"/>
              <a:t>=1.0 10</a:t>
            </a:r>
            <a:r>
              <a:rPr lang="fr-FR" sz="1600" baseline="30000" dirty="0" smtClean="0"/>
              <a:t>20</a:t>
            </a:r>
            <a:r>
              <a:rPr lang="fr-FR" sz="1600" dirty="0" smtClean="0"/>
              <a:t> m</a:t>
            </a:r>
            <a:r>
              <a:rPr lang="fr-FR" sz="1600" baseline="30000" dirty="0" smtClean="0"/>
              <a:t>-3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30992" y="1028822"/>
            <a:ext cx="149432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</a:t>
            </a:r>
            <a:r>
              <a:rPr lang="fr-FR" sz="1600" baseline="-25000" dirty="0" err="1" smtClean="0"/>
              <a:t>Ar</a:t>
            </a:r>
            <a:r>
              <a:rPr lang="fr-FR" sz="1600" dirty="0" smtClean="0"/>
              <a:t>=0.5 10</a:t>
            </a:r>
            <a:r>
              <a:rPr lang="fr-FR" sz="1600" baseline="30000" dirty="0" smtClean="0"/>
              <a:t>20</a:t>
            </a:r>
            <a:r>
              <a:rPr lang="fr-FR" sz="1600" dirty="0" smtClean="0"/>
              <a:t> m</a:t>
            </a:r>
            <a:r>
              <a:rPr lang="fr-FR" sz="1600" baseline="30000" dirty="0" smtClean="0"/>
              <a:t>-3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172784" y="5667437"/>
            <a:ext cx="4752528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70C0"/>
                </a:solidFill>
              </a:rPr>
              <a:t>Low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neutral</a:t>
            </a:r>
            <a:r>
              <a:rPr lang="fr-FR" sz="2000" dirty="0" smtClean="0">
                <a:solidFill>
                  <a:srgbClr val="0070C0"/>
                </a:solidFill>
              </a:rPr>
              <a:t> content in the background plasma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0339" y="1408268"/>
            <a:ext cx="16818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10</a:t>
            </a:r>
            <a:r>
              <a:rPr lang="fr-FR" sz="1400" baseline="30000" dirty="0" smtClean="0"/>
              <a:t>20</a:t>
            </a:r>
            <a:r>
              <a:rPr lang="fr-FR" sz="1400" dirty="0" smtClean="0"/>
              <a:t> m</a:t>
            </a:r>
            <a:r>
              <a:rPr lang="fr-FR" sz="1400" baseline="30000" dirty="0" smtClean="0"/>
              <a:t>-2 </a:t>
            </a:r>
            <a:r>
              <a:rPr lang="fr-FR" sz="1400" dirty="0" smtClean="0"/>
              <a:t>≈ 5x10</a:t>
            </a:r>
            <a:r>
              <a:rPr lang="fr-FR" sz="1400" baseline="30000" dirty="0" smtClean="0"/>
              <a:t>19</a:t>
            </a:r>
            <a:r>
              <a:rPr lang="fr-FR" sz="1400" dirty="0" smtClean="0"/>
              <a:t> m</a:t>
            </a:r>
            <a:r>
              <a:rPr lang="fr-FR" sz="1400" baseline="30000" dirty="0" smtClean="0"/>
              <a:t>-3</a:t>
            </a:r>
            <a:endParaRPr lang="fr-FR" sz="14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1796550" y="2229430"/>
            <a:ext cx="10294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≈</a:t>
            </a:r>
            <a:r>
              <a:rPr lang="fr-FR" sz="1400" dirty="0" smtClean="0"/>
              <a:t>1</a:t>
            </a:r>
            <a:r>
              <a:rPr lang="fr-FR" sz="1400" dirty="0"/>
              <a:t>x</a:t>
            </a:r>
            <a:r>
              <a:rPr lang="fr-FR" sz="1400" dirty="0" smtClean="0"/>
              <a:t>10</a:t>
            </a:r>
            <a:r>
              <a:rPr lang="fr-FR" sz="1400" baseline="30000" dirty="0" smtClean="0"/>
              <a:t>19</a:t>
            </a:r>
            <a:r>
              <a:rPr lang="fr-FR" sz="1400" dirty="0" smtClean="0"/>
              <a:t> m</a:t>
            </a:r>
            <a:r>
              <a:rPr lang="fr-FR" sz="1400" baseline="30000" dirty="0" smtClean="0"/>
              <a:t>-3</a:t>
            </a:r>
            <a:endParaRPr lang="fr-FR" sz="14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7630301" y="901637"/>
            <a:ext cx="13544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</a:t>
            </a:r>
            <a:r>
              <a:rPr lang="fr-FR" dirty="0" err="1" smtClean="0"/>
              <a:t>cceleration</a:t>
            </a:r>
            <a:endParaRPr lang="fr-FR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7586918" y="2112067"/>
            <a:ext cx="15332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Acceleration</a:t>
            </a:r>
            <a:r>
              <a:rPr lang="fr-FR" dirty="0" smtClean="0"/>
              <a:t>/</a:t>
            </a:r>
            <a:r>
              <a:rPr lang="fr-FR" dirty="0" err="1" smtClean="0"/>
              <a:t>deceleration</a:t>
            </a:r>
            <a:endParaRPr lang="fr-FR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7734805" y="3140928"/>
            <a:ext cx="8836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B</a:t>
            </a:r>
            <a:r>
              <a:rPr lang="fr-FR" dirty="0" err="1" smtClean="0">
                <a:solidFill>
                  <a:srgbClr val="FF0000"/>
                </a:solidFill>
              </a:rPr>
              <a:t>raking</a:t>
            </a:r>
            <a:endParaRPr lang="fr-FR" dirty="0" smtClean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239029" y="1133043"/>
            <a:ext cx="391273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7256329" y="2383319"/>
            <a:ext cx="40249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246287" y="3405807"/>
            <a:ext cx="40249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3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plasma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18"/>
            <a:ext cx="8784976" cy="4992423"/>
          </a:xfrm>
        </p:spPr>
        <p:txBody>
          <a:bodyPr/>
          <a:lstStyle/>
          <a:p>
            <a:r>
              <a:rPr lang="fr-FR" dirty="0" smtClean="0">
                <a:sym typeface="Wingdings" panose="05000000000000000000" pitchFamily="2" charset="2"/>
              </a:rPr>
              <a:t>VUV </a:t>
            </a:r>
            <a:r>
              <a:rPr lang="fr-FR" dirty="0" err="1" smtClean="0">
                <a:sym typeface="Wingdings" panose="05000000000000000000" pitchFamily="2" charset="2"/>
              </a:rPr>
              <a:t>spectra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during</a:t>
            </a:r>
            <a:r>
              <a:rPr lang="fr-FR" dirty="0" smtClean="0">
                <a:sym typeface="Wingdings" panose="05000000000000000000" pitchFamily="2" charset="2"/>
              </a:rPr>
              <a:t> the RE </a:t>
            </a:r>
            <a:r>
              <a:rPr lang="fr-FR" dirty="0" err="1" smtClean="0">
                <a:sym typeface="Wingdings" panose="05000000000000000000" pitchFamily="2" charset="2"/>
              </a:rPr>
              <a:t>beam</a:t>
            </a:r>
            <a:r>
              <a:rPr lang="fr-FR" dirty="0" smtClean="0">
                <a:sym typeface="Wingdings" panose="05000000000000000000" pitchFamily="2" charset="2"/>
              </a:rPr>
              <a:t> phase: </a:t>
            </a:r>
            <a:r>
              <a:rPr lang="fr-FR" dirty="0" err="1" smtClean="0">
                <a:sym typeface="Wingdings" panose="05000000000000000000" pitchFamily="2" charset="2"/>
              </a:rPr>
              <a:t>indicates</a:t>
            </a:r>
            <a:r>
              <a:rPr lang="fr-FR" dirty="0" smtClean="0">
                <a:sym typeface="Wingdings" panose="05000000000000000000" pitchFamily="2" charset="2"/>
              </a:rPr>
              <a:t> Ar II, III, IV </a:t>
            </a:r>
            <a:r>
              <a:rPr lang="fr-FR" dirty="0" err="1" smtClean="0">
                <a:sym typeface="Wingdings" panose="05000000000000000000" pitchFamily="2" charset="2"/>
              </a:rPr>
              <a:t>lines</a:t>
            </a:r>
            <a:r>
              <a:rPr lang="fr-FR" dirty="0" smtClean="0">
                <a:sym typeface="Wingdings" panose="05000000000000000000" pitchFamily="2" charset="2"/>
              </a:rPr>
              <a:t>, no Ar I.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Assuming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collisional</a:t>
            </a:r>
            <a:r>
              <a:rPr lang="fr-FR" dirty="0" smtClean="0">
                <a:sym typeface="Wingdings" panose="05000000000000000000" pitchFamily="2" charset="2"/>
              </a:rPr>
              <a:t> radiative </a:t>
            </a:r>
            <a:r>
              <a:rPr lang="fr-FR" dirty="0" err="1" smtClean="0">
                <a:sym typeface="Wingdings" panose="05000000000000000000" pitchFamily="2" charset="2"/>
              </a:rPr>
              <a:t>equilibrium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b="1" dirty="0" smtClean="0">
                <a:sym typeface="Wingdings" panose="05000000000000000000" pitchFamily="2" charset="2"/>
              </a:rPr>
              <a:t>T</a:t>
            </a:r>
            <a:r>
              <a:rPr lang="fr-FR" b="1" baseline="-25000" dirty="0" smtClean="0">
                <a:sym typeface="Wingdings" panose="05000000000000000000" pitchFamily="2" charset="2"/>
              </a:rPr>
              <a:t>e </a:t>
            </a:r>
            <a:r>
              <a:rPr lang="fr-FR" b="1" dirty="0" smtClean="0">
                <a:sym typeface="Wingdings" panose="05000000000000000000" pitchFamily="2" charset="2"/>
              </a:rPr>
              <a:t>~ </a:t>
            </a:r>
            <a:r>
              <a:rPr lang="fr-FR" b="1" dirty="0">
                <a:sym typeface="Wingdings" panose="05000000000000000000" pitchFamily="2" charset="2"/>
              </a:rPr>
              <a:t>5</a:t>
            </a:r>
            <a:r>
              <a:rPr lang="fr-FR" b="1" dirty="0" smtClean="0">
                <a:sym typeface="Wingdings" panose="05000000000000000000" pitchFamily="2" charset="2"/>
              </a:rPr>
              <a:t>-15 eV.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hotter </a:t>
            </a:r>
            <a:r>
              <a:rPr lang="fr-FR" b="1" dirty="0" err="1" smtClean="0">
                <a:sym typeface="Wingdings" panose="05000000000000000000" pitchFamily="2" charset="2"/>
              </a:rPr>
              <a:t>than</a:t>
            </a:r>
            <a:r>
              <a:rPr lang="fr-FR" b="1" dirty="0" smtClean="0">
                <a:sym typeface="Wingdings" panose="05000000000000000000" pitchFamily="2" charset="2"/>
              </a:rPr>
              <a:t> DIII-D background plasma </a:t>
            </a:r>
            <a:r>
              <a:rPr lang="fr-FR" dirty="0" smtClean="0">
                <a:sym typeface="Wingdings" panose="05000000000000000000" pitchFamily="2" charset="2"/>
              </a:rPr>
              <a:t>(1-2eV) </a:t>
            </a:r>
            <a:r>
              <a:rPr lang="fr-FR" sz="1200" i="1" dirty="0">
                <a:solidFill>
                  <a:srgbClr val="00B050"/>
                </a:solidFill>
              </a:rPr>
              <a:t>[</a:t>
            </a:r>
            <a:r>
              <a:rPr lang="fr-FR" sz="1200" i="1" dirty="0" err="1">
                <a:solidFill>
                  <a:srgbClr val="00B050"/>
                </a:solidFill>
              </a:rPr>
              <a:t>Hollmann</a:t>
            </a:r>
            <a:r>
              <a:rPr lang="fr-FR" sz="1200" i="1" dirty="0">
                <a:solidFill>
                  <a:srgbClr val="00B050"/>
                </a:solidFill>
              </a:rPr>
              <a:t> et al, </a:t>
            </a:r>
            <a:r>
              <a:rPr lang="fr-FR" sz="1200" i="1" dirty="0" err="1">
                <a:solidFill>
                  <a:srgbClr val="00B050"/>
                </a:solidFill>
              </a:rPr>
              <a:t>Nuclear</a:t>
            </a:r>
            <a:r>
              <a:rPr lang="fr-FR" sz="1200" i="1" dirty="0">
                <a:solidFill>
                  <a:srgbClr val="00B050"/>
                </a:solidFill>
              </a:rPr>
              <a:t> Fusion 2013</a:t>
            </a:r>
            <a:r>
              <a:rPr lang="fr-FR" sz="1200" i="1" dirty="0" smtClean="0">
                <a:solidFill>
                  <a:srgbClr val="00B050"/>
                </a:solidFill>
              </a:rPr>
              <a:t>]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Temperature</a:t>
            </a:r>
            <a:r>
              <a:rPr lang="fr-FR" dirty="0" smtClean="0">
                <a:sym typeface="Wingdings" panose="05000000000000000000" pitchFamily="2" charset="2"/>
              </a:rPr>
              <a:t> constant </a:t>
            </a:r>
            <a:r>
              <a:rPr lang="fr-FR" dirty="0" err="1" smtClean="0">
                <a:sym typeface="Wingdings" panose="05000000000000000000" pitchFamily="2" charset="2"/>
              </a:rPr>
              <a:t>during</a:t>
            </a:r>
            <a:r>
              <a:rPr lang="fr-FR" dirty="0" smtClean="0"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ym typeface="Wingdings" panose="05000000000000000000" pitchFamily="2" charset="2"/>
              </a:rPr>
              <a:t>beam</a:t>
            </a:r>
            <a:r>
              <a:rPr lang="fr-FR" dirty="0" smtClean="0">
                <a:sym typeface="Wingdings" panose="05000000000000000000" pitchFamily="2" charset="2"/>
              </a:rPr>
              <a:t> phase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0" y="2518288"/>
            <a:ext cx="6694363" cy="39359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83878" y="3723267"/>
            <a:ext cx="175979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Background plasma </a:t>
            </a:r>
            <a:r>
              <a:rPr lang="fr-FR" sz="2000" dirty="0" err="1" smtClean="0">
                <a:solidFill>
                  <a:srgbClr val="0070C0"/>
                </a:solidFill>
              </a:rPr>
              <a:t>temperature</a:t>
            </a:r>
            <a:r>
              <a:rPr lang="fr-FR" sz="2000" dirty="0" smtClean="0">
                <a:solidFill>
                  <a:srgbClr val="0070C0"/>
                </a:solidFill>
              </a:rPr>
              <a:t>: 5-15 eV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99339" y="2636809"/>
            <a:ext cx="16587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Low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density</a:t>
            </a:r>
            <a:r>
              <a:rPr lang="fr-FR" sz="1400" dirty="0" smtClean="0">
                <a:solidFill>
                  <a:srgbClr val="FF0000"/>
                </a:solidFill>
              </a:rPr>
              <a:t>  plasma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93318" y="3004536"/>
            <a:ext cx="169469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C0"/>
                </a:solidFill>
              </a:rPr>
              <a:t>High </a:t>
            </a:r>
            <a:r>
              <a:rPr lang="fr-FR" sz="1400" dirty="0" err="1" smtClean="0">
                <a:solidFill>
                  <a:srgbClr val="0000C0"/>
                </a:solidFill>
              </a:rPr>
              <a:t>density</a:t>
            </a:r>
            <a:r>
              <a:rPr lang="fr-FR" sz="1400" dirty="0" smtClean="0">
                <a:solidFill>
                  <a:srgbClr val="0000C0"/>
                </a:solidFill>
              </a:rPr>
              <a:t>  plasma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6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Injection in a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background plasma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3747878" cy="5544616"/>
          </a:xfrm>
        </p:spPr>
        <p:txBody>
          <a:bodyPr/>
          <a:lstStyle/>
          <a:p>
            <a:r>
              <a:rPr lang="fr-FR" b="1" dirty="0" smtClean="0">
                <a:sym typeface="Wingdings" panose="05000000000000000000" pitchFamily="2" charset="2"/>
              </a:rPr>
              <a:t>RE </a:t>
            </a:r>
            <a:r>
              <a:rPr lang="fr-FR" b="1" dirty="0" err="1" smtClean="0">
                <a:sym typeface="Wingdings" panose="05000000000000000000" pitchFamily="2" charset="2"/>
              </a:rPr>
              <a:t>beam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responds</a:t>
            </a:r>
            <a:r>
              <a:rPr lang="fr-FR" b="1" dirty="0" smtClean="0">
                <a:sym typeface="Wingdings" panose="05000000000000000000" pitchFamily="2" charset="2"/>
              </a:rPr>
              <a:t> to the injection: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Current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decays</a:t>
            </a:r>
            <a:r>
              <a:rPr lang="fr-FR" dirty="0" smtClean="0">
                <a:sym typeface="Wingdings" panose="05000000000000000000" pitchFamily="2" charset="2"/>
              </a:rPr>
              <a:t> more </a:t>
            </a:r>
            <a:r>
              <a:rPr lang="fr-FR" dirty="0" err="1" smtClean="0">
                <a:sym typeface="Wingdings" panose="05000000000000000000" pitchFamily="2" charset="2"/>
              </a:rPr>
              <a:t>quickly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Shortening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runaway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beam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Density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rise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fr-FR" dirty="0" err="1" smtClean="0">
                <a:sym typeface="Wingdings" panose="05000000000000000000" pitchFamily="2" charset="2"/>
              </a:rPr>
              <a:t>n</a:t>
            </a:r>
            <a:r>
              <a:rPr lang="fr-FR" baseline="-25000" dirty="0" err="1" smtClean="0">
                <a:sym typeface="Wingdings" panose="05000000000000000000" pitchFamily="2" charset="2"/>
              </a:rPr>
              <a:t>e,l</a:t>
            </a:r>
            <a:r>
              <a:rPr lang="fr-FR" dirty="0" smtClean="0">
                <a:sym typeface="Wingdings" panose="05000000000000000000" pitchFamily="2" charset="2"/>
              </a:rPr>
              <a:t> &gt; 5x10</a:t>
            </a:r>
            <a:r>
              <a:rPr lang="fr-FR" baseline="30000" dirty="0" smtClean="0">
                <a:sym typeface="Wingdings" panose="05000000000000000000" pitchFamily="2" charset="2"/>
              </a:rPr>
              <a:t>20</a:t>
            </a:r>
            <a:r>
              <a:rPr lang="fr-FR" dirty="0" smtClean="0">
                <a:sym typeface="Wingdings" panose="05000000000000000000" pitchFamily="2" charset="2"/>
              </a:rPr>
              <a:t> m</a:t>
            </a:r>
            <a:r>
              <a:rPr lang="fr-FR" baseline="30000" dirty="0" smtClean="0">
                <a:sym typeface="Wingdings" panose="05000000000000000000" pitchFamily="2" charset="2"/>
              </a:rPr>
              <a:t>-2</a:t>
            </a:r>
            <a:r>
              <a:rPr lang="fr-FR" dirty="0" smtClean="0">
                <a:sym typeface="Wingdings" panose="05000000000000000000" pitchFamily="2" charset="2"/>
              </a:rPr>
              <a:t> in 40 ms)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Increase</a:t>
            </a:r>
            <a:r>
              <a:rPr lang="fr-FR" dirty="0" smtClean="0">
                <a:sym typeface="Wingdings" panose="05000000000000000000" pitchFamily="2" charset="2"/>
              </a:rPr>
              <a:t> of HXR and neutrons </a:t>
            </a:r>
            <a:r>
              <a:rPr lang="fr-FR" dirty="0" err="1" smtClean="0">
                <a:sym typeface="Wingdings" panose="05000000000000000000" pitchFamily="2" charset="2"/>
              </a:rPr>
              <a:t>indicating</a:t>
            </a:r>
            <a:r>
              <a:rPr lang="fr-FR" dirty="0" smtClean="0">
                <a:sym typeface="Wingdings" panose="05000000000000000000" pitchFamily="2" charset="2"/>
              </a:rPr>
              <a:t> RE </a:t>
            </a:r>
            <a:r>
              <a:rPr lang="fr-FR" dirty="0" err="1" smtClean="0">
                <a:sym typeface="Wingdings" panose="05000000000000000000" pitchFamily="2" charset="2"/>
              </a:rPr>
              <a:t>losses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r>
              <a:rPr lang="fr-FR" b="1" dirty="0" err="1" smtClean="0">
                <a:sym typeface="Wingdings" panose="05000000000000000000" pitchFamily="2" charset="2"/>
              </a:rPr>
              <a:t>Better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penetration</a:t>
            </a:r>
            <a:r>
              <a:rPr lang="fr-FR" b="1" dirty="0" smtClean="0">
                <a:sym typeface="Wingdings" panose="05000000000000000000" pitchFamily="2" charset="2"/>
              </a:rPr>
              <a:t> of the Krypton mitigation injection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4405" r="11443" b="4484"/>
          <a:stretch/>
        </p:blipFill>
        <p:spPr>
          <a:xfrm>
            <a:off x="3855381" y="792202"/>
            <a:ext cx="5231307" cy="55827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9" y="4603277"/>
            <a:ext cx="321893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First time at JET </a:t>
            </a:r>
            <a:r>
              <a:rPr lang="fr-FR" sz="2000" dirty="0" err="1" smtClean="0">
                <a:solidFill>
                  <a:srgbClr val="0070C0"/>
                </a:solidFill>
              </a:rPr>
              <a:t>that</a:t>
            </a:r>
            <a:r>
              <a:rPr lang="fr-FR" sz="2000" dirty="0" smtClean="0">
                <a:solidFill>
                  <a:srgbClr val="0070C0"/>
                </a:solidFill>
              </a:rPr>
              <a:t> a RE </a:t>
            </a:r>
            <a:r>
              <a:rPr lang="fr-FR" sz="2000" dirty="0" err="1" smtClean="0">
                <a:solidFill>
                  <a:srgbClr val="0070C0"/>
                </a:solidFill>
              </a:rPr>
              <a:t>beam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can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be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acted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upon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with</a:t>
            </a:r>
            <a:r>
              <a:rPr lang="fr-FR" sz="2000" dirty="0" smtClean="0">
                <a:solidFill>
                  <a:srgbClr val="0070C0"/>
                </a:solidFill>
              </a:rPr>
              <a:t> MGI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11970" y="836781"/>
            <a:ext cx="2714445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624420" y="1975449"/>
            <a:ext cx="0" cy="810883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267863" y="4476758"/>
            <a:ext cx="0" cy="354034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187351" y="5177755"/>
            <a:ext cx="0" cy="524305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6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86" y="2034749"/>
            <a:ext cx="5612811" cy="42107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injection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Krypton line visible </a:t>
            </a:r>
            <a:r>
              <a:rPr lang="fr-FR" dirty="0" err="1" smtClean="0"/>
              <a:t>following</a:t>
            </a:r>
            <a:r>
              <a:rPr lang="fr-FR" dirty="0" smtClean="0"/>
              <a:t> the second (killer) injection.</a:t>
            </a:r>
          </a:p>
          <a:p>
            <a:r>
              <a:rPr lang="fr-FR" b="1" dirty="0" smtClean="0"/>
              <a:t>Kr</a:t>
            </a:r>
            <a:r>
              <a:rPr lang="fr-FR" b="1" baseline="30000" dirty="0" smtClean="0"/>
              <a:t>+</a:t>
            </a:r>
            <a:r>
              <a:rPr lang="fr-FR" b="1" dirty="0" smtClean="0"/>
              <a:t> line</a:t>
            </a:r>
            <a:r>
              <a:rPr lang="fr-FR" dirty="0" smtClean="0"/>
              <a:t> (no </a:t>
            </a:r>
            <a:r>
              <a:rPr lang="fr-FR" dirty="0" err="1" smtClean="0"/>
              <a:t>neutrals</a:t>
            </a:r>
            <a:r>
              <a:rPr lang="fr-FR" dirty="0" smtClean="0"/>
              <a:t>) </a:t>
            </a:r>
            <a:r>
              <a:rPr lang="fr-FR" dirty="0" smtClean="0">
                <a:sym typeface="Wingdings" panose="05000000000000000000" pitchFamily="2" charset="2"/>
              </a:rPr>
              <a:t> consistent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the plasma </a:t>
            </a:r>
            <a:r>
              <a:rPr lang="fr-FR" dirty="0" err="1" smtClean="0">
                <a:sym typeface="Wingdings" panose="05000000000000000000" pitchFamily="2" charset="2"/>
              </a:rPr>
              <a:t>temperature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/>
              <a:t>The </a:t>
            </a:r>
            <a:r>
              <a:rPr lang="fr-FR" dirty="0" err="1" smtClean="0"/>
              <a:t>lower</a:t>
            </a:r>
            <a:r>
              <a:rPr lang="fr-FR" dirty="0" smtClean="0"/>
              <a:t> the background plasma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, the more intense </a:t>
            </a:r>
            <a:r>
              <a:rPr lang="fr-FR" dirty="0" err="1" smtClean="0"/>
              <a:t>is</a:t>
            </a:r>
            <a:r>
              <a:rPr lang="fr-FR" dirty="0" smtClean="0"/>
              <a:t> the Kr line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2492896"/>
            <a:ext cx="3880048" cy="389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436762" y="3083756"/>
            <a:ext cx="2808312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70C0"/>
                </a:solidFill>
              </a:rPr>
              <a:t>Penetration</a:t>
            </a:r>
            <a:r>
              <a:rPr lang="fr-FR" sz="2000" dirty="0" smtClean="0">
                <a:solidFill>
                  <a:srgbClr val="0070C0"/>
                </a:solidFill>
              </a:rPr>
              <a:t> of the second injection more efficient in </a:t>
            </a:r>
            <a:r>
              <a:rPr lang="fr-FR" sz="2000" dirty="0" err="1" smtClean="0">
                <a:solidFill>
                  <a:srgbClr val="0070C0"/>
                </a:solidFill>
              </a:rPr>
              <a:t>low-density</a:t>
            </a:r>
            <a:r>
              <a:rPr lang="fr-FR" sz="2000" dirty="0" smtClean="0">
                <a:solidFill>
                  <a:srgbClr val="0070C0"/>
                </a:solidFill>
              </a:rPr>
              <a:t> background plasmas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56004" y="3369998"/>
            <a:ext cx="22842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Kr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line </a:t>
            </a:r>
            <a:r>
              <a:rPr lang="fr-FR" sz="2400" b="1" dirty="0" err="1" smtClean="0"/>
              <a:t>intensity</a:t>
            </a:r>
            <a:endParaRPr lang="fr-FR" sz="24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3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r="5982"/>
          <a:stretch/>
        </p:blipFill>
        <p:spPr>
          <a:xfrm>
            <a:off x="3755050" y="953631"/>
            <a:ext cx="5352469" cy="41704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injection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3903779" cy="5544616"/>
          </a:xfrm>
        </p:spPr>
        <p:txBody>
          <a:bodyPr/>
          <a:lstStyle/>
          <a:p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second injection: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moderately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« </a:t>
            </a:r>
            <a:r>
              <a:rPr lang="fr-FR" dirty="0" err="1" smtClean="0"/>
              <a:t>natural</a:t>
            </a:r>
            <a:r>
              <a:rPr lang="fr-FR" dirty="0" smtClean="0"/>
              <a:t> »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a dense background plasma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Mitigation </a:t>
            </a:r>
            <a:r>
              <a:rPr lang="fr-FR" dirty="0" err="1" smtClean="0">
                <a:sym typeface="Wingdings" panose="05000000000000000000" pitchFamily="2" charset="2"/>
              </a:rPr>
              <a:t>gas</a:t>
            </a:r>
            <a:r>
              <a:rPr lang="fr-FR" dirty="0" smtClean="0">
                <a:sym typeface="Wingdings" panose="05000000000000000000" pitchFamily="2" charset="2"/>
              </a:rPr>
              <a:t> mixed </a:t>
            </a:r>
            <a:r>
              <a:rPr lang="fr-FR" dirty="0" err="1" smtClean="0">
                <a:sym typeface="Wingdings" panose="05000000000000000000" pitchFamily="2" charset="2"/>
              </a:rPr>
              <a:t>only</a:t>
            </a:r>
            <a:r>
              <a:rPr lang="fr-FR" dirty="0" smtClean="0">
                <a:sym typeface="Wingdings" panose="05000000000000000000" pitchFamily="2" charset="2"/>
              </a:rPr>
              <a:t> if the background plasma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enough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density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b="1" dirty="0" smtClean="0">
                <a:sym typeface="Wingdings" panose="05000000000000000000" pitchFamily="2" charset="2"/>
              </a:rPr>
              <a:t>Self-</a:t>
            </a:r>
            <a:r>
              <a:rPr lang="fr-FR" b="1" dirty="0" err="1" smtClean="0">
                <a:sym typeface="Wingdings" panose="05000000000000000000" pitchFamily="2" charset="2"/>
              </a:rPr>
              <a:t>limiting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penetration</a:t>
            </a:r>
            <a:r>
              <a:rPr lang="fr-FR" b="1" dirty="0" smtClean="0">
                <a:sym typeface="Wingdings" panose="05000000000000000000" pitchFamily="2" charset="2"/>
              </a:rPr>
              <a:t> as the </a:t>
            </a:r>
            <a:r>
              <a:rPr lang="fr-FR" b="1" dirty="0" err="1" smtClean="0">
                <a:sym typeface="Wingdings" panose="05000000000000000000" pitchFamily="2" charset="2"/>
              </a:rPr>
              <a:t>density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builds</a:t>
            </a:r>
            <a:r>
              <a:rPr lang="fr-FR" b="1" dirty="0" smtClean="0">
                <a:sym typeface="Wingdings" panose="05000000000000000000" pitchFamily="2" charset="2"/>
              </a:rPr>
              <a:t> up.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Better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Ne and D2?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057356" y="5465695"/>
            <a:ext cx="4904555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For a </a:t>
            </a:r>
            <a:r>
              <a:rPr lang="fr-FR" sz="2000" dirty="0" err="1" smtClean="0">
                <a:solidFill>
                  <a:srgbClr val="0070C0"/>
                </a:solidFill>
              </a:rPr>
              <a:t>given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gas</a:t>
            </a:r>
            <a:r>
              <a:rPr lang="fr-FR" sz="2000" dirty="0" smtClean="0">
                <a:solidFill>
                  <a:srgbClr val="0070C0"/>
                </a:solidFill>
              </a:rPr>
              <a:t>: saturation of the maximum rate at </a:t>
            </a:r>
            <a:r>
              <a:rPr lang="fr-FR" sz="2000" dirty="0" err="1" smtClean="0">
                <a:solidFill>
                  <a:srgbClr val="0070C0"/>
                </a:solidFill>
              </a:rPr>
              <a:t>which</a:t>
            </a:r>
            <a:r>
              <a:rPr lang="fr-FR" sz="2000" dirty="0" smtClean="0">
                <a:solidFill>
                  <a:srgbClr val="0070C0"/>
                </a:solidFill>
              </a:rPr>
              <a:t> the </a:t>
            </a:r>
            <a:r>
              <a:rPr lang="fr-FR" sz="2000" dirty="0" err="1" smtClean="0">
                <a:solidFill>
                  <a:srgbClr val="0070C0"/>
                </a:solidFill>
              </a:rPr>
              <a:t>density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increases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51880" y="3959770"/>
            <a:ext cx="231896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Natural </a:t>
            </a:r>
            <a:r>
              <a:rPr lang="fr-FR" sz="1600" dirty="0" err="1" smtClean="0">
                <a:solidFill>
                  <a:srgbClr val="00B050"/>
                </a:solidFill>
              </a:rPr>
              <a:t>density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rise</a:t>
            </a:r>
            <a:r>
              <a:rPr lang="fr-FR" sz="1600" dirty="0" smtClean="0">
                <a:solidFill>
                  <a:srgbClr val="00B050"/>
                </a:solidFill>
              </a:rPr>
              <a:t> range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For dense BG plasmas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12720" y="1274112"/>
            <a:ext cx="16783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Density</a:t>
            </a:r>
            <a:r>
              <a:rPr lang="fr-FR" b="1" dirty="0" smtClean="0"/>
              <a:t> </a:t>
            </a:r>
            <a:r>
              <a:rPr lang="fr-FR" b="1" dirty="0" err="1" smtClean="0"/>
              <a:t>rise</a:t>
            </a:r>
            <a:r>
              <a:rPr lang="fr-FR" b="1" dirty="0" smtClean="0"/>
              <a:t> </a:t>
            </a:r>
            <a:r>
              <a:rPr lang="fr-FR" b="1" dirty="0" err="1" smtClean="0"/>
              <a:t>after</a:t>
            </a:r>
            <a:r>
              <a:rPr lang="fr-FR" b="1" dirty="0" smtClean="0"/>
              <a:t> 2</a:t>
            </a:r>
            <a:r>
              <a:rPr lang="fr-FR" b="1" baseline="30000" dirty="0" smtClean="0"/>
              <a:t>nd</a:t>
            </a:r>
            <a:r>
              <a:rPr lang="fr-FR" b="1" dirty="0" smtClean="0"/>
              <a:t> injection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Vertical </a:t>
            </a:r>
            <a:r>
              <a:rPr lang="fr-FR" dirty="0" err="1" smtClean="0"/>
              <a:t>stability</a:t>
            </a:r>
            <a:r>
              <a:rPr lang="fr-FR" dirty="0" smtClean="0"/>
              <a:t> and background plasma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746027"/>
            <a:ext cx="8954219" cy="5544616"/>
          </a:xfrm>
        </p:spPr>
        <p:txBody>
          <a:bodyPr/>
          <a:lstStyle/>
          <a:p>
            <a:r>
              <a:rPr lang="fr-FR" dirty="0" smtClean="0"/>
              <a:t>JET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r>
              <a:rPr lang="fr-FR" dirty="0" smtClean="0"/>
              <a:t>: </a:t>
            </a:r>
            <a:r>
              <a:rPr lang="fr-FR" dirty="0" err="1" smtClean="0"/>
              <a:t>vertically</a:t>
            </a:r>
            <a:r>
              <a:rPr lang="fr-FR" dirty="0" smtClean="0"/>
              <a:t> </a:t>
            </a:r>
            <a:r>
              <a:rPr lang="fr-FR" dirty="0" err="1" smtClean="0"/>
              <a:t>unstable</a:t>
            </a:r>
            <a:endParaRPr lang="fr-FR" dirty="0" smtClean="0"/>
          </a:p>
          <a:p>
            <a:r>
              <a:rPr lang="fr-FR" dirty="0" smtClean="0"/>
              <a:t>The more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trigger the disruption, the more </a:t>
            </a:r>
            <a:r>
              <a:rPr lang="fr-FR" dirty="0" err="1" smtClean="0"/>
              <a:t>unstable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Larger</a:t>
            </a:r>
            <a:r>
              <a:rPr lang="fr-FR" dirty="0" smtClean="0">
                <a:solidFill>
                  <a:srgbClr val="00B050"/>
                </a:solidFill>
              </a:rPr>
              <a:t> disruption-</a:t>
            </a:r>
            <a:r>
              <a:rPr lang="fr-FR" dirty="0" err="1" smtClean="0">
                <a:solidFill>
                  <a:srgbClr val="00B050"/>
                </a:solidFill>
              </a:rPr>
              <a:t>triggering</a:t>
            </a:r>
            <a:r>
              <a:rPr lang="fr-FR" dirty="0" smtClean="0">
                <a:solidFill>
                  <a:srgbClr val="00B050"/>
                </a:solidFill>
              </a:rPr>
              <a:t> injection 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more </a:t>
            </a:r>
            <a:r>
              <a:rPr lang="fr-FR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impurities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 at thermal </a:t>
            </a:r>
            <a:r>
              <a:rPr lang="fr-FR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quench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 </a:t>
            </a:r>
            <a:r>
              <a:rPr lang="fr-FR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faster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current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quench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smtClean="0">
                <a:solidFill>
                  <a:srgbClr val="DC23E1"/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DC23E1"/>
                </a:solidFill>
                <a:sym typeface="Wingdings" panose="05000000000000000000" pitchFamily="2" charset="2"/>
              </a:rPr>
              <a:t>more </a:t>
            </a:r>
            <a:r>
              <a:rPr lang="fr-FR" dirty="0" err="1" smtClean="0">
                <a:solidFill>
                  <a:srgbClr val="DC23E1"/>
                </a:solidFill>
                <a:sym typeface="Wingdings" panose="05000000000000000000" pitchFamily="2" charset="2"/>
              </a:rPr>
              <a:t>difficult</a:t>
            </a:r>
            <a:r>
              <a:rPr lang="fr-FR" dirty="0" smtClean="0">
                <a:solidFill>
                  <a:srgbClr val="DC23E1"/>
                </a:solidFill>
                <a:sym typeface="Wingdings" panose="05000000000000000000" pitchFamily="2" charset="2"/>
              </a:rPr>
              <a:t> for the control system to catch up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shorter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beam</a:t>
            </a:r>
            <a:endParaRPr lang="fr-FR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Also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holds</a:t>
            </a:r>
            <a:r>
              <a:rPr lang="fr-FR" dirty="0" smtClean="0">
                <a:sym typeface="Wingdings" panose="05000000000000000000" pitchFamily="2" charset="2"/>
              </a:rPr>
              <a:t> for second injection: </a:t>
            </a:r>
            <a:r>
              <a:rPr lang="fr-FR" dirty="0" err="1" smtClean="0">
                <a:sym typeface="Wingdings" panose="05000000000000000000" pitchFamily="2" charset="2"/>
              </a:rPr>
              <a:t>vertically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destabilizing</a:t>
            </a: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7484"/>
          <a:stretch/>
        </p:blipFill>
        <p:spPr>
          <a:xfrm>
            <a:off x="6269780" y="3119863"/>
            <a:ext cx="2720965" cy="22517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6653"/>
          <a:stretch/>
        </p:blipFill>
        <p:spPr>
          <a:xfrm>
            <a:off x="3237741" y="3095651"/>
            <a:ext cx="2643887" cy="22517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79" y="3095651"/>
            <a:ext cx="3001483" cy="225173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2735806" y="3911914"/>
            <a:ext cx="430093" cy="532949"/>
          </a:xfrm>
          <a:prstGeom prst="rightArrow">
            <a:avLst/>
          </a:prstGeom>
          <a:noFill/>
          <a:ln>
            <a:solidFill>
              <a:srgbClr val="DC2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C23E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59453" y="5640922"/>
            <a:ext cx="373379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Vertical </a:t>
            </a:r>
            <a:r>
              <a:rPr lang="fr-FR" dirty="0" err="1" smtClean="0">
                <a:solidFill>
                  <a:srgbClr val="0070C0"/>
                </a:solidFill>
              </a:rPr>
              <a:t>stability</a:t>
            </a:r>
            <a:r>
              <a:rPr lang="fr-FR" dirty="0" smtClean="0">
                <a:solidFill>
                  <a:srgbClr val="0070C0"/>
                </a:solidFill>
              </a:rPr>
              <a:t>, RE </a:t>
            </a:r>
            <a:r>
              <a:rPr lang="fr-FR" dirty="0" err="1" smtClean="0">
                <a:solidFill>
                  <a:srgbClr val="0070C0"/>
                </a:solidFill>
              </a:rPr>
              <a:t>beam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lifetime</a:t>
            </a:r>
            <a:r>
              <a:rPr lang="fr-FR" dirty="0" smtClean="0">
                <a:solidFill>
                  <a:srgbClr val="0070C0"/>
                </a:solidFill>
              </a:rPr>
              <a:t> and background plasma are </a:t>
            </a:r>
            <a:r>
              <a:rPr lang="fr-FR" dirty="0" err="1" smtClean="0">
                <a:solidFill>
                  <a:srgbClr val="0070C0"/>
                </a:solidFill>
              </a:rPr>
              <a:t>linked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848714" y="3886036"/>
            <a:ext cx="433167" cy="532949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8775" y="3308063"/>
            <a:ext cx="14854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00B050"/>
                </a:solidFill>
              </a:rPr>
              <a:t>dIp</a:t>
            </a:r>
            <a:r>
              <a:rPr lang="fr-FR" sz="1400" b="1" dirty="0" smtClean="0">
                <a:solidFill>
                  <a:srgbClr val="00B050"/>
                </a:solidFill>
              </a:rPr>
              <a:t>/</a:t>
            </a:r>
            <a:r>
              <a:rPr lang="fr-FR" sz="1400" b="1" dirty="0" err="1" smtClean="0">
                <a:solidFill>
                  <a:srgbClr val="00B050"/>
                </a:solidFill>
              </a:rPr>
              <a:t>dt</a:t>
            </a:r>
            <a:r>
              <a:rPr lang="fr-FR" sz="1400" b="1" dirty="0" smtClean="0">
                <a:solidFill>
                  <a:srgbClr val="00B050"/>
                </a:solidFill>
              </a:rPr>
              <a:t> vs. initial injection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85787" y="3431824"/>
            <a:ext cx="13241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DC23E1"/>
                </a:solidFill>
              </a:rPr>
              <a:t>dZ</a:t>
            </a:r>
            <a:r>
              <a:rPr lang="fr-FR" sz="1400" b="1" dirty="0" smtClean="0">
                <a:solidFill>
                  <a:srgbClr val="DC23E1"/>
                </a:solidFill>
              </a:rPr>
              <a:t>/</a:t>
            </a:r>
            <a:r>
              <a:rPr lang="fr-FR" sz="1400" b="1" dirty="0" err="1" smtClean="0">
                <a:solidFill>
                  <a:srgbClr val="DC23E1"/>
                </a:solidFill>
              </a:rPr>
              <a:t>dt</a:t>
            </a:r>
            <a:r>
              <a:rPr lang="fr-FR" sz="1400" b="1" dirty="0" smtClean="0">
                <a:solidFill>
                  <a:srgbClr val="DC23E1"/>
                </a:solidFill>
              </a:rPr>
              <a:t> vs. initial injection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51591" y="4090406"/>
            <a:ext cx="16218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duration vs.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dZ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dt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4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6102763" y="1703809"/>
            <a:ext cx="3006150" cy="2381215"/>
            <a:chOff x="2870657" y="1866531"/>
            <a:chExt cx="3006150" cy="238121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1" r="12871"/>
            <a:stretch/>
          </p:blipFill>
          <p:spPr>
            <a:xfrm>
              <a:off x="2870657" y="1866531"/>
              <a:ext cx="3006150" cy="238121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3188030" y="2073882"/>
              <a:ext cx="168346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#</a:t>
              </a:r>
              <a:r>
                <a:rPr lang="fr-FR" sz="1400" dirty="0" smtClean="0">
                  <a:solidFill>
                    <a:schemeClr val="bg1"/>
                  </a:solidFill>
                </a:rPr>
                <a:t>91066 –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1.0MA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endParaRPr lang="fr-FR" sz="1400" baseline="-250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I</a:t>
              </a:r>
              <a:r>
                <a:rPr lang="fr-FR" sz="1400" baseline="-25000" dirty="0" smtClean="0">
                  <a:solidFill>
                    <a:schemeClr val="bg1"/>
                  </a:solidFill>
                </a:rPr>
                <a:t>collapse</a:t>
              </a:r>
              <a:r>
                <a:rPr lang="fr-FR" sz="1400" dirty="0" smtClean="0">
                  <a:solidFill>
                    <a:schemeClr val="bg1"/>
                  </a:solidFill>
                </a:rPr>
                <a:t>~550kA</a:t>
              </a: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Tmax</a:t>
              </a:r>
              <a:r>
                <a:rPr lang="fr-FR" sz="1400" dirty="0" smtClean="0">
                  <a:solidFill>
                    <a:schemeClr val="bg1"/>
                  </a:solidFill>
                </a:rPr>
                <a:t> = 530°C</a:t>
              </a: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Location: top</a:t>
              </a:r>
              <a:endParaRPr lang="fr-FR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mitigation: </a:t>
            </a:r>
            <a:r>
              <a:rPr lang="fr-FR" dirty="0" err="1" smtClean="0"/>
              <a:t>when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best time to </a:t>
            </a:r>
            <a:r>
              <a:rPr lang="fr-FR" dirty="0" err="1" smtClean="0"/>
              <a:t>act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1266607"/>
          </a:xfrm>
        </p:spPr>
        <p:txBody>
          <a:bodyPr/>
          <a:lstStyle/>
          <a:p>
            <a:r>
              <a:rPr lang="fr-FR" dirty="0" err="1" smtClean="0"/>
              <a:t>Vertically</a:t>
            </a:r>
            <a:r>
              <a:rPr lang="fr-FR" dirty="0" smtClean="0"/>
              <a:t> </a:t>
            </a:r>
            <a:r>
              <a:rPr lang="fr-FR" dirty="0" err="1" smtClean="0"/>
              <a:t>unstable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r>
              <a:rPr lang="fr-FR" dirty="0" smtClean="0"/>
              <a:t> at JET </a:t>
            </a:r>
            <a:r>
              <a:rPr lang="fr-FR" dirty="0" err="1" smtClean="0"/>
              <a:t>always</a:t>
            </a:r>
            <a:r>
              <a:rPr lang="fr-FR" dirty="0" smtClean="0"/>
              <a:t> end up </a:t>
            </a:r>
            <a:r>
              <a:rPr lang="fr-FR" dirty="0" err="1" smtClean="0"/>
              <a:t>with</a:t>
            </a:r>
            <a:r>
              <a:rPr lang="fr-FR" dirty="0" smtClean="0"/>
              <a:t> a final collapse</a:t>
            </a:r>
          </a:p>
          <a:p>
            <a:pPr lvl="1"/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unclear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triggers the collapse (and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manage to lead the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down to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Most of the impact damage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final </a:t>
            </a:r>
            <a:r>
              <a:rPr lang="fr-FR" dirty="0" err="1" smtClean="0"/>
              <a:t>loss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2" y="4460908"/>
            <a:ext cx="3104991" cy="21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12138" y="5100115"/>
            <a:ext cx="68384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3399"/>
                </a:solidFill>
              </a:rPr>
              <a:t>End of the </a:t>
            </a:r>
            <a:r>
              <a:rPr lang="fr-FR" sz="1400" dirty="0" err="1" smtClean="0">
                <a:solidFill>
                  <a:srgbClr val="003399"/>
                </a:solidFill>
              </a:rPr>
              <a:t>beam</a:t>
            </a:r>
            <a:endParaRPr lang="fr-FR" sz="1400" dirty="0" smtClean="0">
              <a:solidFill>
                <a:srgbClr val="0033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14169" y="5275358"/>
            <a:ext cx="68384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Start of the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80447" y="4237379"/>
            <a:ext cx="3312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Reconstruction of the RE </a:t>
            </a:r>
            <a:r>
              <a:rPr lang="fr-FR" sz="1200" i="1" dirty="0" err="1" smtClean="0"/>
              <a:t>energy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spectrum</a:t>
            </a:r>
            <a:endParaRPr lang="fr-FR" sz="1200" i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88882" y="5746237"/>
            <a:ext cx="534581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Mitigation </a:t>
            </a:r>
            <a:r>
              <a:rPr lang="fr-FR" sz="2000" dirty="0" err="1" smtClean="0">
                <a:solidFill>
                  <a:srgbClr val="0070C0"/>
                </a:solidFill>
              </a:rPr>
              <a:t>strategy</a:t>
            </a:r>
            <a:r>
              <a:rPr lang="fr-FR" sz="2000" dirty="0" smtClean="0">
                <a:solidFill>
                  <a:srgbClr val="0070C0"/>
                </a:solidFill>
              </a:rPr>
              <a:t> to </a:t>
            </a:r>
            <a:r>
              <a:rPr lang="fr-FR" sz="2000" dirty="0" err="1" smtClean="0">
                <a:solidFill>
                  <a:srgbClr val="0070C0"/>
                </a:solidFill>
              </a:rPr>
              <a:t>be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assessed</a:t>
            </a:r>
            <a:r>
              <a:rPr lang="fr-FR" sz="2000" dirty="0" smtClean="0">
                <a:solidFill>
                  <a:srgbClr val="0070C0"/>
                </a:solidFill>
              </a:rPr>
              <a:t> not </a:t>
            </a:r>
            <a:r>
              <a:rPr lang="fr-FR" sz="2000" dirty="0" err="1" smtClean="0">
                <a:solidFill>
                  <a:srgbClr val="0070C0"/>
                </a:solidFill>
              </a:rPr>
              <a:t>only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with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shortening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RE </a:t>
            </a:r>
            <a:r>
              <a:rPr lang="fr-FR" sz="2000" dirty="0" err="1" smtClean="0">
                <a:solidFill>
                  <a:srgbClr val="0070C0"/>
                </a:solidFill>
              </a:rPr>
              <a:t>beam</a:t>
            </a:r>
            <a:r>
              <a:rPr lang="fr-FR" sz="2000" dirty="0" smtClean="0">
                <a:solidFill>
                  <a:srgbClr val="0070C0"/>
                </a:solidFill>
              </a:rPr>
              <a:t> or </a:t>
            </a:r>
            <a:r>
              <a:rPr lang="fr-FR" sz="2000" dirty="0" err="1" smtClean="0">
                <a:solidFill>
                  <a:srgbClr val="0070C0"/>
                </a:solidFill>
              </a:rPr>
              <a:t>Ip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@ final collapse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16</a:t>
            </a:fld>
            <a:endParaRPr lang="en-GB" dirty="0"/>
          </a:p>
        </p:txBody>
      </p:sp>
      <p:grpSp>
        <p:nvGrpSpPr>
          <p:cNvPr id="23" name="Groupe 22"/>
          <p:cNvGrpSpPr/>
          <p:nvPr/>
        </p:nvGrpSpPr>
        <p:grpSpPr>
          <a:xfrm>
            <a:off x="6192920" y="1864915"/>
            <a:ext cx="3113342" cy="2315832"/>
            <a:chOff x="7782906" y="1903729"/>
            <a:chExt cx="3208681" cy="238674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1" r="11154"/>
            <a:stretch/>
          </p:blipFill>
          <p:spPr>
            <a:xfrm>
              <a:off x="7782906" y="1903729"/>
              <a:ext cx="3208681" cy="2386749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7957929" y="2196643"/>
              <a:ext cx="168346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#</a:t>
              </a:r>
              <a:r>
                <a:rPr lang="fr-FR" sz="1400" dirty="0" smtClean="0"/>
                <a:t>91067 – </a:t>
              </a:r>
              <a:r>
                <a:rPr lang="fr-FR" sz="1400" b="1" dirty="0" smtClean="0"/>
                <a:t>1.5 MA</a:t>
              </a:r>
              <a:endParaRPr lang="fr-FR" sz="1400" b="1" baseline="-25000" dirty="0"/>
            </a:p>
            <a:p>
              <a:pPr algn="ctr"/>
              <a:r>
                <a:rPr lang="fr-FR" sz="1400" dirty="0" smtClean="0"/>
                <a:t>I</a:t>
              </a:r>
              <a:r>
                <a:rPr lang="fr-FR" sz="1400" baseline="-25000" dirty="0" smtClean="0"/>
                <a:t>collapse</a:t>
              </a:r>
              <a:r>
                <a:rPr lang="fr-FR" sz="1400" dirty="0" smtClean="0"/>
                <a:t>~650kA</a:t>
              </a:r>
            </a:p>
            <a:p>
              <a:pPr algn="ctr"/>
              <a:r>
                <a:rPr lang="fr-FR" sz="1400" dirty="0" err="1" smtClean="0"/>
                <a:t>Tmax</a:t>
              </a:r>
              <a:r>
                <a:rPr lang="fr-FR" sz="1400" dirty="0" smtClean="0"/>
                <a:t> = 625°C</a:t>
              </a:r>
            </a:p>
            <a:p>
              <a:pPr algn="ctr"/>
              <a:r>
                <a:rPr lang="fr-FR" sz="1400" dirty="0" smtClean="0"/>
                <a:t>Location: top</a:t>
              </a:r>
              <a:endParaRPr lang="fr-FR" sz="1400" dirty="0" smtClean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227690" y="1860603"/>
            <a:ext cx="2881223" cy="2428562"/>
            <a:chOff x="250166" y="1665295"/>
            <a:chExt cx="2881223" cy="2428562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0" r="13894"/>
            <a:stretch/>
          </p:blipFill>
          <p:spPr>
            <a:xfrm>
              <a:off x="250166" y="1665295"/>
              <a:ext cx="2881223" cy="2428562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1040738" y="2879576"/>
              <a:ext cx="168346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#92454 </a:t>
              </a:r>
              <a:r>
                <a:rPr lang="fr-FR" sz="1400" dirty="0" smtClean="0">
                  <a:solidFill>
                    <a:schemeClr val="bg1"/>
                  </a:solidFill>
                </a:rPr>
                <a:t>–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1.5 MA </a:t>
              </a:r>
              <a:endParaRPr lang="fr-F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I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collapse</a:t>
              </a:r>
              <a:r>
                <a:rPr lang="fr-FR" sz="1400" dirty="0" smtClean="0">
                  <a:solidFill>
                    <a:schemeClr val="bg1"/>
                  </a:solidFill>
                </a:rPr>
                <a:t> ~400 kA</a:t>
              </a: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max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= </a:t>
              </a:r>
              <a:r>
                <a:rPr lang="fr-FR" sz="1400" dirty="0" smtClean="0">
                  <a:solidFill>
                    <a:schemeClr val="bg1"/>
                  </a:solidFill>
                </a:rPr>
                <a:t>552°C</a:t>
              </a: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Location: top</a:t>
              </a:r>
              <a:endParaRPr lang="fr-FR" sz="1400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180447" y="1864915"/>
            <a:ext cx="2947670" cy="2388276"/>
            <a:chOff x="2724199" y="1157916"/>
            <a:chExt cx="3194820" cy="258852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9" r="15415"/>
            <a:stretch/>
          </p:blipFill>
          <p:spPr>
            <a:xfrm>
              <a:off x="2724199" y="1157916"/>
              <a:ext cx="3194820" cy="2588523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3821009" y="1416556"/>
              <a:ext cx="168346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#92460 –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1.5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 MA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endParaRPr lang="fr-F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I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collapse</a:t>
              </a:r>
              <a:r>
                <a:rPr lang="fr-FR" sz="1400" dirty="0" smtClean="0">
                  <a:solidFill>
                    <a:schemeClr val="bg1"/>
                  </a:solidFill>
                </a:rPr>
                <a:t> ~330kA</a:t>
              </a: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max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= </a:t>
              </a:r>
              <a:r>
                <a:rPr lang="fr-FR" sz="1400" dirty="0" smtClean="0">
                  <a:solidFill>
                    <a:schemeClr val="bg1"/>
                  </a:solidFill>
                </a:rPr>
                <a:t>730°C</a:t>
              </a: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Location: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divertor</a:t>
              </a:r>
              <a:endParaRPr lang="fr-FR" sz="1400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80447" y="1810416"/>
            <a:ext cx="3258402" cy="2497274"/>
            <a:chOff x="740579" y="3827848"/>
            <a:chExt cx="3258402" cy="249727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0" r="-4011"/>
            <a:stretch/>
          </p:blipFill>
          <p:spPr>
            <a:xfrm>
              <a:off x="747935" y="3827848"/>
              <a:ext cx="3251046" cy="249727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740579" y="5298775"/>
              <a:ext cx="16834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#86801 – 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2.0 MA</a:t>
              </a:r>
              <a:r>
                <a:rPr lang="fr-FR" sz="1200" dirty="0" smtClean="0">
                  <a:solidFill>
                    <a:schemeClr val="bg1"/>
                  </a:solidFill>
                </a:rPr>
                <a:t> </a:t>
              </a:r>
              <a:endParaRPr lang="fr-FR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200" dirty="0" err="1" smtClean="0">
                  <a:solidFill>
                    <a:schemeClr val="bg1"/>
                  </a:solidFill>
                </a:rPr>
                <a:t>I</a:t>
              </a:r>
              <a:r>
                <a:rPr lang="fr-FR" sz="1200" baseline="-25000" dirty="0" err="1" smtClean="0">
                  <a:solidFill>
                    <a:schemeClr val="bg1"/>
                  </a:solidFill>
                </a:rPr>
                <a:t>collapse</a:t>
              </a:r>
              <a:r>
                <a:rPr lang="fr-FR" sz="1200" dirty="0" smtClean="0">
                  <a:solidFill>
                    <a:schemeClr val="bg1"/>
                  </a:solidFill>
                </a:rPr>
                <a:t> ~770 kA</a:t>
              </a:r>
            </a:p>
            <a:p>
              <a:pPr algn="ctr"/>
              <a:r>
                <a:rPr lang="fr-FR" sz="12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1200" baseline="-25000" dirty="0" err="1" smtClean="0">
                  <a:solidFill>
                    <a:schemeClr val="bg1"/>
                  </a:solidFill>
                </a:rPr>
                <a:t>max</a:t>
              </a:r>
              <a:r>
                <a:rPr lang="fr-FR" sz="1200" dirty="0" smtClean="0">
                  <a:solidFill>
                    <a:schemeClr val="bg1"/>
                  </a:solidFill>
                </a:rPr>
                <a:t> </a:t>
              </a:r>
              <a:r>
                <a:rPr lang="fr-FR" sz="1200" dirty="0" smtClean="0">
                  <a:solidFill>
                    <a:schemeClr val="bg1"/>
                  </a:solidFill>
                </a:rPr>
                <a:t>= </a:t>
              </a:r>
              <a:r>
                <a:rPr lang="fr-FR" sz="1200" dirty="0" smtClean="0">
                  <a:solidFill>
                    <a:schemeClr val="bg1"/>
                  </a:solidFill>
                </a:rPr>
                <a:t>1170°C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Location: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inner</a:t>
              </a:r>
              <a:r>
                <a:rPr lang="fr-FR" sz="1200" dirty="0" smtClean="0">
                  <a:solidFill>
                    <a:schemeClr val="bg1"/>
                  </a:solidFill>
                </a:rPr>
                <a:t>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wall</a:t>
              </a:r>
              <a:endParaRPr lang="fr-FR" sz="1200" baseline="-25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93493" y="2181777"/>
            <a:ext cx="6217523" cy="206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injection: not </a:t>
            </a:r>
            <a:r>
              <a:rPr lang="fr-FR" dirty="0" err="1" smtClean="0"/>
              <a:t>clear</a:t>
            </a:r>
            <a:r>
              <a:rPr lang="fr-FR" dirty="0" smtClean="0"/>
              <a:t> how </a:t>
            </a:r>
            <a:r>
              <a:rPr lang="fr-FR" dirty="0" err="1" smtClean="0"/>
              <a:t>it</a:t>
            </a:r>
            <a:r>
              <a:rPr lang="fr-FR" dirty="0" smtClean="0"/>
              <a:t> affects the </a:t>
            </a:r>
            <a:r>
              <a:rPr lang="fr-FR" dirty="0" err="1" smtClean="0"/>
              <a:t>beam</a:t>
            </a:r>
            <a:r>
              <a:rPr lang="fr-FR" dirty="0" smtClean="0"/>
              <a:t> final collapse and </a:t>
            </a:r>
            <a:r>
              <a:rPr lang="fr-FR" dirty="0" err="1" smtClean="0"/>
              <a:t>runaway</a:t>
            </a:r>
            <a:r>
              <a:rPr lang="fr-FR" dirty="0" smtClean="0"/>
              <a:t> damage</a:t>
            </a:r>
          </a:p>
          <a:p>
            <a:pPr lvl="1"/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more </a:t>
            </a:r>
            <a:r>
              <a:rPr lang="fr-FR" dirty="0" err="1" smtClean="0"/>
              <a:t>dependent</a:t>
            </a:r>
            <a:r>
              <a:rPr lang="fr-FR" dirty="0" smtClean="0"/>
              <a:t> on the initial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,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and background plasma</a:t>
            </a:r>
          </a:p>
          <a:p>
            <a:pPr lvl="1"/>
            <a:r>
              <a:rPr lang="fr-FR" dirty="0" smtClean="0"/>
              <a:t>Mitigation injection </a:t>
            </a:r>
            <a:r>
              <a:rPr lang="fr-FR" dirty="0" err="1" smtClean="0"/>
              <a:t>makes</a:t>
            </a:r>
            <a:r>
              <a:rPr lang="fr-FR" dirty="0" smtClean="0"/>
              <a:t> the collapse </a:t>
            </a:r>
            <a:r>
              <a:rPr lang="fr-FR" dirty="0" err="1" smtClean="0"/>
              <a:t>happen</a:t>
            </a:r>
            <a:r>
              <a:rPr lang="fr-FR" dirty="0" smtClean="0"/>
              <a:t> </a:t>
            </a:r>
            <a:r>
              <a:rPr lang="fr-FR" dirty="0" err="1" smtClean="0"/>
              <a:t>quicker</a:t>
            </a:r>
            <a:endParaRPr lang="fr-FR" dirty="0" smtClean="0"/>
          </a:p>
          <a:p>
            <a:pPr lvl="1"/>
            <a:r>
              <a:rPr lang="fr-FR" dirty="0" err="1" smtClean="0"/>
              <a:t>Unclear</a:t>
            </a:r>
            <a:r>
              <a:rPr lang="fr-FR" dirty="0" smtClean="0"/>
              <a:t> trends on </a:t>
            </a:r>
            <a:r>
              <a:rPr lang="fr-FR" dirty="0" err="1" smtClean="0"/>
              <a:t>runaway</a:t>
            </a:r>
            <a:r>
              <a:rPr lang="fr-FR" dirty="0" smtClean="0"/>
              <a:t> damage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various</a:t>
            </a:r>
            <a:r>
              <a:rPr lang="fr-FR" dirty="0" smtClean="0"/>
              <a:t> locations, </a:t>
            </a:r>
            <a:r>
              <a:rPr lang="fr-FR" dirty="0" err="1" smtClean="0"/>
              <a:t>currents</a:t>
            </a:r>
            <a:r>
              <a:rPr lang="fr-FR" dirty="0" smtClean="0"/>
              <a:t> and </a:t>
            </a:r>
            <a:r>
              <a:rPr lang="fr-FR" dirty="0" err="1" smtClean="0"/>
              <a:t>energies</a:t>
            </a:r>
            <a:endParaRPr lang="fr-FR" dirty="0" smtClean="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105210" y="4254689"/>
            <a:ext cx="6313160" cy="152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phase</a:t>
            </a:r>
          </a:p>
          <a:p>
            <a:pPr lvl="1"/>
            <a:r>
              <a:rPr lang="fr-FR" dirty="0" err="1" smtClean="0"/>
              <a:t>Should</a:t>
            </a:r>
            <a:r>
              <a:rPr lang="fr-FR" dirty="0" smtClean="0"/>
              <a:t> MGI/SPI </a:t>
            </a:r>
            <a:r>
              <a:rPr lang="fr-FR" dirty="0" err="1" smtClean="0"/>
              <a:t>wait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has </a:t>
            </a:r>
            <a:r>
              <a:rPr lang="fr-FR" dirty="0" err="1" smtClean="0"/>
              <a:t>decayed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« </a:t>
            </a:r>
            <a:r>
              <a:rPr lang="fr-FR" dirty="0" err="1" smtClean="0"/>
              <a:t>natural</a:t>
            </a:r>
            <a:r>
              <a:rPr lang="fr-FR" dirty="0" smtClean="0"/>
              <a:t> » collapse?</a:t>
            </a:r>
          </a:p>
        </p:txBody>
      </p:sp>
    </p:spTree>
    <p:extLst>
      <p:ext uri="{BB962C8B-B14F-4D97-AF65-F5344CB8AC3E}">
        <p14:creationId xmlns:p14="http://schemas.microsoft.com/office/powerpoint/2010/main" val="4338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Background plasma </a:t>
            </a:r>
            <a:r>
              <a:rPr lang="fr-FR" b="1" dirty="0" err="1" smtClean="0">
                <a:solidFill>
                  <a:srgbClr val="0070C0"/>
                </a:solidFill>
              </a:rPr>
              <a:t>characteristics</a:t>
            </a:r>
            <a:r>
              <a:rPr lang="fr-FR" b="1" dirty="0" smtClean="0">
                <a:solidFill>
                  <a:srgbClr val="0070C0"/>
                </a:solidFill>
              </a:rPr>
              <a:t> (</a:t>
            </a:r>
            <a:r>
              <a:rPr lang="fr-FR" b="1" dirty="0" err="1" smtClean="0">
                <a:solidFill>
                  <a:srgbClr val="0070C0"/>
                </a:solidFill>
              </a:rPr>
              <a:t>density</a:t>
            </a:r>
            <a:r>
              <a:rPr lang="fr-FR" b="1" dirty="0" smtClean="0">
                <a:solidFill>
                  <a:srgbClr val="0070C0"/>
                </a:solidFill>
              </a:rPr>
              <a:t>, </a:t>
            </a:r>
            <a:r>
              <a:rPr lang="fr-FR" b="1" dirty="0" err="1" smtClean="0">
                <a:solidFill>
                  <a:srgbClr val="0070C0"/>
                </a:solidFill>
              </a:rPr>
              <a:t>temperature</a:t>
            </a:r>
            <a:r>
              <a:rPr lang="fr-FR" b="1" dirty="0" smtClean="0">
                <a:solidFill>
                  <a:srgbClr val="0070C0"/>
                </a:solidFill>
              </a:rPr>
              <a:t>) </a:t>
            </a:r>
            <a:r>
              <a:rPr lang="fr-FR" b="1" dirty="0" err="1" smtClean="0">
                <a:solidFill>
                  <a:srgbClr val="0070C0"/>
                </a:solidFill>
              </a:rPr>
              <a:t>determined</a:t>
            </a:r>
            <a:r>
              <a:rPr lang="fr-FR" b="1" dirty="0" smtClean="0">
                <a:solidFill>
                  <a:srgbClr val="0070C0"/>
                </a:solidFill>
              </a:rPr>
              <a:t> by the initial injection </a:t>
            </a:r>
            <a:r>
              <a:rPr lang="fr-FR" b="1" dirty="0" err="1" smtClean="0">
                <a:solidFill>
                  <a:srgbClr val="0070C0"/>
                </a:solidFill>
              </a:rPr>
              <a:t>triggering</a:t>
            </a:r>
            <a:r>
              <a:rPr lang="fr-FR" b="1" dirty="0" smtClean="0">
                <a:solidFill>
                  <a:srgbClr val="0070C0"/>
                </a:solidFill>
              </a:rPr>
              <a:t> the disruption:</a:t>
            </a:r>
          </a:p>
          <a:p>
            <a:pPr lvl="1"/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disruption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lower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density</a:t>
            </a:r>
            <a:r>
              <a:rPr lang="fr-FR" dirty="0" smtClean="0">
                <a:sym typeface="Wingdings" panose="05000000000000000000" pitchFamily="2" charset="2"/>
              </a:rPr>
              <a:t> background plasma</a:t>
            </a:r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and </a:t>
            </a:r>
            <a:r>
              <a:rPr lang="fr-FR" dirty="0" err="1" smtClean="0"/>
              <a:t>density</a:t>
            </a:r>
            <a:r>
              <a:rPr lang="fr-FR" dirty="0" smtClean="0"/>
              <a:t> for JET BG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smtClean="0"/>
              <a:t>machines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b="1" dirty="0" err="1">
                <a:solidFill>
                  <a:srgbClr val="FF0000"/>
                </a:solidFill>
              </a:rPr>
              <a:t>Penetration</a:t>
            </a:r>
            <a:r>
              <a:rPr lang="fr-FR" b="1" dirty="0">
                <a:solidFill>
                  <a:srgbClr val="FF0000"/>
                </a:solidFill>
              </a:rPr>
              <a:t> of the second (mitigation injection) </a:t>
            </a:r>
            <a:r>
              <a:rPr lang="fr-FR" b="1" dirty="0" err="1">
                <a:solidFill>
                  <a:srgbClr val="FF0000"/>
                </a:solidFill>
              </a:rPr>
              <a:t>highly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dependent</a:t>
            </a:r>
            <a:r>
              <a:rPr lang="fr-FR" b="1" dirty="0">
                <a:solidFill>
                  <a:srgbClr val="FF0000"/>
                </a:solidFill>
              </a:rPr>
              <a:t> on the background plasma</a:t>
            </a:r>
          </a:p>
          <a:p>
            <a:pPr lvl="1"/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penetration</a:t>
            </a:r>
            <a:r>
              <a:rPr lang="fr-FR" dirty="0"/>
              <a:t> in </a:t>
            </a:r>
            <a:r>
              <a:rPr lang="fr-FR" dirty="0" err="1"/>
              <a:t>low-density</a:t>
            </a:r>
            <a:r>
              <a:rPr lang="fr-FR" dirty="0"/>
              <a:t> background </a:t>
            </a:r>
            <a:r>
              <a:rPr lang="fr-FR" dirty="0" smtClean="0"/>
              <a:t>plasma</a:t>
            </a:r>
          </a:p>
          <a:p>
            <a:pPr lvl="1"/>
            <a:r>
              <a:rPr lang="fr-FR" dirty="0" smtClean="0"/>
              <a:t>Saturation of the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(self-</a:t>
            </a:r>
            <a:r>
              <a:rPr lang="fr-FR" dirty="0" err="1" smtClean="0"/>
              <a:t>limiting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rgbClr val="DC23E1"/>
                </a:solidFill>
              </a:rPr>
              <a:t>Vertical </a:t>
            </a:r>
            <a:r>
              <a:rPr lang="fr-FR" b="1" dirty="0" err="1" smtClean="0">
                <a:solidFill>
                  <a:srgbClr val="DC23E1"/>
                </a:solidFill>
              </a:rPr>
              <a:t>stability</a:t>
            </a:r>
            <a:r>
              <a:rPr lang="fr-FR" b="1" dirty="0" smtClean="0">
                <a:solidFill>
                  <a:srgbClr val="DC23E1"/>
                </a:solidFill>
              </a:rPr>
              <a:t> and background plasma are </a:t>
            </a:r>
            <a:r>
              <a:rPr lang="fr-FR" b="1" dirty="0" err="1" smtClean="0">
                <a:solidFill>
                  <a:srgbClr val="DC23E1"/>
                </a:solidFill>
              </a:rPr>
              <a:t>related</a:t>
            </a:r>
            <a:endParaRPr lang="fr-FR" b="1" dirty="0" smtClean="0">
              <a:solidFill>
                <a:srgbClr val="DC23E1"/>
              </a:solidFill>
            </a:endParaRP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denser</a:t>
            </a:r>
            <a:r>
              <a:rPr lang="fr-FR" dirty="0" smtClean="0"/>
              <a:t> the background plasma, the more </a:t>
            </a:r>
            <a:r>
              <a:rPr lang="fr-FR" dirty="0" err="1" smtClean="0"/>
              <a:t>vertically</a:t>
            </a:r>
            <a:r>
              <a:rPr lang="fr-FR" dirty="0" smtClean="0"/>
              <a:t> </a:t>
            </a:r>
            <a:r>
              <a:rPr lang="fr-FR" dirty="0" err="1" smtClean="0"/>
              <a:t>unstable</a:t>
            </a:r>
            <a:endParaRPr lang="fr-FR" dirty="0" smtClean="0"/>
          </a:p>
          <a:p>
            <a:pPr lvl="1"/>
            <a:r>
              <a:rPr lang="fr-FR" dirty="0" smtClean="0"/>
              <a:t>Figure of </a:t>
            </a:r>
            <a:r>
              <a:rPr lang="fr-FR" dirty="0" err="1" smtClean="0"/>
              <a:t>merit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MMI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endParaRPr lang="fr-FR" dirty="0" smtClean="0"/>
          </a:p>
          <a:p>
            <a:endParaRPr lang="fr-FR" b="1" dirty="0" smtClean="0"/>
          </a:p>
          <a:p>
            <a:r>
              <a:rPr lang="fr-FR" b="1" dirty="0" err="1" smtClean="0"/>
              <a:t>Shattered</a:t>
            </a:r>
            <a:r>
              <a:rPr lang="fr-FR" b="1" dirty="0" smtClean="0"/>
              <a:t> Pellet Injection </a:t>
            </a:r>
            <a:r>
              <a:rPr lang="fr-FR" b="1" dirty="0" err="1" smtClean="0"/>
              <a:t>may</a:t>
            </a:r>
            <a:r>
              <a:rPr lang="fr-FR" b="1" dirty="0" smtClean="0"/>
              <a:t> </a:t>
            </a:r>
            <a:r>
              <a:rPr lang="fr-FR" b="1" dirty="0" err="1" smtClean="0"/>
              <a:t>enhance</a:t>
            </a:r>
            <a:r>
              <a:rPr lang="fr-FR" b="1" dirty="0" smtClean="0"/>
              <a:t> </a:t>
            </a:r>
            <a:r>
              <a:rPr lang="fr-FR" b="1" dirty="0" err="1" smtClean="0"/>
              <a:t>penetration</a:t>
            </a:r>
            <a:r>
              <a:rPr lang="fr-FR" b="1" dirty="0" smtClean="0"/>
              <a:t> but </a:t>
            </a:r>
            <a:r>
              <a:rPr lang="fr-FR" b="1" dirty="0" err="1" smtClean="0"/>
              <a:t>effect</a:t>
            </a:r>
            <a:r>
              <a:rPr lang="fr-FR" b="1" dirty="0" smtClean="0"/>
              <a:t> on vertical </a:t>
            </a:r>
            <a:r>
              <a:rPr lang="fr-FR" b="1" dirty="0" err="1" smtClean="0"/>
              <a:t>stability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assessed</a:t>
            </a:r>
            <a:r>
              <a:rPr lang="fr-FR" b="1" dirty="0" smtClean="0"/>
              <a:t>. </a:t>
            </a:r>
            <a:r>
              <a:rPr lang="fr-FR" b="1" dirty="0" smtClean="0">
                <a:sym typeface="Wingdings" panose="05000000000000000000" pitchFamily="2" charset="2"/>
              </a:rPr>
              <a:t> 2018 JET </a:t>
            </a:r>
            <a:r>
              <a:rPr lang="fr-FR" b="1" dirty="0" err="1" smtClean="0">
                <a:sym typeface="Wingdings" panose="05000000000000000000" pitchFamily="2" charset="2"/>
              </a:rPr>
              <a:t>campaigns</a:t>
            </a:r>
            <a:endParaRPr lang="fr-FR" b="1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6891866" y="2547399"/>
            <a:ext cx="20828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Ad: More at APS 2017 (C.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Reux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invited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talk)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2967037"/>
          </a:xfrm>
          <a:ln w="28575">
            <a:solidFill>
              <a:srgbClr val="E3E3E3"/>
            </a:solidFill>
          </a:ln>
        </p:spPr>
        <p:txBody>
          <a:bodyPr/>
          <a:lstStyle/>
          <a:p>
            <a:r>
              <a:rPr lang="fr-FR" sz="2400" dirty="0" smtClean="0">
                <a:solidFill>
                  <a:srgbClr val="E3E3E3"/>
                </a:solidFill>
              </a:rPr>
              <a:t>JET </a:t>
            </a:r>
            <a:r>
              <a:rPr lang="fr-FR" sz="2400" dirty="0" err="1" smtClean="0">
                <a:solidFill>
                  <a:srgbClr val="E3E3E3"/>
                </a:solidFill>
              </a:rPr>
              <a:t>Runaway</a:t>
            </a:r>
            <a:r>
              <a:rPr lang="fr-FR" sz="2400" dirty="0" smtClean="0">
                <a:solidFill>
                  <a:srgbClr val="E3E3E3"/>
                </a:solidFill>
              </a:rPr>
              <a:t> </a:t>
            </a:r>
            <a:r>
              <a:rPr lang="fr-FR" sz="2400" dirty="0" err="1" smtClean="0">
                <a:solidFill>
                  <a:srgbClr val="E3E3E3"/>
                </a:solidFill>
              </a:rPr>
              <a:t>experiments</a:t>
            </a:r>
            <a:r>
              <a:rPr lang="fr-FR" sz="2400" dirty="0" smtClean="0">
                <a:solidFill>
                  <a:srgbClr val="E3E3E3"/>
                </a:solidFill>
              </a:rPr>
              <a:t> – </a:t>
            </a:r>
            <a:r>
              <a:rPr lang="fr-FR" sz="2400" dirty="0" err="1" smtClean="0">
                <a:solidFill>
                  <a:srgbClr val="E3E3E3"/>
                </a:solidFill>
              </a:rPr>
              <a:t>runaway</a:t>
            </a:r>
            <a:r>
              <a:rPr lang="fr-FR" sz="2400" dirty="0" smtClean="0">
                <a:solidFill>
                  <a:srgbClr val="E3E3E3"/>
                </a:solidFill>
              </a:rPr>
              <a:t> </a:t>
            </a:r>
            <a:r>
              <a:rPr lang="fr-FR" sz="2400" dirty="0" err="1" smtClean="0">
                <a:solidFill>
                  <a:srgbClr val="E3E3E3"/>
                </a:solidFill>
              </a:rPr>
              <a:t>electrons</a:t>
            </a:r>
            <a:r>
              <a:rPr lang="fr-FR" sz="2400" dirty="0" smtClean="0">
                <a:solidFill>
                  <a:srgbClr val="E3E3E3"/>
                </a:solidFill>
              </a:rPr>
              <a:t> and </a:t>
            </a:r>
            <a:r>
              <a:rPr lang="fr-FR" sz="2400" dirty="0" err="1" smtClean="0">
                <a:solidFill>
                  <a:srgbClr val="E3E3E3"/>
                </a:solidFill>
              </a:rPr>
              <a:t>their</a:t>
            </a:r>
            <a:r>
              <a:rPr lang="fr-FR" sz="2400" dirty="0" smtClean="0">
                <a:solidFill>
                  <a:srgbClr val="E3E3E3"/>
                </a:solidFill>
              </a:rPr>
              <a:t> background plasma</a:t>
            </a:r>
          </a:p>
          <a:p>
            <a:pPr lvl="1"/>
            <a:r>
              <a:rPr lang="fr-FR" sz="2200" dirty="0" err="1" smtClean="0">
                <a:solidFill>
                  <a:srgbClr val="E3E3E3"/>
                </a:solidFill>
              </a:rPr>
              <a:t>Experimental</a:t>
            </a:r>
            <a:r>
              <a:rPr lang="fr-FR" sz="2200" dirty="0" smtClean="0">
                <a:solidFill>
                  <a:srgbClr val="E3E3E3"/>
                </a:solidFill>
              </a:rPr>
              <a:t> setup and background</a:t>
            </a:r>
          </a:p>
          <a:p>
            <a:pPr lvl="1"/>
            <a:r>
              <a:rPr lang="fr-FR" sz="2200" dirty="0" smtClean="0">
                <a:solidFill>
                  <a:srgbClr val="E3E3E3"/>
                </a:solidFill>
              </a:rPr>
              <a:t>Mitigation </a:t>
            </a:r>
            <a:r>
              <a:rPr lang="fr-FR" sz="2200" dirty="0" err="1" smtClean="0">
                <a:solidFill>
                  <a:srgbClr val="E3E3E3"/>
                </a:solidFill>
              </a:rPr>
              <a:t>efficiency</a:t>
            </a:r>
            <a:r>
              <a:rPr lang="fr-FR" sz="2200" dirty="0" smtClean="0">
                <a:solidFill>
                  <a:srgbClr val="E3E3E3"/>
                </a:solidFill>
              </a:rPr>
              <a:t>: </a:t>
            </a:r>
            <a:r>
              <a:rPr lang="fr-FR" sz="2200" dirty="0" err="1" smtClean="0">
                <a:solidFill>
                  <a:srgbClr val="E3E3E3"/>
                </a:solidFill>
              </a:rPr>
              <a:t>geometry</a:t>
            </a:r>
            <a:r>
              <a:rPr lang="fr-FR" sz="2200" dirty="0" smtClean="0">
                <a:solidFill>
                  <a:srgbClr val="E3E3E3"/>
                </a:solidFill>
              </a:rPr>
              <a:t> </a:t>
            </a:r>
            <a:r>
              <a:rPr lang="fr-FR" sz="2200" dirty="0" err="1" smtClean="0">
                <a:solidFill>
                  <a:srgbClr val="E3E3E3"/>
                </a:solidFill>
              </a:rPr>
              <a:t>effect</a:t>
            </a:r>
            <a:r>
              <a:rPr lang="fr-FR" sz="2200" dirty="0" smtClean="0">
                <a:solidFill>
                  <a:srgbClr val="E3E3E3"/>
                </a:solidFill>
              </a:rPr>
              <a:t> and </a:t>
            </a:r>
            <a:r>
              <a:rPr lang="fr-FR" sz="2200" dirty="0" err="1" smtClean="0">
                <a:solidFill>
                  <a:srgbClr val="E3E3E3"/>
                </a:solidFill>
              </a:rPr>
              <a:t>current</a:t>
            </a:r>
            <a:r>
              <a:rPr lang="fr-FR" sz="2200" dirty="0" smtClean="0">
                <a:solidFill>
                  <a:srgbClr val="E3E3E3"/>
                </a:solidFill>
              </a:rPr>
              <a:t> </a:t>
            </a:r>
            <a:r>
              <a:rPr lang="fr-FR" sz="2200" dirty="0" err="1" smtClean="0">
                <a:solidFill>
                  <a:srgbClr val="E3E3E3"/>
                </a:solidFill>
              </a:rPr>
              <a:t>effect</a:t>
            </a:r>
            <a:endParaRPr lang="fr-FR" sz="2200" dirty="0" smtClean="0">
              <a:solidFill>
                <a:srgbClr val="E3E3E3"/>
              </a:solidFill>
            </a:endParaRPr>
          </a:p>
          <a:p>
            <a:pPr lvl="1"/>
            <a:r>
              <a:rPr lang="fr-FR" sz="2200" dirty="0" smtClean="0">
                <a:solidFill>
                  <a:srgbClr val="E3E3E3"/>
                </a:solidFill>
              </a:rPr>
              <a:t>Background plasma </a:t>
            </a:r>
            <a:r>
              <a:rPr lang="fr-FR" sz="2200" dirty="0" err="1" smtClean="0">
                <a:solidFill>
                  <a:srgbClr val="E3E3E3"/>
                </a:solidFill>
              </a:rPr>
              <a:t>characterization</a:t>
            </a:r>
            <a:endParaRPr lang="fr-FR" sz="2200" dirty="0" smtClean="0">
              <a:solidFill>
                <a:srgbClr val="E3E3E3"/>
              </a:solidFill>
            </a:endParaRPr>
          </a:p>
          <a:p>
            <a:pPr lvl="1"/>
            <a:r>
              <a:rPr lang="fr-FR" sz="2200" dirty="0" smtClean="0">
                <a:solidFill>
                  <a:srgbClr val="E3E3E3"/>
                </a:solidFill>
              </a:rPr>
              <a:t>Mitigation </a:t>
            </a:r>
            <a:r>
              <a:rPr lang="fr-FR" sz="2200" dirty="0" err="1" smtClean="0">
                <a:solidFill>
                  <a:srgbClr val="E3E3E3"/>
                </a:solidFill>
              </a:rPr>
              <a:t>efficiency</a:t>
            </a:r>
            <a:r>
              <a:rPr lang="fr-FR" sz="2200" dirty="0" smtClean="0">
                <a:solidFill>
                  <a:srgbClr val="E3E3E3"/>
                </a:solidFill>
              </a:rPr>
              <a:t>: background plasma </a:t>
            </a:r>
            <a:r>
              <a:rPr lang="fr-FR" sz="2200" dirty="0" err="1" smtClean="0">
                <a:solidFill>
                  <a:srgbClr val="E3E3E3"/>
                </a:solidFill>
              </a:rPr>
              <a:t>effects</a:t>
            </a:r>
            <a:endParaRPr lang="fr-FR" sz="2200" dirty="0" smtClean="0">
              <a:solidFill>
                <a:srgbClr val="E3E3E3"/>
              </a:solidFill>
            </a:endParaRPr>
          </a:p>
          <a:p>
            <a:pPr lvl="1"/>
            <a:r>
              <a:rPr lang="fr-FR" sz="2200" dirty="0" smtClean="0">
                <a:solidFill>
                  <a:srgbClr val="E3E3E3"/>
                </a:solidFill>
              </a:rPr>
              <a:t>Vertical </a:t>
            </a:r>
            <a:r>
              <a:rPr lang="fr-FR" sz="2200" dirty="0" err="1" smtClean="0">
                <a:solidFill>
                  <a:srgbClr val="E3E3E3"/>
                </a:solidFill>
              </a:rPr>
              <a:t>stability</a:t>
            </a:r>
            <a:r>
              <a:rPr lang="fr-FR" sz="2200" dirty="0" smtClean="0">
                <a:solidFill>
                  <a:srgbClr val="E3E3E3"/>
                </a:solidFill>
              </a:rPr>
              <a:t> and </a:t>
            </a:r>
            <a:r>
              <a:rPr lang="fr-FR" sz="2200" dirty="0" err="1" smtClean="0">
                <a:solidFill>
                  <a:srgbClr val="E3E3E3"/>
                </a:solidFill>
              </a:rPr>
              <a:t>link</a:t>
            </a:r>
            <a:r>
              <a:rPr lang="fr-FR" sz="2200" dirty="0" smtClean="0">
                <a:solidFill>
                  <a:srgbClr val="E3E3E3"/>
                </a:solidFill>
              </a:rPr>
              <a:t> to mitigation </a:t>
            </a:r>
            <a:r>
              <a:rPr lang="fr-FR" sz="2200" dirty="0" err="1" smtClean="0">
                <a:solidFill>
                  <a:srgbClr val="E3E3E3"/>
                </a:solidFill>
              </a:rPr>
              <a:t>efficiency</a:t>
            </a:r>
            <a:endParaRPr lang="fr-FR" sz="2200" dirty="0">
              <a:solidFill>
                <a:srgbClr val="E3E3E3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1620" y="3981592"/>
            <a:ext cx="8784976" cy="22215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3399"/>
                </a:solidFill>
              </a:rPr>
              <a:t>Bonus: JET </a:t>
            </a:r>
            <a:r>
              <a:rPr lang="fr-FR" sz="2400" dirty="0" err="1" smtClean="0">
                <a:solidFill>
                  <a:srgbClr val="003399"/>
                </a:solidFill>
              </a:rPr>
              <a:t>runaway</a:t>
            </a:r>
            <a:r>
              <a:rPr lang="fr-FR" sz="2400" dirty="0" smtClean="0">
                <a:solidFill>
                  <a:srgbClr val="003399"/>
                </a:solidFill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</a:rPr>
              <a:t>kinetic</a:t>
            </a:r>
            <a:r>
              <a:rPr lang="fr-FR" sz="2400" dirty="0" smtClean="0">
                <a:solidFill>
                  <a:srgbClr val="003399"/>
                </a:solidFill>
              </a:rPr>
              <a:t> + MHD simulations – C. </a:t>
            </a:r>
            <a:r>
              <a:rPr lang="fr-FR" sz="2400" dirty="0" err="1" smtClean="0">
                <a:solidFill>
                  <a:srgbClr val="003399"/>
                </a:solidFill>
              </a:rPr>
              <a:t>Sommariva’s</a:t>
            </a:r>
            <a:r>
              <a:rPr lang="fr-FR" sz="2400" dirty="0" smtClean="0">
                <a:solidFill>
                  <a:srgbClr val="003399"/>
                </a:solidFill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</a:rPr>
              <a:t>work</a:t>
            </a:r>
            <a:endParaRPr lang="fr-FR" sz="2400" dirty="0" smtClean="0">
              <a:solidFill>
                <a:srgbClr val="003399"/>
              </a:solidFill>
            </a:endParaRP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Magnetic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topology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during</a:t>
            </a:r>
            <a:r>
              <a:rPr lang="fr-FR" sz="2200" dirty="0" smtClean="0">
                <a:solidFill>
                  <a:srgbClr val="00B0F0"/>
                </a:solidFill>
              </a:rPr>
              <a:t> a disruption</a:t>
            </a: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Runaway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survival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following</a:t>
            </a:r>
            <a:r>
              <a:rPr lang="fr-FR" sz="2200" dirty="0" smtClean="0">
                <a:solidFill>
                  <a:srgbClr val="00B0F0"/>
                </a:solidFill>
              </a:rPr>
              <a:t> thermal </a:t>
            </a:r>
            <a:r>
              <a:rPr lang="fr-FR" sz="2200" dirty="0" err="1" smtClean="0">
                <a:solidFill>
                  <a:srgbClr val="00B0F0"/>
                </a:solidFill>
              </a:rPr>
              <a:t>quench</a:t>
            </a:r>
            <a:endParaRPr lang="fr-FR" sz="2200" dirty="0" smtClean="0">
              <a:solidFill>
                <a:srgbClr val="00B0F0"/>
              </a:solidFill>
            </a:endParaRP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Effect</a:t>
            </a:r>
            <a:r>
              <a:rPr lang="fr-FR" sz="2200" dirty="0" smtClean="0">
                <a:solidFill>
                  <a:srgbClr val="00B0F0"/>
                </a:solidFill>
              </a:rPr>
              <a:t> of the effective </a:t>
            </a:r>
            <a:r>
              <a:rPr lang="fr-FR" sz="2200" dirty="0" err="1" smtClean="0">
                <a:solidFill>
                  <a:srgbClr val="00B0F0"/>
                </a:solidFill>
              </a:rPr>
              <a:t>electric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field</a:t>
            </a:r>
            <a:endParaRPr lang="fr-FR" sz="2200" dirty="0" smtClean="0">
              <a:solidFill>
                <a:srgbClr val="00B0F0"/>
              </a:solidFill>
            </a:endParaRPr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8333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Disruptions and runaways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Disruptions: </a:t>
            </a:r>
            <a:r>
              <a:rPr lang="fr-FR" b="1" dirty="0" err="1" smtClean="0"/>
              <a:t>threat</a:t>
            </a:r>
            <a:r>
              <a:rPr lang="fr-FR" b="1" dirty="0" smtClean="0"/>
              <a:t> to a </a:t>
            </a:r>
            <a:r>
              <a:rPr lang="fr-FR" b="1" dirty="0" err="1" smtClean="0"/>
              <a:t>reliable</a:t>
            </a:r>
            <a:r>
              <a:rPr lang="fr-FR" b="1" dirty="0" smtClean="0"/>
              <a:t> </a:t>
            </a:r>
            <a:r>
              <a:rPr lang="fr-FR" b="1" dirty="0" err="1" smtClean="0"/>
              <a:t>operation</a:t>
            </a:r>
            <a:r>
              <a:rPr lang="fr-FR" b="1" dirty="0" smtClean="0"/>
              <a:t> of future </a:t>
            </a:r>
            <a:r>
              <a:rPr lang="fr-FR" b="1" dirty="0" err="1" smtClean="0"/>
              <a:t>devices</a:t>
            </a:r>
            <a:r>
              <a:rPr lang="fr-FR" b="1" dirty="0" smtClean="0"/>
              <a:t> </a:t>
            </a:r>
            <a:r>
              <a:rPr lang="fr-FR" b="1" dirty="0" err="1" smtClean="0"/>
              <a:t>including</a:t>
            </a:r>
            <a:r>
              <a:rPr lang="fr-FR" b="1" dirty="0" smtClean="0"/>
              <a:t> ITER</a:t>
            </a:r>
          </a:p>
          <a:p>
            <a:r>
              <a:rPr lang="fr-FR" dirty="0" smtClean="0"/>
              <a:t>3 </a:t>
            </a:r>
            <a:r>
              <a:rPr lang="fr-FR" dirty="0" err="1" smtClean="0"/>
              <a:t>kinds</a:t>
            </a:r>
            <a:r>
              <a:rPr lang="fr-FR" dirty="0" smtClean="0"/>
              <a:t> of </a:t>
            </a:r>
            <a:r>
              <a:rPr lang="fr-FR" dirty="0" err="1" smtClean="0"/>
              <a:t>effects</a:t>
            </a:r>
            <a:r>
              <a:rPr lang="fr-FR" dirty="0" smtClean="0"/>
              <a:t> :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, </a:t>
            </a:r>
            <a:r>
              <a:rPr lang="fr-FR" dirty="0" err="1" smtClean="0"/>
              <a:t>electromagnetic</a:t>
            </a:r>
            <a:r>
              <a:rPr lang="fr-FR" dirty="0" smtClean="0"/>
              <a:t> forces, </a:t>
            </a:r>
            <a:r>
              <a:rPr lang="fr-FR" dirty="0" err="1" smtClean="0">
                <a:solidFill>
                  <a:srgbClr val="DC23E1"/>
                </a:solidFill>
              </a:rPr>
              <a:t>runaway</a:t>
            </a:r>
            <a:r>
              <a:rPr lang="fr-FR" dirty="0" smtClean="0">
                <a:solidFill>
                  <a:srgbClr val="DC23E1"/>
                </a:solidFill>
              </a:rPr>
              <a:t> </a:t>
            </a:r>
            <a:r>
              <a:rPr lang="fr-FR" dirty="0" err="1" smtClean="0">
                <a:solidFill>
                  <a:srgbClr val="DC23E1"/>
                </a:solidFill>
              </a:rPr>
              <a:t>electrons</a:t>
            </a:r>
            <a:endParaRPr lang="fr-FR" dirty="0" smtClean="0">
              <a:solidFill>
                <a:srgbClr val="DC23E1"/>
              </a:solidFill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Most </a:t>
            </a:r>
            <a:r>
              <a:rPr lang="fr-FR" dirty="0" err="1" smtClean="0">
                <a:sym typeface="Wingdings" panose="05000000000000000000" pitchFamily="2" charset="2"/>
              </a:rPr>
              <a:t>difficult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consequence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mitigate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olidFill>
                  <a:srgbClr val="DC23E1"/>
                </a:solidFill>
                <a:sym typeface="Wingdings" panose="05000000000000000000" pitchFamily="2" charset="2"/>
              </a:rPr>
              <a:t>runaway</a:t>
            </a:r>
            <a:r>
              <a:rPr lang="fr-FR" dirty="0" smtClean="0">
                <a:solidFill>
                  <a:srgbClr val="DC23E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DC23E1"/>
                </a:solidFill>
                <a:sym typeface="Wingdings" panose="05000000000000000000" pitchFamily="2" charset="2"/>
              </a:rPr>
              <a:t>electrons</a:t>
            </a:r>
            <a:r>
              <a:rPr lang="fr-FR" dirty="0" smtClean="0">
                <a:solidFill>
                  <a:srgbClr val="DC23E1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(</a:t>
            </a:r>
            <a:r>
              <a:rPr lang="fr-FR" dirty="0" err="1" smtClean="0">
                <a:sym typeface="Wingdings" panose="05000000000000000000" pitchFamily="2" charset="2"/>
              </a:rPr>
              <a:t>MAs</a:t>
            </a:r>
            <a:r>
              <a:rPr lang="fr-FR" dirty="0" smtClean="0">
                <a:sym typeface="Wingdings" panose="05000000000000000000" pitchFamily="2" charset="2"/>
              </a:rPr>
              <a:t> at 5-20 MeV)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RE </a:t>
            </a:r>
            <a:r>
              <a:rPr lang="fr-FR" dirty="0" err="1" smtClean="0">
                <a:sym typeface="Wingdings" panose="05000000000000000000" pitchFamily="2" charset="2"/>
              </a:rPr>
              <a:t>generation</a:t>
            </a:r>
            <a:r>
              <a:rPr lang="fr-FR" dirty="0" smtClean="0">
                <a:sym typeface="Wingdings" panose="05000000000000000000" pitchFamily="2" charset="2"/>
              </a:rPr>
              <a:t> gain </a:t>
            </a:r>
            <a:r>
              <a:rPr lang="fr-FR" dirty="0" err="1" smtClean="0">
                <a:sym typeface="Wingdings" panose="05000000000000000000" pitchFamily="2" charset="2"/>
              </a:rPr>
              <a:t>through</a:t>
            </a:r>
            <a:r>
              <a:rPr lang="fr-FR" dirty="0" smtClean="0">
                <a:sym typeface="Wingdings" panose="05000000000000000000" pitchFamily="2" charset="2"/>
              </a:rPr>
              <a:t> avalanche: 10</a:t>
            </a:r>
            <a:r>
              <a:rPr lang="fr-FR" baseline="30000" dirty="0" smtClean="0">
                <a:sym typeface="Wingdings" panose="05000000000000000000" pitchFamily="2" charset="2"/>
              </a:rPr>
              <a:t>4</a:t>
            </a:r>
            <a:r>
              <a:rPr lang="fr-FR" dirty="0" smtClean="0">
                <a:sym typeface="Wingdings" panose="05000000000000000000" pitchFamily="2" charset="2"/>
              </a:rPr>
              <a:t> at JET, 10</a:t>
            </a:r>
            <a:r>
              <a:rPr lang="fr-FR" baseline="30000" dirty="0" smtClean="0">
                <a:sym typeface="Wingdings" panose="05000000000000000000" pitchFamily="2" charset="2"/>
              </a:rPr>
              <a:t>16</a:t>
            </a:r>
            <a:r>
              <a:rPr lang="fr-FR" dirty="0" smtClean="0">
                <a:sym typeface="Wingdings" panose="05000000000000000000" pitchFamily="2" charset="2"/>
              </a:rPr>
              <a:t> on ITER.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But </a:t>
            </a:r>
            <a:r>
              <a:rPr lang="fr-FR" b="1" dirty="0" smtClean="0">
                <a:sym typeface="Wingdings" panose="05000000000000000000" pitchFamily="2" charset="2"/>
              </a:rPr>
              <a:t>large </a:t>
            </a:r>
            <a:r>
              <a:rPr lang="fr-FR" b="1" dirty="0" err="1" smtClean="0">
                <a:sym typeface="Wingdings" panose="05000000000000000000" pitchFamily="2" charset="2"/>
              </a:rPr>
              <a:t>uncertainties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on the </a:t>
            </a:r>
            <a:r>
              <a:rPr lang="fr-FR" dirty="0" err="1" smtClean="0">
                <a:sym typeface="Wingdings" panose="05000000000000000000" pitchFamily="2" charset="2"/>
              </a:rPr>
              <a:t>generation</a:t>
            </a:r>
            <a:r>
              <a:rPr lang="fr-FR" dirty="0" smtClean="0">
                <a:sym typeface="Wingdings" panose="05000000000000000000" pitchFamily="2" charset="2"/>
              </a:rPr>
              <a:t> conditions and </a:t>
            </a:r>
            <a:r>
              <a:rPr lang="fr-FR" dirty="0" err="1" smtClean="0">
                <a:sym typeface="Wingdings" panose="05000000000000000000" pitchFamily="2" charset="2"/>
              </a:rPr>
              <a:t>loss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mechanisms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We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might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too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pessimistic</a:t>
            </a:r>
            <a:r>
              <a:rPr lang="fr-FR" dirty="0" smtClean="0">
                <a:sym typeface="Wingdings" panose="05000000000000000000" pitchFamily="2" charset="2"/>
              </a:rPr>
              <a:t> about ITER </a:t>
            </a:r>
            <a:r>
              <a:rPr lang="fr-FR" dirty="0" err="1" smtClean="0">
                <a:sym typeface="Wingdings" panose="05000000000000000000" pitchFamily="2" charset="2"/>
              </a:rPr>
              <a:t>runaways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remember</a:t>
            </a:r>
            <a:r>
              <a:rPr lang="fr-FR" dirty="0" smtClean="0">
                <a:sym typeface="Wingdings" panose="05000000000000000000" pitchFamily="2" charset="2"/>
              </a:rPr>
              <a:t> JET-C vs. JET-ILW)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2 options to </a:t>
            </a:r>
            <a:r>
              <a:rPr lang="fr-FR" dirty="0" err="1" smtClean="0">
                <a:sym typeface="Wingdings" panose="05000000000000000000" pitchFamily="2" charset="2"/>
              </a:rPr>
              <a:t>mitigate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runaways</a:t>
            </a:r>
            <a:r>
              <a:rPr lang="fr-FR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Prevent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their</a:t>
            </a:r>
            <a:r>
              <a:rPr lang="fr-FR" dirty="0" smtClean="0">
                <a:sym typeface="Wingdings" panose="05000000000000000000" pitchFamily="2" charset="2"/>
              </a:rPr>
              <a:t> initial </a:t>
            </a:r>
            <a:r>
              <a:rPr lang="fr-FR" dirty="0" err="1" smtClean="0">
                <a:sym typeface="Wingdings" panose="05000000000000000000" pitchFamily="2" charset="2"/>
              </a:rPr>
              <a:t>generation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fr-FR" b="1" dirty="0" err="1" smtClean="0">
                <a:sym typeface="Wingdings" panose="05000000000000000000" pitchFamily="2" charset="2"/>
              </a:rPr>
              <a:t>Suppress</a:t>
            </a:r>
            <a:r>
              <a:rPr lang="fr-FR" b="1" dirty="0" smtClean="0">
                <a:sym typeface="Wingdings" panose="05000000000000000000" pitchFamily="2" charset="2"/>
              </a:rPr>
              <a:t> the </a:t>
            </a:r>
            <a:r>
              <a:rPr lang="fr-FR" b="1" dirty="0" err="1" smtClean="0">
                <a:sym typeface="Wingdings" panose="05000000000000000000" pitchFamily="2" charset="2"/>
              </a:rPr>
              <a:t>runaway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beam</a:t>
            </a:r>
            <a:r>
              <a:rPr lang="fr-FR" b="1" dirty="0" smtClean="0">
                <a:sym typeface="Wingdings" panose="05000000000000000000" pitchFamily="2" charset="2"/>
              </a:rPr>
              <a:t> once </a:t>
            </a:r>
            <a:r>
              <a:rPr lang="fr-FR" b="1" dirty="0" err="1" smtClean="0">
                <a:sym typeface="Wingdings" panose="05000000000000000000" pitchFamily="2" charset="2"/>
              </a:rPr>
              <a:t>it</a:t>
            </a:r>
            <a:r>
              <a:rPr lang="fr-FR" b="1" dirty="0" smtClean="0">
                <a:sym typeface="Wingdings" panose="05000000000000000000" pitchFamily="2" charset="2"/>
              </a:rPr>
              <a:t> has 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     </a:t>
            </a:r>
            <a:r>
              <a:rPr lang="fr-FR" b="1" dirty="0" err="1" smtClean="0">
                <a:sym typeface="Wingdings" panose="05000000000000000000" pitchFamily="2" charset="2"/>
              </a:rPr>
              <a:t>appeared</a:t>
            </a:r>
            <a:endParaRPr lang="fr-FR" b="1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ITER possible </a:t>
            </a:r>
            <a:r>
              <a:rPr lang="fr-FR" dirty="0" err="1" smtClean="0">
                <a:sym typeface="Wingdings" panose="05000000000000000000" pitchFamily="2" charset="2"/>
              </a:rPr>
              <a:t>strategy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>
                <a:sym typeface="Wingdings" panose="05000000000000000000" pitchFamily="2" charset="2"/>
              </a:rPr>
              <a:t>O</a:t>
            </a:r>
            <a:r>
              <a:rPr lang="fr-FR" dirty="0" smtClean="0">
                <a:sym typeface="Wingdings" panose="05000000000000000000" pitchFamily="2" charset="2"/>
              </a:rPr>
              <a:t>ne </a:t>
            </a:r>
            <a:r>
              <a:rPr lang="fr-FR" dirty="0" smtClean="0">
                <a:sym typeface="Wingdings" panose="05000000000000000000" pitchFamily="2" charset="2"/>
              </a:rPr>
              <a:t>injection to </a:t>
            </a:r>
            <a:r>
              <a:rPr lang="fr-FR" dirty="0" err="1" smtClean="0">
                <a:sym typeface="Wingdings" panose="05000000000000000000" pitchFamily="2" charset="2"/>
              </a:rPr>
              <a:t>mitigate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heat</a:t>
            </a:r>
            <a:r>
              <a:rPr lang="fr-FR" dirty="0" smtClean="0">
                <a:sym typeface="Wingdings" panose="05000000000000000000" pitchFamily="2" charset="2"/>
              </a:rPr>
              <a:t>/EM </a:t>
            </a:r>
            <a:r>
              <a:rPr lang="fr-FR" dirty="0" err="1" smtClean="0">
                <a:sym typeface="Wingdings" panose="05000000000000000000" pitchFamily="2" charset="2"/>
              </a:rPr>
              <a:t>loads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S</a:t>
            </a:r>
            <a:r>
              <a:rPr lang="fr-FR" dirty="0" smtClean="0">
                <a:sym typeface="Wingdings" panose="05000000000000000000" pitchFamily="2" charset="2"/>
              </a:rPr>
              <a:t>econd </a:t>
            </a:r>
            <a:r>
              <a:rPr lang="fr-FR" dirty="0" smtClean="0">
                <a:sym typeface="Wingdings" panose="05000000000000000000" pitchFamily="2" charset="2"/>
              </a:rPr>
              <a:t>injection to </a:t>
            </a:r>
            <a:r>
              <a:rPr lang="fr-FR" dirty="0" err="1" smtClean="0">
                <a:sym typeface="Wingdings" panose="05000000000000000000" pitchFamily="2" charset="2"/>
              </a:rPr>
              <a:t>suppress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runaways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66315" y="5404583"/>
            <a:ext cx="330088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Main question to </a:t>
            </a:r>
            <a:r>
              <a:rPr lang="fr-FR" dirty="0" err="1" smtClean="0">
                <a:solidFill>
                  <a:srgbClr val="0070C0"/>
                </a:solidFill>
              </a:rPr>
              <a:t>be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addressed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  <a:r>
              <a:rPr lang="fr-FR" dirty="0" err="1" smtClean="0">
                <a:solidFill>
                  <a:srgbClr val="0070C0"/>
                </a:solidFill>
              </a:rPr>
              <a:t>under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which</a:t>
            </a:r>
            <a:r>
              <a:rPr lang="fr-FR" dirty="0" smtClean="0">
                <a:solidFill>
                  <a:srgbClr val="0070C0"/>
                </a:solidFill>
              </a:rPr>
              <a:t> conditions </a:t>
            </a:r>
            <a:r>
              <a:rPr lang="fr-FR" dirty="0" err="1" smtClean="0">
                <a:solidFill>
                  <a:srgbClr val="0070C0"/>
                </a:solidFill>
              </a:rPr>
              <a:t>runaway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beam</a:t>
            </a:r>
            <a:r>
              <a:rPr lang="fr-FR" dirty="0" smtClean="0">
                <a:solidFill>
                  <a:srgbClr val="0070C0"/>
                </a:solidFill>
              </a:rPr>
              <a:t> suppression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feasible</a:t>
            </a:r>
            <a:r>
              <a:rPr lang="fr-FR" dirty="0" smtClean="0">
                <a:solidFill>
                  <a:srgbClr val="0070C0"/>
                </a:solidFill>
              </a:rPr>
              <a:t> 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8" name="43493_4_logo_Star_Wa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5399" y="2724152"/>
            <a:ext cx="3852334" cy="33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Disruption </a:t>
            </a:r>
            <a:r>
              <a:rPr lang="en-US" sz="2000" dirty="0" smtClean="0"/>
              <a:t>phenomenology </a:t>
            </a:r>
            <a:r>
              <a:rPr lang="fr-FR" sz="2000" dirty="0" smtClean="0"/>
              <a:t>(Simulation of JET #86887</a:t>
            </a:r>
            <a:r>
              <a:rPr lang="fr-FR" sz="2000" dirty="0"/>
              <a:t>)</a:t>
            </a:r>
            <a:r>
              <a:rPr lang="en-US" sz="2000" dirty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8" t="32143" r="43036" b="21195"/>
          <a:stretch/>
        </p:blipFill>
        <p:spPr bwMode="auto">
          <a:xfrm>
            <a:off x="6604889" y="962677"/>
            <a:ext cx="2039232" cy="291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0" t="36224" r="40371" b="17186"/>
          <a:stretch/>
        </p:blipFill>
        <p:spPr bwMode="auto">
          <a:xfrm>
            <a:off x="4138461" y="4002657"/>
            <a:ext cx="1945708" cy="28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406"/>
            <a:ext cx="5011992" cy="28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33730" r="45387" b="19643"/>
          <a:stretch/>
        </p:blipFill>
        <p:spPr bwMode="auto">
          <a:xfrm>
            <a:off x="4572000" y="962677"/>
            <a:ext cx="2032889" cy="29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5" t="28968" r="42263" b="24432"/>
          <a:stretch/>
        </p:blipFill>
        <p:spPr bwMode="auto">
          <a:xfrm>
            <a:off x="8390" y="4002656"/>
            <a:ext cx="1986962" cy="28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3" t="34921" r="43290" b="18452"/>
          <a:stretch/>
        </p:blipFill>
        <p:spPr bwMode="auto">
          <a:xfrm>
            <a:off x="2030303" y="4002656"/>
            <a:ext cx="2009297" cy="28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3774" y="3480716"/>
            <a:ext cx="359863" cy="342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1514" y="1105432"/>
            <a:ext cx="288032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6813" y="2059926"/>
            <a:ext cx="28803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75003" y="1200895"/>
            <a:ext cx="28803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91935" y="1021300"/>
            <a:ext cx="154685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4: </a:t>
            </a:r>
            <a:r>
              <a:rPr lang="el-GR" dirty="0" smtClean="0"/>
              <a:t>Δ</a:t>
            </a:r>
            <a:r>
              <a:rPr lang="fr-FR" dirty="0" smtClean="0"/>
              <a:t>t ~ 1(ms)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9546" y="387455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3: MHD excitation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92280" y="892581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</a:t>
            </a:r>
            <a:r>
              <a:rPr lang="fr-FR" sz="1400" dirty="0" smtClean="0"/>
              <a:t>: </a:t>
            </a:r>
            <a:r>
              <a:rPr lang="en-US" sz="1400" dirty="0" smtClean="0"/>
              <a:t>Magnetic islands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395897" y="3848767"/>
            <a:ext cx="192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4</a:t>
            </a:r>
            <a:r>
              <a:rPr lang="fr-FR" sz="1400" dirty="0" smtClean="0">
                <a:solidFill>
                  <a:srgbClr val="FF0000"/>
                </a:solidFill>
              </a:rPr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Thermal quench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72827" y="38487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5: </a:t>
            </a:r>
            <a:r>
              <a:rPr lang="en-US" sz="1400" dirty="0" smtClean="0">
                <a:solidFill>
                  <a:srgbClr val="FF0000"/>
                </a:solidFill>
              </a:rPr>
              <a:t>Current quench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148064" y="892580"/>
            <a:ext cx="136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1: </a:t>
            </a:r>
            <a:r>
              <a:rPr lang="en-US" sz="1400" dirty="0" smtClean="0">
                <a:solidFill>
                  <a:srgbClr val="00B050"/>
                </a:solidFill>
              </a:rPr>
              <a:t>Equilibrium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86054" y="1772816"/>
            <a:ext cx="1649289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1" idx="2"/>
          </p:cNvCxnSpPr>
          <p:nvPr/>
        </p:nvCxnSpPr>
        <p:spPr>
          <a:xfrm>
            <a:off x="445530" y="1474764"/>
            <a:ext cx="238038" cy="29805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0"/>
          </p:cNvCxnSpPr>
          <p:nvPr/>
        </p:nvCxnSpPr>
        <p:spPr>
          <a:xfrm flipH="1" flipV="1">
            <a:off x="1817693" y="1843902"/>
            <a:ext cx="19313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154845" y="1205966"/>
            <a:ext cx="237090" cy="5668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423623" y="1631265"/>
            <a:ext cx="1152128" cy="65863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3" idx="3"/>
          </p:cNvCxnSpPr>
          <p:nvPr/>
        </p:nvCxnSpPr>
        <p:spPr>
          <a:xfrm>
            <a:off x="1763035" y="1385561"/>
            <a:ext cx="288685" cy="3872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395897" y="2909555"/>
            <a:ext cx="468052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165363" y="1567412"/>
            <a:ext cx="165881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5:</a:t>
            </a:r>
            <a:r>
              <a:rPr lang="el-GR" dirty="0" smtClean="0"/>
              <a:t> </a:t>
            </a:r>
            <a:r>
              <a:rPr lang="el-GR" dirty="0"/>
              <a:t>Δ</a:t>
            </a:r>
            <a:r>
              <a:rPr lang="fr-FR" dirty="0"/>
              <a:t>t </a:t>
            </a:r>
            <a:r>
              <a:rPr lang="fr-FR" dirty="0" smtClean="0"/>
              <a:t>~ 10(ms</a:t>
            </a:r>
            <a:r>
              <a:rPr lang="fr-FR" dirty="0"/>
              <a:t>)</a:t>
            </a: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059832" y="1772816"/>
            <a:ext cx="105531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51720" y="3501008"/>
            <a:ext cx="349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Flèche droite 29"/>
          <p:cNvSpPr/>
          <p:nvPr/>
        </p:nvSpPr>
        <p:spPr>
          <a:xfrm rot="10800000">
            <a:off x="8623046" y="1986689"/>
            <a:ext cx="485458" cy="33665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084169" y="4414664"/>
            <a:ext cx="3059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MHD activity + decrease in plasma current during the CQ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generation of toroidal electric field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Cambria Math"/>
              </a:rPr>
              <a:t>electron acceleration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Runaway Electron production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7" grpId="0" animBg="1"/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and contribution of the present work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980728"/>
            <a:ext cx="8496944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Interactions between MHD in disruption thermal quench (TQ) and primary RE generation (runaway seed for avalanche) are still poorly understood</a:t>
            </a:r>
          </a:p>
          <a:p>
            <a:pPr algn="just"/>
            <a:endParaRPr lang="en-US" dirty="0" smtClean="0"/>
          </a:p>
          <a:p>
            <a:pPr marL="742950" lvl="1" indent="-285750" algn="just">
              <a:buFont typeface="Symbol"/>
              <a:buChar char="Þ"/>
            </a:pPr>
            <a:r>
              <a:rPr lang="en-US" dirty="0" smtClean="0"/>
              <a:t>These interactions are critical especially for :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Hot Tail mechanism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</a:rPr>
              <a:t> How many pre-TQ hot electrons remain confined through the TQ phase?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Dreicer</a:t>
            </a:r>
            <a:r>
              <a:rPr lang="en-US" dirty="0" smtClean="0">
                <a:solidFill>
                  <a:srgbClr val="FF0000"/>
                </a:solidFill>
              </a:rPr>
              <a:t> mechanism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</a:rPr>
              <a:t> Can electrons be accelerated due to MHD-related electric fields during the TQ phase?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Symbol"/>
              <a:buChar char="Þ"/>
            </a:pPr>
            <a:r>
              <a:rPr lang="en-US" dirty="0" smtClean="0">
                <a:solidFill>
                  <a:srgbClr val="FF0000"/>
                </a:solidFill>
              </a:rPr>
              <a:t>These questions are addressed introducing test particles in JOREK: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Both guiding center </a:t>
            </a:r>
            <a:r>
              <a:rPr lang="en-US" sz="1400" dirty="0" smtClean="0"/>
              <a:t>[3]</a:t>
            </a:r>
            <a:r>
              <a:rPr lang="en-US" dirty="0" smtClean="0"/>
              <a:t> (GC) and full orbit (FO) </a:t>
            </a:r>
            <a:r>
              <a:rPr lang="en-US" sz="1400" dirty="0" smtClean="0"/>
              <a:t>[4]</a:t>
            </a:r>
            <a:r>
              <a:rPr lang="en-US" dirty="0" smtClean="0"/>
              <a:t> models have been implemented and tested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 simple </a:t>
            </a:r>
            <a:r>
              <a:rPr lang="en-US" dirty="0"/>
              <a:t>model of drag force is </a:t>
            </a:r>
            <a:r>
              <a:rPr lang="en-US" dirty="0" smtClean="0"/>
              <a:t>implemented </a:t>
            </a:r>
            <a:r>
              <a:rPr lang="en-US" sz="1400" dirty="0" smtClean="0"/>
              <a:t>[5]</a:t>
            </a:r>
            <a:r>
              <a:rPr lang="en-US" dirty="0" smtClean="0"/>
              <a:t> </a:t>
            </a:r>
            <a:r>
              <a:rPr lang="en-US" dirty="0"/>
              <a:t>(for </a:t>
            </a:r>
            <a:r>
              <a:rPr lang="en-US" dirty="0" smtClean="0"/>
              <a:t>GC only)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3D-time varying MHD fields are used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 feedback on the MHD solutions is considered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72" y="5621526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[3] </a:t>
            </a:r>
            <a:r>
              <a:rPr lang="en-US" sz="1400" dirty="0"/>
              <a:t>J.R. Cary, A.J. </a:t>
            </a:r>
            <a:r>
              <a:rPr lang="en-US" sz="1400" dirty="0" err="1"/>
              <a:t>Brizard</a:t>
            </a:r>
            <a:r>
              <a:rPr lang="en-US" sz="1400" dirty="0"/>
              <a:t>, Rev. Mod. Phys</a:t>
            </a:r>
            <a:r>
              <a:rPr lang="en-US" sz="1400" dirty="0" smtClean="0"/>
              <a:t>., p.693, 2009</a:t>
            </a:r>
          </a:p>
          <a:p>
            <a:r>
              <a:rPr lang="en-US" sz="1400" dirty="0" smtClean="0"/>
              <a:t>[4] </a:t>
            </a:r>
            <a:r>
              <a:rPr lang="en-US" sz="1400" dirty="0" err="1"/>
              <a:t>R.Zhang</a:t>
            </a:r>
            <a:r>
              <a:rPr lang="en-US" sz="1400" dirty="0"/>
              <a:t> et </a:t>
            </a:r>
            <a:r>
              <a:rPr lang="en-US" sz="1400" dirty="0" smtClean="0"/>
              <a:t>al</a:t>
            </a:r>
            <a:r>
              <a:rPr lang="en-US" sz="1400" dirty="0"/>
              <a:t>., </a:t>
            </a:r>
            <a:r>
              <a:rPr lang="en-US" sz="1400" dirty="0" smtClean="0"/>
              <a:t>Phys. Plasmas, </a:t>
            </a:r>
            <a:r>
              <a:rPr lang="en-US" sz="1400" dirty="0"/>
              <a:t>vol.22, </a:t>
            </a:r>
            <a:r>
              <a:rPr lang="en-US" sz="1400" dirty="0" smtClean="0"/>
              <a:t>p.044501</a:t>
            </a:r>
            <a:r>
              <a:rPr lang="en-US" sz="1400" dirty="0"/>
              <a:t>, </a:t>
            </a:r>
            <a:r>
              <a:rPr lang="en-US" sz="1400" dirty="0" smtClean="0"/>
              <a:t>2015</a:t>
            </a:r>
          </a:p>
          <a:p>
            <a:r>
              <a:rPr lang="en-US" sz="1400" dirty="0" smtClean="0"/>
              <a:t>[5] </a:t>
            </a:r>
            <a:r>
              <a:rPr lang="en-US" sz="1400" dirty="0"/>
              <a:t>J. R. M.-Solis et </a:t>
            </a:r>
            <a:r>
              <a:rPr lang="en-US" sz="1400" dirty="0" smtClean="0"/>
              <a:t>al., </a:t>
            </a:r>
            <a:r>
              <a:rPr lang="en-US" sz="1400" dirty="0"/>
              <a:t>Phys. Plasmas, vol.22, </a:t>
            </a:r>
            <a:r>
              <a:rPr lang="en-US" sz="1400" dirty="0" smtClean="0"/>
              <a:t>p.092512</a:t>
            </a:r>
            <a:r>
              <a:rPr lang="en-US" sz="1400" dirty="0"/>
              <a:t>, 2015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C. Reux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 </a:t>
            </a:r>
            <a:r>
              <a:rPr lang="en-US" sz="2000" dirty="0"/>
              <a:t>of electron </a:t>
            </a:r>
            <a:r>
              <a:rPr lang="en-US" sz="2000" dirty="0" smtClean="0"/>
              <a:t>dynamics in </a:t>
            </a:r>
            <a:r>
              <a:rPr lang="en-US" sz="2000" dirty="0"/>
              <a:t>the JET </a:t>
            </a:r>
            <a:r>
              <a:rPr lang="en-US" sz="2000" dirty="0" smtClean="0"/>
              <a:t>#86887 </a:t>
            </a:r>
            <a:r>
              <a:rPr lang="en-US" sz="2000" dirty="0"/>
              <a:t>simulation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065733" y="968026"/>
            <a:ext cx="307826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DC23E1"/>
                </a:solidFill>
              </a:rPr>
              <a:t>Electric field from </a:t>
            </a:r>
            <a:r>
              <a:rPr lang="fr-FR" dirty="0" smtClean="0">
                <a:solidFill>
                  <a:srgbClr val="DC23E1"/>
                </a:solidFill>
              </a:rPr>
              <a:t>d</a:t>
            </a:r>
            <a:r>
              <a:rPr lang="el-GR" dirty="0" smtClean="0">
                <a:solidFill>
                  <a:srgbClr val="DC23E1"/>
                </a:solidFill>
              </a:rPr>
              <a:t>ψ</a:t>
            </a:r>
            <a:r>
              <a:rPr lang="fr-FR" dirty="0" smtClean="0">
                <a:solidFill>
                  <a:srgbClr val="DC23E1"/>
                </a:solidFill>
              </a:rPr>
              <a:t>/</a:t>
            </a:r>
            <a:r>
              <a:rPr lang="fr-FR" dirty="0" err="1" smtClean="0">
                <a:solidFill>
                  <a:srgbClr val="DC23E1"/>
                </a:solidFill>
              </a:rPr>
              <a:t>dt</a:t>
            </a:r>
            <a:r>
              <a:rPr lang="fr-FR" dirty="0" smtClean="0">
                <a:solidFill>
                  <a:srgbClr val="DC23E1"/>
                </a:solidFill>
              </a:rPr>
              <a:t> </a:t>
            </a:r>
            <a:r>
              <a:rPr lang="en-US" dirty="0" smtClean="0">
                <a:solidFill>
                  <a:srgbClr val="DC23E1"/>
                </a:solidFill>
              </a:rPr>
              <a:t>are turned off </a:t>
            </a:r>
            <a:r>
              <a:rPr lang="en-US" dirty="0">
                <a:solidFill>
                  <a:srgbClr val="DC23E1"/>
                </a:solidFill>
              </a:rPr>
              <a:t>→</a:t>
            </a:r>
            <a:r>
              <a:rPr lang="en-US" dirty="0" smtClean="0">
                <a:solidFill>
                  <a:srgbClr val="DC23E1"/>
                </a:solidFill>
              </a:rPr>
              <a:t> no GC acceleration before TQ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Mono-energetic, mono-pitch angle, deeply passing electrons initialized on a magnetic surface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6" y="968026"/>
            <a:ext cx="1501320" cy="30523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2" y="968026"/>
            <a:ext cx="1878383" cy="30523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56" y="968026"/>
            <a:ext cx="1867076" cy="30523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9" y="4020398"/>
            <a:ext cx="1732156" cy="28376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7" y="4020398"/>
            <a:ext cx="1731665" cy="283760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59632" y="299695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00FF"/>
                </a:solidFill>
              </a:rPr>
              <a:t>1keV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10MeV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75490" y="299695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00FF"/>
                </a:solidFill>
              </a:rPr>
              <a:t>1keV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10MeV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93581" y="299695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00FF"/>
                </a:solidFill>
              </a:rPr>
              <a:t>1keV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10MeV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79530" y="58370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00FF"/>
                </a:solidFill>
              </a:rPr>
              <a:t>1keV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10MeV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39952" y="4081777"/>
            <a:ext cx="4896544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Electrons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 err="1">
                <a:solidFill>
                  <a:srgbClr val="FF0000"/>
                </a:solidFill>
              </a:rPr>
              <a:t>reconfined</a:t>
            </a:r>
            <a:r>
              <a:rPr lang="en-US" dirty="0">
                <a:solidFill>
                  <a:srgbClr val="FF0000"/>
                </a:solidFill>
              </a:rPr>
              <a:t> due to reformation of closed magnetic flux surfaces during the CQ </a:t>
            </a:r>
            <a:r>
              <a:rPr lang="en-US" dirty="0" smtClean="0">
                <a:solidFill>
                  <a:srgbClr val="FF0000"/>
                </a:solidFill>
              </a:rPr>
              <a:t>phase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Reformation of magnetic surfaces in two steps: (1</a:t>
            </a:r>
            <a:r>
              <a:rPr lang="en-US" baseline="30000" dirty="0"/>
              <a:t>st</a:t>
            </a:r>
            <a:r>
              <a:rPr lang="en-US" dirty="0"/>
              <a:t>) fast generation in the core, (2</a:t>
            </a:r>
            <a:r>
              <a:rPr lang="en-US" baseline="30000" dirty="0"/>
              <a:t>nd</a:t>
            </a:r>
            <a:r>
              <a:rPr lang="en-US" dirty="0" smtClean="0"/>
              <a:t>) later </a:t>
            </a:r>
            <a:r>
              <a:rPr lang="en-US" dirty="0"/>
              <a:t>formation at the </a:t>
            </a:r>
            <a:r>
              <a:rPr lang="en-US" dirty="0" smtClean="0"/>
              <a:t>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C. Reux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Fraction of surviving </a:t>
            </a:r>
            <a:r>
              <a:rPr lang="en-US" sz="2000" dirty="0" smtClean="0"/>
              <a:t>electrons vs </a:t>
            </a:r>
            <a:r>
              <a:rPr lang="en-US" sz="2000" dirty="0"/>
              <a:t>initial energy and position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" y="3913470"/>
            <a:ext cx="4996098" cy="2670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4943992" y="2864738"/>
                <a:ext cx="41923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Electrons are never totally lost</a:t>
                </a:r>
                <a:r>
                  <a:rPr lang="en-US" dirty="0"/>
                  <a:t> </a:t>
                </a:r>
                <a:r>
                  <a:rPr lang="en-US" dirty="0" smtClean="0"/>
                  <a:t>(high surviving fraction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dirty="0" smtClean="0"/>
                  <a:t>≤10keV)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Transport is mostly parallel to the field lines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Orbit averaging </a:t>
                </a:r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dirty="0" smtClean="0"/>
                  <a:t>&gt;1MeV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Electron loss process: </a:t>
                </a:r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 smtClean="0"/>
                  <a:t>Electrons </a:t>
                </a:r>
                <a:r>
                  <a:rPr lang="en-US" dirty="0"/>
                  <a:t>diffuse and start to be lost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Electron loss (</a:t>
                </a:r>
                <a:r>
                  <a:rPr lang="en-US" dirty="0" err="1"/>
                  <a:t>deconfinement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Magnetic surfaces reform → losses stop → </a:t>
                </a:r>
                <a:r>
                  <a:rPr lang="en-US" dirty="0" smtClean="0"/>
                  <a:t>electrons </a:t>
                </a:r>
                <a:r>
                  <a:rPr lang="en-US" dirty="0"/>
                  <a:t>are </a:t>
                </a:r>
                <a:r>
                  <a:rPr lang="en-US" dirty="0" err="1" smtClean="0"/>
                  <a:t>reconfined</a:t>
                </a:r>
                <a:endParaRPr lang="en-US" dirty="0"/>
              </a:p>
              <a:p>
                <a:pPr marL="285750" indent="-285750">
                  <a:buFont typeface="Symbol"/>
                  <a:buChar char="Þ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Loss </a:t>
                </a:r>
                <a:r>
                  <a:rPr lang="en-US" dirty="0">
                    <a:solidFill>
                      <a:srgbClr val="0000FF"/>
                    </a:solidFill>
                  </a:rPr>
                  <a:t>profiles of FO and GC are in good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agreement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2864738"/>
                <a:ext cx="4192383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1163" t="-825" b="-16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35291" y="4919980"/>
            <a:ext cx="2880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8" idx="0"/>
          </p:cNvCxnSpPr>
          <p:nvPr/>
        </p:nvCxnSpPr>
        <p:spPr>
          <a:xfrm flipV="1">
            <a:off x="579307" y="4181121"/>
            <a:ext cx="0" cy="738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835247" y="4267896"/>
            <a:ext cx="2880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367342" y="4452562"/>
            <a:ext cx="467906" cy="210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319119" y="4456967"/>
            <a:ext cx="2880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835249" y="4826299"/>
            <a:ext cx="483870" cy="2783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721724"/>
                  </p:ext>
                </p:extLst>
              </p:nvPr>
            </p:nvGraphicFramePr>
            <p:xfrm>
              <a:off x="5585726" y="970135"/>
              <a:ext cx="2790257" cy="1972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145"/>
                    <a:gridCol w="1008112"/>
                  </a:tblGrid>
                  <a:tr h="355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Trend</a:t>
                          </a:r>
                          <a:endParaRPr lang="en-US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Losses</a:t>
                          </a:r>
                          <a:endParaRPr lang="en-US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kin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↗ </a:t>
                          </a:r>
                          <a:r>
                            <a:rPr lang="fr-FR" dirty="0" smtClean="0"/>
                            <a:t>(&lt;1MeV)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↗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kin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↗ </a:t>
                          </a:r>
                          <a:r>
                            <a:rPr lang="fr-FR" dirty="0" smtClean="0"/>
                            <a:t>(&gt;1MeV)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fr-FR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 smtClean="0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init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→ core</a:t>
                          </a:r>
                          <a:endParaRPr lang="fr-FR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fr-FR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 smtClean="0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init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→ edge</a:t>
                          </a:r>
                          <a:endParaRPr lang="fr-FR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↗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721724"/>
                  </p:ext>
                </p:extLst>
              </p:nvPr>
            </p:nvGraphicFramePr>
            <p:xfrm>
              <a:off x="5585726" y="970135"/>
              <a:ext cx="2790257" cy="1972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145"/>
                    <a:gridCol w="1008112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Trend</a:t>
                          </a:r>
                          <a:endParaRPr lang="en-US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Losses</a:t>
                          </a:r>
                          <a:endParaRPr lang="en-US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106557" r="-56655" b="-3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↗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6557" r="-56655" b="-2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243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63380" r="-56655" b="-1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243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63380" r="-56655" b="-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↗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962104"/>
            <a:ext cx="4996098" cy="28281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499798" y="3132568"/>
            <a:ext cx="75623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900298" y="2844536"/>
            <a:ext cx="175563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99386" y="1932653"/>
            <a:ext cx="63968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cxnSp>
        <p:nvCxnSpPr>
          <p:cNvPr id="19" name="Connecteur droit avec flèche 18"/>
          <p:cNvCxnSpPr>
            <a:stCxn id="18" idx="1"/>
          </p:cNvCxnSpPr>
          <p:nvPr/>
        </p:nvCxnSpPr>
        <p:spPr>
          <a:xfrm flipH="1">
            <a:off x="1962109" y="2117319"/>
            <a:ext cx="537277" cy="2432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 possible mechanism for </a:t>
            </a:r>
            <a:r>
              <a:rPr lang="en-US" sz="2000" dirty="0" smtClean="0"/>
              <a:t> RE </a:t>
            </a:r>
            <a:r>
              <a:rPr lang="en-US" sz="2000" dirty="0"/>
              <a:t>generation </a:t>
            </a:r>
            <a:r>
              <a:rPr lang="en-US" sz="2000" dirty="0" smtClean="0"/>
              <a:t>in TQ:  Accelerating </a:t>
            </a:r>
            <a:r>
              <a:rPr lang="en-US" sz="2000" i="1" dirty="0" smtClean="0"/>
              <a:t>effective</a:t>
            </a:r>
            <a:r>
              <a:rPr lang="en-US" sz="2000" dirty="0" smtClean="0"/>
              <a:t> electric field</a:t>
            </a:r>
            <a:endParaRPr lang="fr-FR" sz="2000" dirty="0"/>
          </a:p>
        </p:txBody>
      </p:sp>
      <p:cxnSp>
        <p:nvCxnSpPr>
          <p:cNvPr id="4" name="Connecteur droit avec flèche 3"/>
          <p:cNvCxnSpPr>
            <a:endCxn id="13" idx="1"/>
          </p:cNvCxnSpPr>
          <p:nvPr/>
        </p:nvCxnSpPr>
        <p:spPr>
          <a:xfrm>
            <a:off x="2135482" y="3890883"/>
            <a:ext cx="1457730" cy="151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" y="2570608"/>
            <a:ext cx="2032630" cy="264206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6" y="3965546"/>
            <a:ext cx="1906392" cy="282730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83" y="1020353"/>
            <a:ext cx="1887749" cy="28146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Connecteur droit avec flèche 9"/>
          <p:cNvCxnSpPr>
            <a:endCxn id="9" idx="1"/>
          </p:cNvCxnSpPr>
          <p:nvPr/>
        </p:nvCxnSpPr>
        <p:spPr>
          <a:xfrm flipV="1">
            <a:off x="5508104" y="2427677"/>
            <a:ext cx="1454979" cy="1145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491304" y="4077072"/>
            <a:ext cx="1384952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492617" y="3517168"/>
            <a:ext cx="672103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TQ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12" y="2570609"/>
            <a:ext cx="1885067" cy="26435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1784" y="950806"/>
                <a:ext cx="4141736" cy="125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Effective electric field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=(</m:t>
                    </m:r>
                    <m:r>
                      <a:rPr lang="fr-FR" i="1">
                        <a:latin typeface="Cambria Math"/>
                      </a:rPr>
                      <m:t>𝑞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⫽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𝑐𝑜𝑙𝑙</m:t>
                        </m:r>
                        <m:r>
                          <a:rPr lang="fr-FR" i="1">
                            <a:latin typeface="Cambria Math"/>
                          </a:rPr>
                          <m:t>⫽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)/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at different disruption time: </a:t>
                </a:r>
                <a:endParaRPr lang="fr-FR" dirty="0"/>
              </a:p>
              <a:p>
                <a:pPr marL="285750" indent="-285750" algn="just">
                  <a:buFont typeface="Symbol"/>
                  <a:buChar char="Þ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Blue = accelerating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FF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FF"/>
                            </a:solidFill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+mn-lt"/>
                  </a:rPr>
                  <a:t>field</a:t>
                </a:r>
              </a:p>
              <a:p>
                <a:pPr marL="285750" indent="-285750" algn="just">
                  <a:buFont typeface="Symbol"/>
                  <a:buChar char="Þ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Red = decelerating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FF0000"/>
                            </a:solidFill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field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4" y="950806"/>
                <a:ext cx="4141736" cy="1250086"/>
              </a:xfrm>
              <a:prstGeom prst="rect">
                <a:avLst/>
              </a:prstGeom>
              <a:blipFill rotWithShape="1">
                <a:blip r:embed="rId6"/>
                <a:stretch>
                  <a:fillRect l="-1325" t="-1951" b="-68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4339176" y="996500"/>
            <a:ext cx="2304256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particles </a:t>
            </a:r>
            <a:r>
              <a:rPr lang="en-US" dirty="0" smtClean="0">
                <a:solidFill>
                  <a:srgbClr val="FF0000"/>
                </a:solidFill>
              </a:rPr>
              <a:t>are accelerated</a:t>
            </a:r>
            <a:r>
              <a:rPr lang="en-US" dirty="0" smtClean="0"/>
              <a:t> during the TQ, they can</a:t>
            </a:r>
            <a:r>
              <a:rPr lang="en-US" dirty="0" smtClean="0">
                <a:solidFill>
                  <a:srgbClr val="FF0000"/>
                </a:solidFill>
              </a:rPr>
              <a:t> become RE during the CQ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27618" y="5541085"/>
            <a:ext cx="2894875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If particles </a:t>
            </a:r>
            <a:r>
              <a:rPr lang="en-US" dirty="0" smtClean="0">
                <a:solidFill>
                  <a:srgbClr val="00B050"/>
                </a:solidFill>
              </a:rPr>
              <a:t>are not accelerated</a:t>
            </a:r>
            <a:r>
              <a:rPr lang="en-US" dirty="0" smtClean="0"/>
              <a:t> during the TQ, the collisional drag </a:t>
            </a:r>
            <a:r>
              <a:rPr lang="en-US" dirty="0" smtClean="0">
                <a:solidFill>
                  <a:srgbClr val="00B050"/>
                </a:solidFill>
              </a:rPr>
              <a:t>does not allow RE generation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611560" y="5541084"/>
                <a:ext cx="3030982" cy="1200329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Regions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accelerating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decelerating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en-US" dirty="0" smtClean="0"/>
                  <a:t>are found during the TQ: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particles can be accelerated</a:t>
                </a: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41084"/>
                <a:ext cx="3030982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992" t="-985" r="-2579" b="-5419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V="1">
            <a:off x="3131840" y="3892396"/>
            <a:ext cx="1512168" cy="16486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3"/>
          </p:cNvCxnSpPr>
          <p:nvPr/>
        </p:nvCxnSpPr>
        <p:spPr>
          <a:xfrm>
            <a:off x="6643432" y="1735164"/>
            <a:ext cx="1054262" cy="6396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6" idx="3"/>
          </p:cNvCxnSpPr>
          <p:nvPr/>
        </p:nvCxnSpPr>
        <p:spPr>
          <a:xfrm flipV="1">
            <a:off x="6722493" y="5301208"/>
            <a:ext cx="975201" cy="8400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5613234" y="2703821"/>
                <a:ext cx="1138903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CQ:@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/>
                      </a:rPr>
                      <m:t>𝟏𝟎𝐤𝐞𝐕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endParaRPr lang="fr-FR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34" y="2703821"/>
                <a:ext cx="1138903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78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5613234" y="4345523"/>
                <a:ext cx="1138903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B050"/>
                    </a:solidFill>
                    <a:latin typeface="+mn-lt"/>
                  </a:rPr>
                  <a:t>CQ:@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00B050"/>
                        </a:solidFill>
                        <a:latin typeface="Cambria Math"/>
                      </a:rPr>
                      <m:t>𝟏𝐤𝐞𝐕</m:t>
                    </m:r>
                  </m:oMath>
                </a14:m>
                <a:r>
                  <a:rPr lang="fr-FR" b="1" dirty="0" smtClean="0">
                    <a:solidFill>
                      <a:srgbClr val="FFC000"/>
                    </a:solidFill>
                    <a:latin typeface="+mn-lt"/>
                  </a:rPr>
                  <a:t> </a:t>
                </a:r>
                <a:endParaRPr lang="fr-FR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34" y="4345523"/>
                <a:ext cx="1138903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786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1532211" y="4582403"/>
            <a:ext cx="18002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 </a:t>
            </a:r>
            <a:r>
              <a:rPr lang="en-US" dirty="0" smtClean="0"/>
              <a:t>acceleration</a:t>
            </a:r>
            <a:r>
              <a:rPr lang="fr-FR" dirty="0" smtClean="0"/>
              <a:t> </a:t>
            </a:r>
            <a:r>
              <a:rPr lang="en-US" dirty="0" smtClean="0"/>
              <a:t>before TQ</a:t>
            </a:r>
            <a:endParaRPr lang="en-US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971600" y="3789040"/>
            <a:ext cx="720080" cy="80131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8"/>
          <p:cNvSpPr txBox="1">
            <a:spLocks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 PAGE </a:t>
            </a:r>
            <a:fld id="{1AAA9E14-2C85-4B93-9190-BC5EA63B9B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4294967295"/>
          </p:nvPr>
        </p:nvSpPr>
        <p:spPr bwMode="auto">
          <a:xfrm>
            <a:off x="2051050" y="6305550"/>
            <a:ext cx="594042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en-US" dirty="0"/>
              <a:t>5-9 June</a:t>
            </a:r>
            <a:r>
              <a:rPr lang="fr-FR" dirty="0" smtClean="0"/>
              <a:t> 2017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148065" y="970094"/>
                <a:ext cx="39865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1keV electrons initialized just before the TQ: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full E field and drag force</a:t>
                </a:r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Electrons can interact with cells of accelerating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→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increase of electron energy during the TQ</a:t>
                </a:r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If not </a:t>
                </a:r>
                <a:r>
                  <a:rPr lang="en-US" dirty="0" err="1" smtClean="0"/>
                  <a:t>deconfined</a:t>
                </a:r>
                <a:r>
                  <a:rPr lang="en-US" dirty="0" smtClean="0"/>
                  <a:t> during the TQ </a:t>
                </a:r>
                <a:r>
                  <a:rPr lang="en-US" dirty="0"/>
                  <a:t>→ </a:t>
                </a:r>
                <a:r>
                  <a:rPr lang="en-US" dirty="0" smtClean="0"/>
                  <a:t>electrons become REs during the CQ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Reformation of closed magnetic flux surfaces centers the RE seed at plasma core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5" y="970094"/>
                <a:ext cx="3986552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223" t="-971" r="-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64444"/>
            <a:ext cx="5102434" cy="2926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357" y="6006278"/>
            <a:ext cx="1008112" cy="4470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4425966"/>
            <a:ext cx="200189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Electrons </a:t>
            </a:r>
            <a:r>
              <a:rPr lang="en-US" dirty="0" smtClean="0"/>
              <a:t>&gt; 1MeV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3381690" y="5337401"/>
                <a:ext cx="1406333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Electrons </a:t>
                </a:r>
                <a:r>
                  <a:rPr lang="en-US" dirty="0" smtClean="0"/>
                  <a:t>at </a:t>
                </a:r>
              </a:p>
              <a:p>
                <a:pPr algn="ctr"/>
                <a:r>
                  <a:rPr lang="en-US" dirty="0" smtClean="0"/>
                  <a:t>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90" y="5337401"/>
                <a:ext cx="1406333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786" r="-1271" b="-10714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9" idx="2"/>
          </p:cNvCxnSpPr>
          <p:nvPr/>
        </p:nvCxnSpPr>
        <p:spPr>
          <a:xfrm>
            <a:off x="2404596" y="4795298"/>
            <a:ext cx="337397" cy="4711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2"/>
          </p:cNvCxnSpPr>
          <p:nvPr/>
        </p:nvCxnSpPr>
        <p:spPr>
          <a:xfrm flipH="1">
            <a:off x="3775445" y="5983732"/>
            <a:ext cx="309412" cy="2292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" y="1008277"/>
            <a:ext cx="5102434" cy="259842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14" name="Connecteur droit avec flèche 13"/>
          <p:cNvCxnSpPr/>
          <p:nvPr/>
        </p:nvCxnSpPr>
        <p:spPr>
          <a:xfrm flipH="1">
            <a:off x="3275856" y="2312013"/>
            <a:ext cx="335354" cy="28788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8" idx="0"/>
          </p:cNvCxnSpPr>
          <p:nvPr/>
        </p:nvCxnSpPr>
        <p:spPr>
          <a:xfrm>
            <a:off x="635413" y="3606701"/>
            <a:ext cx="0" cy="239957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35413" y="5420922"/>
            <a:ext cx="5760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TQ</a:t>
            </a: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35" y="4078518"/>
            <a:ext cx="4032182" cy="198035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188268" y="6179525"/>
            <a:ext cx="391454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Accelerated </a:t>
            </a:r>
            <a:r>
              <a:rPr lang="en-US" dirty="0"/>
              <a:t>electrons </a:t>
            </a:r>
            <a:r>
              <a:rPr lang="en-US" dirty="0" smtClean="0"/>
              <a:t>are focused at the plasma core region 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6084168" y="5615371"/>
            <a:ext cx="432048" cy="5495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63888" y="1960376"/>
            <a:ext cx="162437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Lost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– </a:t>
            </a:r>
            <a:r>
              <a:rPr lang="fr-FR" dirty="0" err="1" smtClean="0"/>
              <a:t>runaway</a:t>
            </a:r>
            <a:r>
              <a:rPr lang="fr-FR" dirty="0" smtClean="0"/>
              <a:t> simulations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566325" y="908720"/>
            <a:ext cx="9247812" cy="5632311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pPr marL="1209675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Simulations suggest that Hot Tail mechanism is possible</a:t>
            </a:r>
            <a:endParaRPr lang="en-US" dirty="0">
              <a:solidFill>
                <a:srgbClr val="FF0000"/>
              </a:solidFill>
            </a:endParaRPr>
          </a:p>
          <a:p>
            <a:pPr marL="1666875" lvl="1" indent="-285750" algn="just">
              <a:buFont typeface="Symbol"/>
              <a:buChar char="Þ"/>
            </a:pPr>
            <a:r>
              <a:rPr lang="en-US" dirty="0" smtClean="0"/>
              <a:t>Closed magnetic surfaces reform before the complete loss of fast electrons to the wall/</a:t>
            </a:r>
            <a:r>
              <a:rPr lang="en-US" dirty="0" err="1" smtClean="0"/>
              <a:t>divertor</a:t>
            </a:r>
            <a:r>
              <a:rPr lang="en-US" dirty="0" smtClean="0"/>
              <a:t> regions</a:t>
            </a:r>
            <a:endParaRPr lang="en-US" dirty="0"/>
          </a:p>
          <a:p>
            <a:pPr marL="1266825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1266825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Direct electron acceleration (</a:t>
            </a:r>
            <a:r>
              <a:rPr lang="en-US" dirty="0" err="1" smtClean="0">
                <a:solidFill>
                  <a:srgbClr val="FF0000"/>
                </a:solidFill>
              </a:rPr>
              <a:t>Dreicer</a:t>
            </a:r>
            <a:r>
              <a:rPr lang="en-US" dirty="0" smtClean="0">
                <a:solidFill>
                  <a:srgbClr val="FF0000"/>
                </a:solidFill>
              </a:rPr>
              <a:t> mechanism) is observed during the disruption TQ phase: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/>
              <a:t>Electrons can interact with accelerating electric filed during the TQ phase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/>
              <a:t>After acceleration they can remain confined due to reformation of closed magnetic surfaces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/>
              <a:t>Surviving accelerated electrons become RE during the CQ phase</a:t>
            </a:r>
          </a:p>
          <a:p>
            <a:pPr marL="1381125" lvl="1" algn="just"/>
            <a:endParaRPr lang="en-US" dirty="0" smtClean="0"/>
          </a:p>
          <a:p>
            <a:pPr marL="1209675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Electrons can have three possible ‘fates’ during the TQ: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/>
              <a:t>Being </a:t>
            </a:r>
            <a:r>
              <a:rPr lang="en-US" dirty="0" err="1" smtClean="0"/>
              <a:t>deconfined</a:t>
            </a:r>
            <a:r>
              <a:rPr lang="en-US" dirty="0" smtClean="0"/>
              <a:t> (lost to the wall)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/>
              <a:t>Being confined and thermalized</a:t>
            </a:r>
          </a:p>
          <a:p>
            <a:pPr marL="1724025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Being confined and </a:t>
            </a:r>
            <a:r>
              <a:rPr lang="en-US" dirty="0">
                <a:solidFill>
                  <a:srgbClr val="FF0000"/>
                </a:solidFill>
              </a:rPr>
              <a:t>accelerated </a:t>
            </a:r>
            <a:r>
              <a:rPr lang="en-US" dirty="0" smtClean="0">
                <a:solidFill>
                  <a:srgbClr val="FF0000"/>
                </a:solidFill>
              </a:rPr>
              <a:t>→ Primary RE generation</a:t>
            </a:r>
          </a:p>
          <a:p>
            <a:pPr marL="923925" algn="just"/>
            <a:endParaRPr lang="en-US" dirty="0" smtClean="0"/>
          </a:p>
          <a:p>
            <a:pPr marL="1266825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In JET experiments REs are not always seen while in these simulations they frequently appear:</a:t>
            </a:r>
          </a:p>
          <a:p>
            <a:pPr marL="1724025" lvl="1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Deconfinement</a:t>
            </a:r>
            <a:r>
              <a:rPr lang="en-US" dirty="0" smtClean="0">
                <a:solidFill>
                  <a:srgbClr val="FF0000"/>
                </a:solidFill>
              </a:rPr>
              <a:t> mechanisms can be underestimated</a:t>
            </a:r>
          </a:p>
          <a:p>
            <a:pPr marL="1724025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Acceleration mechanism can be overestimated</a:t>
            </a:r>
          </a:p>
        </p:txBody>
      </p:sp>
    </p:spTree>
    <p:extLst>
      <p:ext uri="{BB962C8B-B14F-4D97-AF65-F5344CB8AC3E}">
        <p14:creationId xmlns:p14="http://schemas.microsoft.com/office/powerpoint/2010/main" val="3717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2967037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fr-FR" sz="2400" dirty="0" smtClean="0">
                <a:solidFill>
                  <a:srgbClr val="007A37"/>
                </a:solidFill>
              </a:rPr>
              <a:t>JET </a:t>
            </a:r>
            <a:r>
              <a:rPr lang="fr-FR" sz="2400" dirty="0" err="1" smtClean="0">
                <a:solidFill>
                  <a:srgbClr val="007A37"/>
                </a:solidFill>
              </a:rPr>
              <a:t>Runaway</a:t>
            </a:r>
            <a:r>
              <a:rPr lang="fr-FR" sz="2400" dirty="0" smtClean="0">
                <a:solidFill>
                  <a:srgbClr val="007A37"/>
                </a:solidFill>
              </a:rPr>
              <a:t> </a:t>
            </a:r>
            <a:r>
              <a:rPr lang="fr-FR" sz="2400" dirty="0" err="1" smtClean="0">
                <a:solidFill>
                  <a:srgbClr val="007A37"/>
                </a:solidFill>
              </a:rPr>
              <a:t>experiments</a:t>
            </a:r>
            <a:r>
              <a:rPr lang="fr-FR" sz="2400" dirty="0" smtClean="0">
                <a:solidFill>
                  <a:srgbClr val="007A37"/>
                </a:solidFill>
              </a:rPr>
              <a:t> – </a:t>
            </a:r>
            <a:r>
              <a:rPr lang="fr-FR" sz="2400" dirty="0" err="1" smtClean="0">
                <a:solidFill>
                  <a:srgbClr val="007A37"/>
                </a:solidFill>
              </a:rPr>
              <a:t>runaway</a:t>
            </a:r>
            <a:r>
              <a:rPr lang="fr-FR" sz="2400" dirty="0" smtClean="0">
                <a:solidFill>
                  <a:srgbClr val="007A37"/>
                </a:solidFill>
              </a:rPr>
              <a:t> </a:t>
            </a:r>
            <a:r>
              <a:rPr lang="fr-FR" sz="2400" dirty="0" err="1" smtClean="0">
                <a:solidFill>
                  <a:srgbClr val="007A37"/>
                </a:solidFill>
              </a:rPr>
              <a:t>electrons</a:t>
            </a:r>
            <a:r>
              <a:rPr lang="fr-FR" sz="2400" dirty="0" smtClean="0">
                <a:solidFill>
                  <a:srgbClr val="007A37"/>
                </a:solidFill>
              </a:rPr>
              <a:t> and </a:t>
            </a:r>
            <a:r>
              <a:rPr lang="fr-FR" sz="2400" dirty="0" err="1" smtClean="0">
                <a:solidFill>
                  <a:srgbClr val="007A37"/>
                </a:solidFill>
              </a:rPr>
              <a:t>their</a:t>
            </a:r>
            <a:r>
              <a:rPr lang="fr-FR" sz="2400" dirty="0" smtClean="0">
                <a:solidFill>
                  <a:srgbClr val="007A37"/>
                </a:solidFill>
              </a:rPr>
              <a:t> background plasma</a:t>
            </a:r>
          </a:p>
          <a:p>
            <a:pPr lvl="1"/>
            <a:r>
              <a:rPr lang="fr-FR" sz="2200" dirty="0" err="1" smtClean="0">
                <a:solidFill>
                  <a:srgbClr val="00B050"/>
                </a:solidFill>
              </a:rPr>
              <a:t>Experimental</a:t>
            </a:r>
            <a:r>
              <a:rPr lang="fr-FR" sz="2200" dirty="0" smtClean="0">
                <a:solidFill>
                  <a:srgbClr val="00B050"/>
                </a:solidFill>
              </a:rPr>
              <a:t> setup and background</a:t>
            </a:r>
          </a:p>
          <a:p>
            <a:pPr lvl="1"/>
            <a:r>
              <a:rPr lang="fr-FR" sz="2200" dirty="0" smtClean="0">
                <a:solidFill>
                  <a:srgbClr val="00B050"/>
                </a:solidFill>
              </a:rPr>
              <a:t>Mitigation </a:t>
            </a:r>
            <a:r>
              <a:rPr lang="fr-FR" sz="2200" dirty="0" err="1" smtClean="0">
                <a:solidFill>
                  <a:srgbClr val="00B050"/>
                </a:solidFill>
              </a:rPr>
              <a:t>efficiency</a:t>
            </a:r>
            <a:r>
              <a:rPr lang="fr-FR" sz="2200" dirty="0" smtClean="0">
                <a:solidFill>
                  <a:srgbClr val="00B050"/>
                </a:solidFill>
              </a:rPr>
              <a:t>: </a:t>
            </a:r>
            <a:r>
              <a:rPr lang="fr-FR" sz="2200" dirty="0" err="1" smtClean="0">
                <a:solidFill>
                  <a:srgbClr val="00B050"/>
                </a:solidFill>
              </a:rPr>
              <a:t>geometry</a:t>
            </a:r>
            <a:r>
              <a:rPr lang="fr-FR" sz="2200" dirty="0" smtClean="0">
                <a:solidFill>
                  <a:srgbClr val="00B050"/>
                </a:solidFill>
              </a:rPr>
              <a:t> </a:t>
            </a:r>
            <a:r>
              <a:rPr lang="fr-FR" sz="2200" dirty="0" err="1" smtClean="0">
                <a:solidFill>
                  <a:srgbClr val="00B050"/>
                </a:solidFill>
              </a:rPr>
              <a:t>effect</a:t>
            </a:r>
            <a:r>
              <a:rPr lang="fr-FR" sz="2200" dirty="0" smtClean="0">
                <a:solidFill>
                  <a:srgbClr val="00B050"/>
                </a:solidFill>
              </a:rPr>
              <a:t> and </a:t>
            </a:r>
            <a:r>
              <a:rPr lang="fr-FR" sz="2200" dirty="0" err="1" smtClean="0">
                <a:solidFill>
                  <a:srgbClr val="00B050"/>
                </a:solidFill>
              </a:rPr>
              <a:t>current</a:t>
            </a:r>
            <a:r>
              <a:rPr lang="fr-FR" sz="2200" dirty="0" smtClean="0">
                <a:solidFill>
                  <a:srgbClr val="00B050"/>
                </a:solidFill>
              </a:rPr>
              <a:t> </a:t>
            </a:r>
            <a:r>
              <a:rPr lang="fr-FR" sz="2200" dirty="0" err="1" smtClean="0">
                <a:solidFill>
                  <a:srgbClr val="00B050"/>
                </a:solidFill>
              </a:rPr>
              <a:t>effect</a:t>
            </a:r>
            <a:endParaRPr lang="fr-FR" sz="2200" dirty="0" smtClean="0">
              <a:solidFill>
                <a:srgbClr val="00B050"/>
              </a:solidFill>
            </a:endParaRPr>
          </a:p>
          <a:p>
            <a:pPr lvl="1"/>
            <a:r>
              <a:rPr lang="fr-FR" sz="2200" dirty="0" smtClean="0">
                <a:solidFill>
                  <a:srgbClr val="00B050"/>
                </a:solidFill>
              </a:rPr>
              <a:t>Background plasma </a:t>
            </a:r>
            <a:r>
              <a:rPr lang="fr-FR" sz="2200" dirty="0" err="1" smtClean="0">
                <a:solidFill>
                  <a:srgbClr val="00B050"/>
                </a:solidFill>
              </a:rPr>
              <a:t>characterization</a:t>
            </a:r>
            <a:endParaRPr lang="fr-FR" sz="2200" dirty="0" smtClean="0">
              <a:solidFill>
                <a:srgbClr val="00B050"/>
              </a:solidFill>
            </a:endParaRPr>
          </a:p>
          <a:p>
            <a:pPr lvl="1"/>
            <a:r>
              <a:rPr lang="fr-FR" sz="2200" dirty="0" smtClean="0">
                <a:solidFill>
                  <a:srgbClr val="00B050"/>
                </a:solidFill>
              </a:rPr>
              <a:t>Mitigation </a:t>
            </a:r>
            <a:r>
              <a:rPr lang="fr-FR" sz="2200" dirty="0" err="1" smtClean="0">
                <a:solidFill>
                  <a:srgbClr val="00B050"/>
                </a:solidFill>
              </a:rPr>
              <a:t>efficiency</a:t>
            </a:r>
            <a:r>
              <a:rPr lang="fr-FR" sz="2200" dirty="0" smtClean="0">
                <a:solidFill>
                  <a:srgbClr val="00B050"/>
                </a:solidFill>
              </a:rPr>
              <a:t>: background plasma </a:t>
            </a:r>
            <a:r>
              <a:rPr lang="fr-FR" sz="2200" dirty="0" err="1" smtClean="0">
                <a:solidFill>
                  <a:srgbClr val="00B050"/>
                </a:solidFill>
              </a:rPr>
              <a:t>effects</a:t>
            </a:r>
            <a:endParaRPr lang="fr-FR" sz="2200" dirty="0" smtClean="0">
              <a:solidFill>
                <a:srgbClr val="00B050"/>
              </a:solidFill>
            </a:endParaRPr>
          </a:p>
          <a:p>
            <a:pPr lvl="1"/>
            <a:r>
              <a:rPr lang="fr-FR" sz="2200" dirty="0" smtClean="0">
                <a:solidFill>
                  <a:srgbClr val="00B050"/>
                </a:solidFill>
              </a:rPr>
              <a:t>Vertical </a:t>
            </a:r>
            <a:r>
              <a:rPr lang="fr-FR" sz="2200" dirty="0" err="1" smtClean="0">
                <a:solidFill>
                  <a:srgbClr val="00B050"/>
                </a:solidFill>
              </a:rPr>
              <a:t>stability</a:t>
            </a:r>
            <a:r>
              <a:rPr lang="fr-FR" sz="2200" dirty="0" smtClean="0">
                <a:solidFill>
                  <a:srgbClr val="00B050"/>
                </a:solidFill>
              </a:rPr>
              <a:t> and </a:t>
            </a:r>
            <a:r>
              <a:rPr lang="fr-FR" sz="2200" dirty="0" err="1" smtClean="0">
                <a:solidFill>
                  <a:srgbClr val="00B050"/>
                </a:solidFill>
              </a:rPr>
              <a:t>link</a:t>
            </a:r>
            <a:r>
              <a:rPr lang="fr-FR" sz="2200" dirty="0" smtClean="0">
                <a:solidFill>
                  <a:srgbClr val="00B050"/>
                </a:solidFill>
              </a:rPr>
              <a:t> to mitigation </a:t>
            </a:r>
            <a:r>
              <a:rPr lang="fr-FR" sz="2200" dirty="0" err="1" smtClean="0">
                <a:solidFill>
                  <a:srgbClr val="00B050"/>
                </a:solidFill>
              </a:rPr>
              <a:t>efficiency</a:t>
            </a:r>
            <a:endParaRPr lang="fr-FR" sz="2200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1620" y="3981592"/>
            <a:ext cx="8784976" cy="22215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3399"/>
                </a:solidFill>
              </a:rPr>
              <a:t>Bonus: JET </a:t>
            </a:r>
            <a:r>
              <a:rPr lang="fr-FR" sz="2400" dirty="0" err="1" smtClean="0">
                <a:solidFill>
                  <a:srgbClr val="003399"/>
                </a:solidFill>
              </a:rPr>
              <a:t>runaway</a:t>
            </a:r>
            <a:r>
              <a:rPr lang="fr-FR" sz="2400" dirty="0" smtClean="0">
                <a:solidFill>
                  <a:srgbClr val="003399"/>
                </a:solidFill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</a:rPr>
              <a:t>kinetic</a:t>
            </a:r>
            <a:r>
              <a:rPr lang="fr-FR" sz="2400" dirty="0" smtClean="0">
                <a:solidFill>
                  <a:srgbClr val="003399"/>
                </a:solidFill>
              </a:rPr>
              <a:t> + MHD simulations – C. </a:t>
            </a:r>
            <a:r>
              <a:rPr lang="fr-FR" sz="2400" dirty="0" err="1" smtClean="0">
                <a:solidFill>
                  <a:srgbClr val="003399"/>
                </a:solidFill>
              </a:rPr>
              <a:t>Sommariva’s</a:t>
            </a:r>
            <a:r>
              <a:rPr lang="fr-FR" sz="2400" dirty="0" smtClean="0">
                <a:solidFill>
                  <a:srgbClr val="003399"/>
                </a:solidFill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</a:rPr>
              <a:t>work</a:t>
            </a:r>
            <a:endParaRPr lang="fr-FR" sz="2400" dirty="0" smtClean="0">
              <a:solidFill>
                <a:srgbClr val="003399"/>
              </a:solidFill>
            </a:endParaRP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Magnetic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topology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during</a:t>
            </a:r>
            <a:r>
              <a:rPr lang="fr-FR" sz="2200" dirty="0" smtClean="0">
                <a:solidFill>
                  <a:srgbClr val="00B0F0"/>
                </a:solidFill>
              </a:rPr>
              <a:t> a disruption</a:t>
            </a: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Runaway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survival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following</a:t>
            </a:r>
            <a:r>
              <a:rPr lang="fr-FR" sz="2200" dirty="0" smtClean="0">
                <a:solidFill>
                  <a:srgbClr val="00B0F0"/>
                </a:solidFill>
              </a:rPr>
              <a:t> thermal </a:t>
            </a:r>
            <a:r>
              <a:rPr lang="fr-FR" sz="2200" dirty="0" err="1" smtClean="0">
                <a:solidFill>
                  <a:srgbClr val="00B0F0"/>
                </a:solidFill>
              </a:rPr>
              <a:t>quench</a:t>
            </a:r>
            <a:endParaRPr lang="fr-FR" sz="2200" dirty="0" smtClean="0">
              <a:solidFill>
                <a:srgbClr val="00B0F0"/>
              </a:solidFill>
            </a:endParaRPr>
          </a:p>
          <a:p>
            <a:pPr lvl="1"/>
            <a:r>
              <a:rPr lang="fr-FR" sz="2200" dirty="0" err="1" smtClean="0">
                <a:solidFill>
                  <a:srgbClr val="00B0F0"/>
                </a:solidFill>
              </a:rPr>
              <a:t>Effect</a:t>
            </a:r>
            <a:r>
              <a:rPr lang="fr-FR" sz="2200" dirty="0" smtClean="0">
                <a:solidFill>
                  <a:srgbClr val="00B0F0"/>
                </a:solidFill>
              </a:rPr>
              <a:t> of the effective </a:t>
            </a:r>
            <a:r>
              <a:rPr lang="fr-FR" sz="2200" dirty="0" err="1" smtClean="0">
                <a:solidFill>
                  <a:srgbClr val="00B0F0"/>
                </a:solidFill>
              </a:rPr>
              <a:t>electric</a:t>
            </a:r>
            <a:r>
              <a:rPr lang="fr-FR" sz="2200" dirty="0" smtClean="0">
                <a:solidFill>
                  <a:srgbClr val="00B0F0"/>
                </a:solidFill>
              </a:rPr>
              <a:t> </a:t>
            </a:r>
            <a:r>
              <a:rPr lang="fr-FR" sz="2200" dirty="0" err="1" smtClean="0">
                <a:solidFill>
                  <a:srgbClr val="00B0F0"/>
                </a:solidFill>
              </a:rPr>
              <a:t>field</a:t>
            </a:r>
            <a:endParaRPr lang="fr-FR" sz="2200" dirty="0" smtClean="0">
              <a:solidFill>
                <a:srgbClr val="00B0F0"/>
              </a:solidFill>
            </a:endParaRPr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951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JET </a:t>
            </a:r>
            <a:r>
              <a:rPr lang="fr-FR" dirty="0" err="1" smtClean="0"/>
              <a:t>experimental</a:t>
            </a:r>
            <a:r>
              <a:rPr lang="fr-FR" dirty="0" smtClean="0"/>
              <a:t>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4598838" cy="1504364"/>
          </a:xfrm>
        </p:spPr>
        <p:txBody>
          <a:bodyPr/>
          <a:lstStyle/>
          <a:p>
            <a:r>
              <a:rPr lang="fr-FR" dirty="0" smtClean="0"/>
              <a:t>JET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 Disruption </a:t>
            </a:r>
            <a:r>
              <a:rPr lang="fr-FR" dirty="0"/>
              <a:t>M</a:t>
            </a:r>
            <a:r>
              <a:rPr lang="fr-FR" dirty="0" smtClean="0"/>
              <a:t>itigation Valves (</a:t>
            </a:r>
            <a:r>
              <a:rPr lang="fr-FR" dirty="0" err="1" smtClean="0"/>
              <a:t>DMVs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2 on top (DMV1 &amp; DMV3)</a:t>
            </a:r>
          </a:p>
          <a:p>
            <a:pPr lvl="1"/>
            <a:r>
              <a:rPr lang="fr-FR" dirty="0" smtClean="0"/>
              <a:t>1 on </a:t>
            </a:r>
            <a:r>
              <a:rPr lang="fr-FR" dirty="0" err="1" smtClean="0"/>
              <a:t>midplane</a:t>
            </a:r>
            <a:r>
              <a:rPr lang="fr-FR" dirty="0" smtClean="0"/>
              <a:t> (DMV2)</a:t>
            </a:r>
          </a:p>
          <a:p>
            <a:endParaRPr lang="fr-FR" dirty="0" smtClean="0"/>
          </a:p>
        </p:txBody>
      </p:sp>
      <p:grpSp>
        <p:nvGrpSpPr>
          <p:cNvPr id="14" name="Groupe 13"/>
          <p:cNvGrpSpPr/>
          <p:nvPr/>
        </p:nvGrpSpPr>
        <p:grpSpPr>
          <a:xfrm>
            <a:off x="4400790" y="1196974"/>
            <a:ext cx="4563672" cy="5136093"/>
            <a:chOff x="4400790" y="1196974"/>
            <a:chExt cx="4563672" cy="51360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6"/>
            <a:stretch/>
          </p:blipFill>
          <p:spPr bwMode="auto">
            <a:xfrm>
              <a:off x="4400790" y="1196974"/>
              <a:ext cx="4563672" cy="513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e 10"/>
            <p:cNvGrpSpPr/>
            <p:nvPr/>
          </p:nvGrpSpPr>
          <p:grpSpPr>
            <a:xfrm>
              <a:off x="5986221" y="1338364"/>
              <a:ext cx="872539" cy="515842"/>
              <a:chOff x="4410075" y="1819274"/>
              <a:chExt cx="757237" cy="44767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410075" y="1952625"/>
                <a:ext cx="209552" cy="314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19627" y="1819274"/>
                <a:ext cx="547685" cy="314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4534427" y="3331469"/>
              <a:ext cx="725466" cy="869760"/>
              <a:chOff x="3205162" y="3591529"/>
              <a:chExt cx="547687" cy="65662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205162" y="3933825"/>
                <a:ext cx="547687" cy="314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8837620">
                <a:off x="3350653" y="3842513"/>
                <a:ext cx="54768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8837620">
                <a:off x="3291744" y="3872734"/>
                <a:ext cx="547687" cy="112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90" y="3993051"/>
            <a:ext cx="1629516" cy="25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948233" y="950611"/>
            <a:ext cx="8370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DMV2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37550" y="3086737"/>
            <a:ext cx="8370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C0"/>
                </a:solidFill>
              </a:rPr>
              <a:t>DMV1</a:t>
            </a:r>
            <a:endParaRPr lang="fr-FR" sz="2000" dirty="0" smtClean="0">
              <a:solidFill>
                <a:srgbClr val="000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99515" y="2003182"/>
            <a:ext cx="8370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C0"/>
                </a:solidFill>
              </a:rPr>
              <a:t>DMV3</a:t>
            </a:r>
            <a:endParaRPr lang="fr-FR" sz="2000" dirty="0" smtClean="0">
              <a:solidFill>
                <a:srgbClr val="0000C0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16514"/>
              </p:ext>
            </p:extLst>
          </p:nvPr>
        </p:nvGraphicFramePr>
        <p:xfrm>
          <a:off x="432126" y="2689347"/>
          <a:ext cx="3517558" cy="260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618"/>
                <a:gridCol w="667265"/>
                <a:gridCol w="639852"/>
                <a:gridCol w="595823"/>
              </a:tblGrid>
              <a:tr h="38236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36000" marR="36000" marT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DMV1</a:t>
                      </a:r>
                      <a:endParaRPr lang="fr-FR" sz="1600" dirty="0"/>
                    </a:p>
                  </a:txBody>
                  <a:tcPr marL="36000" marR="36000" marT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DMV2</a:t>
                      </a:r>
                      <a:endParaRPr lang="fr-FR" sz="1600" dirty="0"/>
                    </a:p>
                  </a:txBody>
                  <a:tcPr marL="36000" marR="0" marT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DMV3</a:t>
                      </a:r>
                      <a:endParaRPr lang="fr-FR" sz="1600" dirty="0"/>
                    </a:p>
                  </a:txBody>
                  <a:tcPr marL="36000" marR="0" marT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Volume</a:t>
                      </a:r>
                      <a:r>
                        <a:rPr lang="fr-FR" sz="1800" baseline="0" dirty="0" smtClean="0"/>
                        <a:t> [l]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0.65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0.975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0.35</a:t>
                      </a:r>
                      <a:endParaRPr lang="fr-FR" sz="1600" dirty="0"/>
                    </a:p>
                  </a:txBody>
                  <a:tcPr marL="72000" marR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</a:t>
                      </a:r>
                      <a:r>
                        <a:rPr lang="fr-FR" sz="1800" baseline="-25000" dirty="0" err="1" smtClean="0"/>
                        <a:t>inj</a:t>
                      </a:r>
                      <a:r>
                        <a:rPr lang="fr-FR" sz="1800" baseline="0" dirty="0" smtClean="0"/>
                        <a:t> [bar]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36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50</a:t>
                      </a:r>
                      <a:endParaRPr lang="fr-FR" sz="1600" dirty="0"/>
                    </a:p>
                  </a:txBody>
                  <a:tcPr marL="72000" marR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Gas</a:t>
                      </a:r>
                      <a:r>
                        <a:rPr lang="fr-FR" sz="1800" baseline="0" dirty="0" smtClean="0"/>
                        <a:t> [Pa.m</a:t>
                      </a:r>
                      <a:r>
                        <a:rPr lang="fr-FR" sz="1800" baseline="30000" dirty="0" smtClean="0"/>
                        <a:t>3</a:t>
                      </a:r>
                      <a:r>
                        <a:rPr lang="fr-FR" sz="1800" baseline="0" dirty="0" smtClean="0"/>
                        <a:t>]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1000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4500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1700</a:t>
                      </a:r>
                      <a:endParaRPr lang="fr-FR" sz="1600" dirty="0"/>
                    </a:p>
                  </a:txBody>
                  <a:tcPr marL="72000" marR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Tube</a:t>
                      </a:r>
                      <a:r>
                        <a:rPr lang="fr-FR" baseline="0" dirty="0" smtClean="0"/>
                        <a:t> [m]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4.1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2.4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1.9</a:t>
                      </a:r>
                      <a:endParaRPr lang="fr-FR" sz="1600" dirty="0"/>
                    </a:p>
                  </a:txBody>
                  <a:tcPr marL="72000" marR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Orifice [mm]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30</a:t>
                      </a:r>
                      <a:endParaRPr lang="fr-FR" sz="1600" dirty="0"/>
                    </a:p>
                  </a:txBody>
                  <a:tcPr marL="72000" marR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ToF</a:t>
                      </a:r>
                      <a:r>
                        <a:rPr lang="fr-FR" sz="1600" dirty="0" smtClean="0"/>
                        <a:t> (D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+Ar)[ms]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2.0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1.2</a:t>
                      </a:r>
                      <a:endParaRPr lang="fr-FR" sz="1600"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1.0</a:t>
                      </a:r>
                      <a:endParaRPr lang="fr-FR" sz="1600" dirty="0"/>
                    </a:p>
                  </a:txBody>
                  <a:tcPr marL="72000" marR="72000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085879" y="5587999"/>
            <a:ext cx="11934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Midplane</a:t>
            </a:r>
            <a:r>
              <a:rPr lang="fr-FR" sz="1600" dirty="0" smtClean="0">
                <a:solidFill>
                  <a:srgbClr val="FF0000"/>
                </a:solidFill>
              </a:rPr>
              <a:t> injection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70896" y="5594403"/>
            <a:ext cx="123544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B050"/>
                </a:solidFill>
              </a:rPr>
              <a:t>Typical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runaway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beam</a:t>
            </a:r>
            <a:r>
              <a:rPr lang="fr-FR" sz="1400" dirty="0" smtClean="0">
                <a:solidFill>
                  <a:srgbClr val="00B050"/>
                </a:solidFill>
              </a:rPr>
              <a:t>  </a:t>
            </a:r>
            <a:r>
              <a:rPr lang="fr-FR" sz="1400" dirty="0" err="1" smtClean="0">
                <a:solidFill>
                  <a:srgbClr val="00B050"/>
                </a:solidFill>
              </a:rPr>
              <a:t>shape</a:t>
            </a:r>
            <a:endParaRPr lang="fr-FR" sz="1400" dirty="0" smtClean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47563" y="1519457"/>
            <a:ext cx="201689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B050"/>
                </a:solidFill>
              </a:rPr>
              <a:t>S. </a:t>
            </a:r>
            <a:r>
              <a:rPr lang="fr-FR" sz="1400" i="1" dirty="0" err="1" smtClean="0">
                <a:solidFill>
                  <a:srgbClr val="00B050"/>
                </a:solidFill>
              </a:rPr>
              <a:t>Jachmich</a:t>
            </a:r>
            <a:r>
              <a:rPr lang="fr-FR" sz="1400" i="1" dirty="0" smtClean="0">
                <a:solidFill>
                  <a:srgbClr val="00B050"/>
                </a:solidFill>
              </a:rPr>
              <a:t> [TSDW 2016]</a:t>
            </a:r>
            <a:endParaRPr lang="fr-FR" sz="14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46" y="1063905"/>
            <a:ext cx="5002853" cy="52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JET-ILW runaway experiments - background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07504" y="764704"/>
            <a:ext cx="4145319" cy="5544616"/>
          </a:xfrm>
        </p:spPr>
        <p:txBody>
          <a:bodyPr/>
          <a:lstStyle/>
          <a:p>
            <a:r>
              <a:rPr lang="fr-FR" dirty="0" smtClean="0"/>
              <a:t>JET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in 2014: first mitigation </a:t>
            </a:r>
            <a:r>
              <a:rPr lang="fr-FR" dirty="0" err="1" smtClean="0"/>
              <a:t>attempts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massive </a:t>
            </a:r>
            <a:r>
              <a:rPr lang="fr-FR" dirty="0" err="1" smtClean="0"/>
              <a:t>gas</a:t>
            </a:r>
            <a:r>
              <a:rPr lang="fr-FR" dirty="0" smtClean="0"/>
              <a:t> injection</a:t>
            </a:r>
          </a:p>
          <a:p>
            <a:pPr lvl="1"/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b="1" dirty="0" smtClean="0"/>
              <a:t>massive argon injection </a:t>
            </a:r>
            <a:r>
              <a:rPr lang="fr-FR" dirty="0" smtClean="0"/>
              <a:t>(Disruption Mitigation Valve n°1)</a:t>
            </a:r>
          </a:p>
          <a:p>
            <a:pPr lvl="1"/>
            <a:r>
              <a:rPr lang="fr-FR" dirty="0" smtClean="0"/>
              <a:t>RE </a:t>
            </a:r>
            <a:r>
              <a:rPr lang="fr-FR" dirty="0" err="1" smtClean="0"/>
              <a:t>beam</a:t>
            </a:r>
            <a:r>
              <a:rPr lang="fr-FR" dirty="0" smtClean="0"/>
              <a:t> mitigation </a:t>
            </a:r>
            <a:r>
              <a:rPr lang="fr-FR" dirty="0" err="1" smtClean="0"/>
              <a:t>using</a:t>
            </a:r>
            <a:r>
              <a:rPr lang="fr-FR" dirty="0" smtClean="0"/>
              <a:t> Ar, Kr, Xe injection in the </a:t>
            </a:r>
            <a:r>
              <a:rPr lang="fr-FR" dirty="0" err="1" smtClean="0"/>
              <a:t>beam</a:t>
            </a:r>
            <a:r>
              <a:rPr lang="fr-FR" dirty="0" smtClean="0"/>
              <a:t> phase (DMV2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smtClean="0"/>
              <a:t>4400 </a:t>
            </a:r>
            <a:r>
              <a:rPr lang="fr-FR" dirty="0" smtClean="0"/>
              <a:t>Pa.m</a:t>
            </a:r>
            <a:r>
              <a:rPr lang="fr-FR" baseline="30000" dirty="0" smtClean="0"/>
              <a:t>3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Result</a:t>
            </a:r>
            <a:r>
              <a:rPr lang="fr-FR" dirty="0" smtClean="0"/>
              <a:t>: </a:t>
            </a:r>
            <a:r>
              <a:rPr lang="fr-FR" b="1" dirty="0" smtClean="0"/>
              <a:t>no apparent </a:t>
            </a:r>
            <a:r>
              <a:rPr lang="fr-FR" b="1" dirty="0" err="1" smtClean="0"/>
              <a:t>effect</a:t>
            </a:r>
            <a:r>
              <a:rPr lang="fr-FR" b="1" dirty="0" smtClean="0"/>
              <a:t> </a:t>
            </a:r>
            <a:r>
              <a:rPr lang="fr-FR" dirty="0" smtClean="0"/>
              <a:t>of the second injection on the RE </a:t>
            </a:r>
            <a:r>
              <a:rPr lang="fr-FR" dirty="0" err="1" smtClean="0"/>
              <a:t>beam</a:t>
            </a:r>
            <a:endParaRPr lang="fr-FR" dirty="0" smtClean="0"/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in visible radiation range</a:t>
            </a:r>
          </a:p>
          <a:p>
            <a:r>
              <a:rPr lang="fr-FR" dirty="0" err="1" smtClean="0"/>
              <a:t>Presence</a:t>
            </a:r>
            <a:r>
              <a:rPr lang="fr-FR" dirty="0" smtClean="0"/>
              <a:t> of a cold dense background plasma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948679" y="531085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rgbClr val="00B050"/>
                </a:solidFill>
              </a:rPr>
              <a:t>[</a:t>
            </a:r>
            <a:r>
              <a:rPr lang="fr-FR" sz="1100" i="1" dirty="0" err="1" smtClean="0">
                <a:solidFill>
                  <a:srgbClr val="00B050"/>
                </a:solidFill>
              </a:rPr>
              <a:t>Reux</a:t>
            </a:r>
            <a:r>
              <a:rPr lang="fr-FR" sz="1100" i="1" dirty="0" smtClean="0">
                <a:solidFill>
                  <a:srgbClr val="00B050"/>
                </a:solidFill>
              </a:rPr>
              <a:t> et al, </a:t>
            </a:r>
            <a:r>
              <a:rPr lang="fr-FR" sz="1100" i="1" dirty="0" err="1" smtClean="0">
                <a:solidFill>
                  <a:srgbClr val="00B050"/>
                </a:solidFill>
              </a:rPr>
              <a:t>Nuclear</a:t>
            </a:r>
            <a:r>
              <a:rPr lang="fr-FR" sz="1100" i="1" dirty="0" smtClean="0">
                <a:solidFill>
                  <a:srgbClr val="00B050"/>
                </a:solidFill>
              </a:rPr>
              <a:t> Fusion 2015]</a:t>
            </a:r>
            <a:endParaRPr lang="fr-FR" sz="1100" i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1872" y="5232980"/>
            <a:ext cx="307370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No </a:t>
            </a:r>
            <a:r>
              <a:rPr lang="fr-FR" dirty="0" err="1" smtClean="0">
                <a:solidFill>
                  <a:srgbClr val="0070C0"/>
                </a:solidFill>
              </a:rPr>
              <a:t>penetration</a:t>
            </a:r>
            <a:r>
              <a:rPr lang="fr-FR" dirty="0" smtClean="0">
                <a:solidFill>
                  <a:srgbClr val="0070C0"/>
                </a:solidFill>
              </a:rPr>
              <a:t> of the second injection </a:t>
            </a:r>
            <a:r>
              <a:rPr lang="fr-FR" dirty="0" err="1" smtClean="0">
                <a:solidFill>
                  <a:srgbClr val="0070C0"/>
                </a:solidFill>
              </a:rPr>
              <a:t>neutrals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into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runaway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beam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200400" y="4718649"/>
            <a:ext cx="3442172" cy="1164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218982" y="833864"/>
            <a:ext cx="0" cy="299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677076" y="828126"/>
            <a:ext cx="0" cy="299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054415" y="3347050"/>
            <a:ext cx="3269411" cy="149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054415" y="3496574"/>
            <a:ext cx="2881224" cy="66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2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3" y="2103832"/>
            <a:ext cx="3720499" cy="2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JET runaway experiments – 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5"/>
            <a:ext cx="8784976" cy="1635596"/>
          </a:xfrm>
        </p:spPr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: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of second « killer » injection</a:t>
            </a:r>
          </a:p>
          <a:p>
            <a:pPr lvl="1"/>
            <a:r>
              <a:rPr lang="fr-FR" dirty="0" smtClean="0"/>
              <a:t>DIII-D: RE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triggered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Ar pellet, </a:t>
            </a:r>
            <a:r>
              <a:rPr lang="fr-FR" dirty="0" err="1" smtClean="0"/>
              <a:t>killed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MGI (12 Pa.m</a:t>
            </a:r>
            <a:r>
              <a:rPr lang="fr-FR" baseline="30000" dirty="0" smtClean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Asdex</a:t>
            </a:r>
            <a:r>
              <a:rPr lang="fr-FR" dirty="0" smtClean="0"/>
              <a:t>-U: RE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triggered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Ar MGI, </a:t>
            </a:r>
            <a:r>
              <a:rPr lang="fr-FR" dirty="0" err="1" smtClean="0"/>
              <a:t>killed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MGI (70 Pa.m</a:t>
            </a:r>
            <a:r>
              <a:rPr lang="fr-FR" baseline="30000" dirty="0" smtClean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4" y="2004405"/>
            <a:ext cx="3825535" cy="26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5241" y="4603804"/>
            <a:ext cx="297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00B050"/>
                </a:solidFill>
              </a:rPr>
              <a:t>[</a:t>
            </a:r>
            <a:r>
              <a:rPr lang="fr-FR" sz="1400" i="1" dirty="0" err="1" smtClean="0">
                <a:solidFill>
                  <a:srgbClr val="00B050"/>
                </a:solidFill>
              </a:rPr>
              <a:t>Hollmann</a:t>
            </a:r>
            <a:r>
              <a:rPr lang="fr-FR" sz="1400" i="1" dirty="0" smtClean="0">
                <a:solidFill>
                  <a:srgbClr val="00B050"/>
                </a:solidFill>
              </a:rPr>
              <a:t> et al., </a:t>
            </a:r>
            <a:r>
              <a:rPr lang="fr-FR" sz="1400" i="1" dirty="0" err="1" smtClean="0">
                <a:solidFill>
                  <a:srgbClr val="00B050"/>
                </a:solidFill>
              </a:rPr>
              <a:t>Nuclear</a:t>
            </a:r>
            <a:r>
              <a:rPr lang="fr-FR" sz="1400" i="1" dirty="0" smtClean="0">
                <a:solidFill>
                  <a:srgbClr val="00B050"/>
                </a:solidFill>
              </a:rPr>
              <a:t> Fusion 2013]</a:t>
            </a:r>
            <a:endParaRPr lang="fr-FR" sz="1400" i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71134" y="4623005"/>
            <a:ext cx="21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00B050"/>
                </a:solidFill>
              </a:rPr>
              <a:t>[Papp et al., IAEA FEC 2016]</a:t>
            </a:r>
            <a:endParaRPr lang="fr-FR" sz="1400" i="1" dirty="0">
              <a:solidFill>
                <a:srgbClr val="00B05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8113" y="4904358"/>
            <a:ext cx="8784976" cy="1965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 smtClean="0"/>
              <a:t>Why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JET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? </a:t>
            </a:r>
            <a:r>
              <a:rPr lang="fr-FR" sz="1800" dirty="0" smtClean="0">
                <a:sym typeface="Wingdings" panose="05000000000000000000" pitchFamily="2" charset="2"/>
              </a:rPr>
              <a:t> Bad </a:t>
            </a:r>
            <a:r>
              <a:rPr lang="fr-FR" sz="1800" dirty="0" err="1" smtClean="0">
                <a:sym typeface="Wingdings" panose="05000000000000000000" pitchFamily="2" charset="2"/>
              </a:rPr>
              <a:t>penetration</a:t>
            </a:r>
            <a:r>
              <a:rPr lang="fr-FR" sz="1800" dirty="0" smtClean="0">
                <a:sym typeface="Wingdings" panose="05000000000000000000" pitchFamily="2" charset="2"/>
              </a:rPr>
              <a:t> of the second injection. </a:t>
            </a:r>
            <a:r>
              <a:rPr lang="fr-FR" sz="1800" dirty="0" err="1" smtClean="0">
                <a:sym typeface="Wingdings" panose="05000000000000000000" pitchFamily="2" charset="2"/>
              </a:rPr>
              <a:t>Why</a:t>
            </a:r>
            <a:r>
              <a:rPr lang="fr-FR" sz="1800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sz="1600" dirty="0" err="1" smtClean="0">
                <a:sym typeface="Wingdings" panose="05000000000000000000" pitchFamily="2" charset="2"/>
              </a:rPr>
              <a:t>Geometry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effect</a:t>
            </a:r>
            <a:r>
              <a:rPr lang="fr-FR" sz="1600" dirty="0" smtClean="0">
                <a:sym typeface="Wingdings" panose="05000000000000000000" pitchFamily="2" charset="2"/>
              </a:rPr>
              <a:t> : the </a:t>
            </a:r>
            <a:r>
              <a:rPr lang="fr-FR" sz="1600" dirty="0" err="1" smtClean="0">
                <a:sym typeface="Wingdings" panose="05000000000000000000" pitchFamily="2" charset="2"/>
              </a:rPr>
              <a:t>gas</a:t>
            </a:r>
            <a:r>
              <a:rPr lang="fr-FR" sz="1600" dirty="0" smtClean="0">
                <a:sym typeface="Wingdings" panose="05000000000000000000" pitchFamily="2" charset="2"/>
              </a:rPr>
              <a:t> plume misses the </a:t>
            </a:r>
            <a:r>
              <a:rPr lang="fr-FR" sz="1600" dirty="0" err="1" smtClean="0">
                <a:sym typeface="Wingdings" panose="05000000000000000000" pitchFamily="2" charset="2"/>
              </a:rPr>
              <a:t>beam</a:t>
            </a:r>
            <a:r>
              <a:rPr lang="fr-FR" sz="1600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sz="1600" dirty="0" err="1" smtClean="0">
                <a:sym typeface="Wingdings" panose="05000000000000000000" pitchFamily="2" charset="2"/>
              </a:rPr>
              <a:t>Current</a:t>
            </a:r>
            <a:r>
              <a:rPr lang="fr-FR" sz="1600" dirty="0" smtClean="0">
                <a:sym typeface="Wingdings" panose="05000000000000000000" pitchFamily="2" charset="2"/>
              </a:rPr>
              <a:t> screening </a:t>
            </a:r>
            <a:r>
              <a:rPr lang="fr-FR" sz="1600" dirty="0" err="1" smtClean="0">
                <a:sym typeface="Wingdings" panose="05000000000000000000" pitchFamily="2" charset="2"/>
              </a:rPr>
              <a:t>effect</a:t>
            </a:r>
            <a:r>
              <a:rPr lang="fr-FR" sz="1600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sz="1600" dirty="0" err="1" smtClean="0">
                <a:sym typeface="Wingdings" panose="05000000000000000000" pitchFamily="2" charset="2"/>
              </a:rPr>
              <a:t>Shielding</a:t>
            </a:r>
            <a:r>
              <a:rPr lang="fr-FR" sz="1600" dirty="0" smtClean="0">
                <a:sym typeface="Wingdings" panose="05000000000000000000" pitchFamily="2" charset="2"/>
              </a:rPr>
              <a:t> by the background plasma?</a:t>
            </a:r>
            <a:endParaRPr lang="fr-FR" sz="16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6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332190" y="783113"/>
            <a:ext cx="5811810" cy="5893492"/>
            <a:chOff x="4679828" y="524799"/>
            <a:chExt cx="5811810" cy="442011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1" r="8834"/>
            <a:stretch/>
          </p:blipFill>
          <p:spPr>
            <a:xfrm>
              <a:off x="4679828" y="524799"/>
              <a:ext cx="5811810" cy="4420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27466" y="1863007"/>
              <a:ext cx="3006308" cy="213937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7466" y="1485475"/>
              <a:ext cx="2393831" cy="591738"/>
            </a:xfrm>
            <a:prstGeom prst="rect">
              <a:avLst/>
            </a:prstGeom>
            <a:solidFill>
              <a:srgbClr val="ED8BEF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7467" y="1644120"/>
              <a:ext cx="1876246" cy="437774"/>
            </a:xfrm>
            <a:prstGeom prst="rect">
              <a:avLst/>
            </a:prstGeom>
            <a:solidFill>
              <a:srgbClr val="0000C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Geometry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: </a:t>
            </a:r>
            <a:r>
              <a:rPr lang="fr-FR" dirty="0" err="1" smtClean="0"/>
              <a:t>upper</a:t>
            </a:r>
            <a:r>
              <a:rPr lang="fr-FR" dirty="0" smtClean="0"/>
              <a:t> port vs. </a:t>
            </a:r>
            <a:r>
              <a:rPr lang="fr-FR" dirty="0" err="1"/>
              <a:t>m</a:t>
            </a:r>
            <a:r>
              <a:rPr lang="fr-FR" dirty="0" err="1" smtClean="0"/>
              <a:t>idplane</a:t>
            </a:r>
            <a:r>
              <a:rPr lang="fr-FR" dirty="0" smtClean="0"/>
              <a:t> injection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3601854" cy="5544616"/>
          </a:xfrm>
        </p:spPr>
        <p:txBody>
          <a:bodyPr/>
          <a:lstStyle/>
          <a:p>
            <a:r>
              <a:rPr lang="fr-FR" dirty="0" smtClean="0"/>
              <a:t>Mitigation </a:t>
            </a:r>
            <a:r>
              <a:rPr lang="fr-FR" dirty="0" err="1" smtClean="0"/>
              <a:t>attempts</a:t>
            </a:r>
            <a:r>
              <a:rPr lang="fr-FR" dirty="0" smtClean="0"/>
              <a:t> on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>
                <a:solidFill>
                  <a:srgbClr val="DC23E1"/>
                </a:solidFill>
              </a:rPr>
              <a:t>DMV2 (</a:t>
            </a:r>
            <a:r>
              <a:rPr lang="fr-FR" dirty="0" err="1" smtClean="0">
                <a:solidFill>
                  <a:srgbClr val="DC23E1"/>
                </a:solidFill>
              </a:rPr>
              <a:t>midplane</a:t>
            </a:r>
            <a:r>
              <a:rPr lang="fr-FR" dirty="0" smtClean="0">
                <a:solidFill>
                  <a:srgbClr val="DC23E1"/>
                </a:solidFill>
              </a:rPr>
              <a:t> port)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DMV3 (</a:t>
            </a:r>
            <a:r>
              <a:rPr lang="fr-FR" dirty="0" err="1" smtClean="0">
                <a:solidFill>
                  <a:srgbClr val="0070C0"/>
                </a:solidFill>
              </a:rPr>
              <a:t>upper</a:t>
            </a:r>
            <a:r>
              <a:rPr lang="fr-FR" dirty="0" smtClean="0">
                <a:solidFill>
                  <a:srgbClr val="0070C0"/>
                </a:solidFill>
              </a:rPr>
              <a:t> port)</a:t>
            </a:r>
          </a:p>
          <a:p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duration 15 ms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DMV3, but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uncertainties</a:t>
            </a:r>
            <a:r>
              <a:rPr lang="fr-FR" dirty="0" smtClean="0"/>
              <a:t> of the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duration</a:t>
            </a:r>
          </a:p>
          <a:p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injections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effect</a:t>
            </a:r>
            <a:r>
              <a:rPr lang="fr-FR" dirty="0" smtClean="0"/>
              <a:t> on HXR and neutrons, no soft landing of the </a:t>
            </a:r>
            <a:r>
              <a:rPr lang="fr-FR" dirty="0" err="1" smtClean="0"/>
              <a:t>runaway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7948" y="5203588"/>
            <a:ext cx="31030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Gas</a:t>
            </a:r>
            <a:r>
              <a:rPr lang="fr-FR" dirty="0" smtClean="0">
                <a:solidFill>
                  <a:srgbClr val="0070C0"/>
                </a:solidFill>
              </a:rPr>
              <a:t> plume </a:t>
            </a:r>
            <a:r>
              <a:rPr lang="fr-FR" dirty="0" err="1" smtClean="0">
                <a:solidFill>
                  <a:srgbClr val="0070C0"/>
                </a:solidFill>
              </a:rPr>
              <a:t>geometry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not </a:t>
            </a:r>
            <a:r>
              <a:rPr lang="fr-FR" dirty="0" err="1" smtClean="0">
                <a:solidFill>
                  <a:srgbClr val="0070C0"/>
                </a:solidFill>
              </a:rPr>
              <a:t>responsible</a:t>
            </a:r>
            <a:r>
              <a:rPr lang="fr-FR" dirty="0" smtClean="0">
                <a:solidFill>
                  <a:srgbClr val="0070C0"/>
                </a:solidFill>
              </a:rPr>
              <a:t> for the </a:t>
            </a:r>
            <a:r>
              <a:rPr lang="fr-FR" dirty="0" err="1" smtClean="0">
                <a:solidFill>
                  <a:srgbClr val="0070C0"/>
                </a:solidFill>
              </a:rPr>
              <a:t>lack</a:t>
            </a:r>
            <a:r>
              <a:rPr lang="fr-FR" dirty="0" smtClean="0">
                <a:solidFill>
                  <a:srgbClr val="0070C0"/>
                </a:solidFill>
              </a:rPr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efficiency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405708" y="798475"/>
            <a:ext cx="701975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56867" y="896198"/>
            <a:ext cx="8707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DC23E1"/>
                </a:solidFill>
              </a:rPr>
              <a:t>midplane</a:t>
            </a:r>
            <a:endParaRPr lang="fr-FR" sz="1400" dirty="0" smtClean="0">
              <a:solidFill>
                <a:srgbClr val="DC23E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58727" y="896198"/>
            <a:ext cx="4330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top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300133" y="2142068"/>
            <a:ext cx="1456562" cy="643465"/>
          </a:xfrm>
          <a:prstGeom prst="line">
            <a:avLst/>
          </a:prstGeom>
          <a:ln w="28575">
            <a:solidFill>
              <a:schemeClr val="tx1">
                <a:alpha val="4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424687" y="4226943"/>
            <a:ext cx="2332646" cy="511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424687" y="4226943"/>
            <a:ext cx="2603727" cy="115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355" r="8691" b="2544"/>
          <a:stretch/>
        </p:blipFill>
        <p:spPr>
          <a:xfrm>
            <a:off x="3512833" y="695815"/>
            <a:ext cx="5631167" cy="57875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screening </a:t>
            </a:r>
            <a:r>
              <a:rPr lang="fr-FR" dirty="0" err="1" smtClean="0"/>
              <a:t>effect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764704"/>
            <a:ext cx="3601854" cy="5544616"/>
          </a:xfrm>
        </p:spPr>
        <p:txBody>
          <a:bodyPr/>
          <a:lstStyle/>
          <a:p>
            <a:r>
              <a:rPr lang="fr-FR" dirty="0" smtClean="0"/>
              <a:t>JET RE </a:t>
            </a:r>
            <a:r>
              <a:rPr lang="fr-FR" dirty="0" err="1" smtClean="0"/>
              <a:t>currents</a:t>
            </a:r>
            <a:r>
              <a:rPr lang="fr-FR" dirty="0" smtClean="0"/>
              <a:t> are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Reduction</a:t>
            </a:r>
            <a:r>
              <a:rPr lang="fr-FR" dirty="0" smtClean="0">
                <a:sym typeface="Wingdings" panose="05000000000000000000" pitchFamily="2" charset="2"/>
              </a:rPr>
              <a:t> of the RE </a:t>
            </a:r>
            <a:r>
              <a:rPr lang="fr-FR" dirty="0" err="1" smtClean="0">
                <a:sym typeface="Wingdings" panose="05000000000000000000" pitchFamily="2" charset="2"/>
              </a:rPr>
              <a:t>current</a:t>
            </a:r>
            <a:r>
              <a:rPr lang="fr-FR" dirty="0" smtClean="0">
                <a:sym typeface="Wingdings" panose="05000000000000000000" pitchFamily="2" charset="2"/>
              </a:rPr>
              <a:t> by </a:t>
            </a:r>
            <a:r>
              <a:rPr lang="fr-FR" dirty="0" err="1" smtClean="0">
                <a:sym typeface="Wingdings" panose="05000000000000000000" pitchFamily="2" charset="2"/>
              </a:rPr>
              <a:t>reducing</a:t>
            </a:r>
            <a:r>
              <a:rPr lang="fr-FR" dirty="0" smtClean="0"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ym typeface="Wingdings" panose="05000000000000000000" pitchFamily="2" charset="2"/>
              </a:rPr>
              <a:t>pre</a:t>
            </a:r>
            <a:r>
              <a:rPr lang="fr-FR" dirty="0" smtClean="0">
                <a:sym typeface="Wingdings" panose="05000000000000000000" pitchFamily="2" charset="2"/>
              </a:rPr>
              <a:t>-disruption plasma </a:t>
            </a:r>
            <a:r>
              <a:rPr lang="fr-FR" dirty="0" err="1" smtClean="0">
                <a:sym typeface="Wingdings" panose="05000000000000000000" pitchFamily="2" charset="2"/>
              </a:rPr>
              <a:t>current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Major change on the </a:t>
            </a:r>
            <a:r>
              <a:rPr lang="fr-FR" dirty="0" err="1" smtClean="0">
                <a:sym typeface="Wingdings" panose="05000000000000000000" pitchFamily="2" charset="2"/>
              </a:rPr>
              <a:t>runaway</a:t>
            </a:r>
            <a:r>
              <a:rPr lang="fr-FR" dirty="0" smtClean="0">
                <a:sym typeface="Wingdings" panose="05000000000000000000" pitchFamily="2" charset="2"/>
              </a:rPr>
              <a:t> population: </a:t>
            </a:r>
            <a:r>
              <a:rPr lang="fr-FR" b="1" dirty="0" err="1" smtClean="0">
                <a:sym typeface="Wingdings" panose="05000000000000000000" pitchFamily="2" charset="2"/>
              </a:rPr>
              <a:t>much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lower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energies</a:t>
            </a:r>
            <a:endParaRPr lang="fr-FR" b="1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HXR </a:t>
            </a:r>
            <a:r>
              <a:rPr lang="fr-FR" dirty="0" err="1" smtClean="0">
                <a:sym typeface="Wingdings" panose="05000000000000000000" pitchFamily="2" charset="2"/>
              </a:rPr>
              <a:t>counts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twice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lower</a:t>
            </a:r>
            <a:r>
              <a:rPr lang="fr-FR" dirty="0" smtClean="0">
                <a:sym typeface="Wingdings" panose="05000000000000000000" pitchFamily="2" charset="2"/>
              </a:rPr>
              <a:t> for 2.0MA/1.5MA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Almost</a:t>
            </a:r>
            <a:r>
              <a:rPr lang="fr-FR" dirty="0" smtClean="0">
                <a:sym typeface="Wingdings" panose="05000000000000000000" pitchFamily="2" charset="2"/>
              </a:rPr>
              <a:t> no neutrons for 1.0 MA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Runaway</a:t>
            </a:r>
            <a:r>
              <a:rPr lang="fr-FR" dirty="0" smtClean="0">
                <a:sym typeface="Wingdings" panose="05000000000000000000" pitchFamily="2" charset="2"/>
              </a:rPr>
              <a:t> population at </a:t>
            </a:r>
            <a:r>
              <a:rPr lang="fr-FR" dirty="0" err="1" smtClean="0">
                <a:sym typeface="Wingdings" panose="05000000000000000000" pitchFamily="2" charset="2"/>
              </a:rPr>
              <a:t>lower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energy</a:t>
            </a:r>
            <a:r>
              <a:rPr lang="fr-FR" dirty="0" smtClean="0">
                <a:sym typeface="Wingdings" panose="05000000000000000000" pitchFamily="2" charset="2"/>
              </a:rPr>
              <a:t>, but no </a:t>
            </a:r>
            <a:r>
              <a:rPr lang="fr-FR" dirty="0" err="1" smtClean="0">
                <a:sym typeface="Wingdings" panose="05000000000000000000" pitchFamily="2" charset="2"/>
              </a:rPr>
              <a:t>easier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penetration</a:t>
            </a:r>
            <a:r>
              <a:rPr lang="fr-FR" dirty="0" smtClean="0">
                <a:sym typeface="Wingdings" panose="05000000000000000000" pitchFamily="2" charset="2"/>
              </a:rPr>
              <a:t> of the killer </a:t>
            </a:r>
            <a:r>
              <a:rPr lang="fr-FR" dirty="0" err="1" smtClean="0">
                <a:sym typeface="Wingdings" panose="05000000000000000000" pitchFamily="2" charset="2"/>
              </a:rPr>
              <a:t>gas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3572" y="5318628"/>
            <a:ext cx="352540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Ability</a:t>
            </a:r>
            <a:r>
              <a:rPr lang="fr-FR" dirty="0" smtClean="0">
                <a:solidFill>
                  <a:srgbClr val="0070C0"/>
                </a:solidFill>
              </a:rPr>
              <a:t> of MGI to </a:t>
            </a:r>
            <a:r>
              <a:rPr lang="fr-FR" dirty="0" err="1" smtClean="0">
                <a:solidFill>
                  <a:srgbClr val="0070C0"/>
                </a:solidFill>
              </a:rPr>
              <a:t>suppress</a:t>
            </a:r>
            <a:r>
              <a:rPr lang="fr-FR" dirty="0" smtClean="0">
                <a:solidFill>
                  <a:srgbClr val="0070C0"/>
                </a:solidFill>
              </a:rPr>
              <a:t> RE not </a:t>
            </a:r>
            <a:r>
              <a:rPr lang="fr-FR" dirty="0" err="1" smtClean="0">
                <a:solidFill>
                  <a:srgbClr val="0070C0"/>
                </a:solidFill>
              </a:rPr>
              <a:t>directly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related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err="1" smtClean="0">
                <a:solidFill>
                  <a:srgbClr val="0070C0"/>
                </a:solidFill>
              </a:rPr>
              <a:t>their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current</a:t>
            </a:r>
            <a:r>
              <a:rPr lang="fr-FR" dirty="0" smtClean="0">
                <a:solidFill>
                  <a:srgbClr val="0070C0"/>
                </a:solidFill>
              </a:rPr>
              <a:t>/</a:t>
            </a:r>
            <a:r>
              <a:rPr lang="fr-FR" dirty="0" err="1" smtClean="0">
                <a:solidFill>
                  <a:srgbClr val="0070C0"/>
                </a:solidFill>
              </a:rPr>
              <a:t>energy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1177" y="2941490"/>
            <a:ext cx="3588589" cy="874743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91177" y="3363000"/>
            <a:ext cx="2099675" cy="453233"/>
          </a:xfrm>
          <a:prstGeom prst="rect">
            <a:avLst/>
          </a:prstGeom>
          <a:solidFill>
            <a:srgbClr val="DC23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85737" y="954658"/>
            <a:ext cx="224287" cy="67861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92853" y="4435898"/>
            <a:ext cx="1106498" cy="43323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852246" y="5187351"/>
            <a:ext cx="476170" cy="812799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6090331" y="3141133"/>
            <a:ext cx="1775202" cy="575735"/>
          </a:xfrm>
          <a:prstGeom prst="line">
            <a:avLst/>
          </a:prstGeom>
          <a:ln w="28575">
            <a:solidFill>
              <a:schemeClr val="tx1">
                <a:alpha val="4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0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"/>
          <a:stretch/>
        </p:blipFill>
        <p:spPr>
          <a:xfrm>
            <a:off x="1503548" y="2371875"/>
            <a:ext cx="3893370" cy="30888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r="5629"/>
          <a:stretch/>
        </p:blipFill>
        <p:spPr>
          <a:xfrm>
            <a:off x="5388291" y="2388789"/>
            <a:ext cx="3747083" cy="30848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plasma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764704"/>
            <a:ext cx="8674665" cy="5544616"/>
          </a:xfrm>
        </p:spPr>
        <p:txBody>
          <a:bodyPr/>
          <a:lstStyle/>
          <a:p>
            <a:r>
              <a:rPr lang="fr-FR" dirty="0" smtClean="0"/>
              <a:t>Background plasma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RE </a:t>
            </a:r>
            <a:r>
              <a:rPr lang="fr-FR" dirty="0" err="1" smtClean="0"/>
              <a:t>beam</a:t>
            </a:r>
            <a:r>
              <a:rPr lang="fr-FR" dirty="0" smtClean="0"/>
              <a:t> phase (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second « killer » injection)</a:t>
            </a:r>
          </a:p>
          <a:p>
            <a:pPr lvl="1"/>
            <a:r>
              <a:rPr lang="fr-FR" dirty="0" err="1" smtClean="0">
                <a:solidFill>
                  <a:srgbClr val="0000C0"/>
                </a:solidFill>
              </a:rPr>
              <a:t>Density</a:t>
            </a:r>
            <a:r>
              <a:rPr lang="fr-FR" dirty="0" smtClean="0">
                <a:solidFill>
                  <a:srgbClr val="0000C0"/>
                </a:solidFill>
              </a:rPr>
              <a:t> </a:t>
            </a:r>
            <a:r>
              <a:rPr lang="fr-FR" dirty="0" err="1" smtClean="0">
                <a:solidFill>
                  <a:srgbClr val="0000C0"/>
                </a:solidFill>
              </a:rPr>
              <a:t>increase</a:t>
            </a:r>
            <a:r>
              <a:rPr lang="fr-FR" dirty="0" smtClean="0">
                <a:solidFill>
                  <a:srgbClr val="0000C0"/>
                </a:solidFill>
              </a:rPr>
              <a:t> in the </a:t>
            </a:r>
            <a:r>
              <a:rPr lang="fr-FR" dirty="0" err="1" smtClean="0">
                <a:solidFill>
                  <a:srgbClr val="0000C0"/>
                </a:solidFill>
              </a:rPr>
              <a:t>core</a:t>
            </a:r>
            <a:r>
              <a:rPr lang="fr-FR" dirty="0" smtClean="0">
                <a:solidFill>
                  <a:srgbClr val="0000C0"/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rgbClr val="DC23E1"/>
                </a:solidFill>
              </a:rPr>
              <a:t>Constant </a:t>
            </a:r>
            <a:r>
              <a:rPr lang="fr-FR" dirty="0" err="1" smtClean="0">
                <a:solidFill>
                  <a:srgbClr val="DC23E1"/>
                </a:solidFill>
              </a:rPr>
              <a:t>density</a:t>
            </a:r>
            <a:r>
              <a:rPr lang="fr-FR" dirty="0" smtClean="0">
                <a:solidFill>
                  <a:srgbClr val="DC23E1"/>
                </a:solidFill>
              </a:rPr>
              <a:t> in the far-SOL</a:t>
            </a:r>
          </a:p>
          <a:p>
            <a:r>
              <a:rPr lang="fr-FR" b="1" dirty="0" err="1" smtClean="0"/>
              <a:t>Density</a:t>
            </a:r>
            <a:r>
              <a:rPr lang="fr-FR" b="1" dirty="0" smtClean="0"/>
              <a:t> </a:t>
            </a:r>
            <a:r>
              <a:rPr lang="fr-FR" b="1" dirty="0" err="1" smtClean="0"/>
              <a:t>increases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increased</a:t>
            </a:r>
            <a:r>
              <a:rPr lang="fr-FR" b="1" dirty="0" smtClean="0"/>
              <a:t> </a:t>
            </a:r>
            <a:r>
              <a:rPr lang="fr-FR" b="1" dirty="0" err="1" smtClean="0"/>
              <a:t>triggering</a:t>
            </a:r>
            <a:r>
              <a:rPr lang="fr-FR" b="1" dirty="0"/>
              <a:t>-</a:t>
            </a:r>
            <a:r>
              <a:rPr lang="fr-FR" b="1" dirty="0" smtClean="0"/>
              <a:t>injection content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946668" y="5585273"/>
            <a:ext cx="348863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Background plasma </a:t>
            </a:r>
            <a:r>
              <a:rPr lang="fr-FR" dirty="0" err="1" smtClean="0">
                <a:solidFill>
                  <a:srgbClr val="0070C0"/>
                </a:solidFill>
              </a:rPr>
              <a:t>density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determined</a:t>
            </a:r>
            <a:r>
              <a:rPr lang="fr-FR" dirty="0" smtClean="0">
                <a:solidFill>
                  <a:srgbClr val="0070C0"/>
                </a:solidFill>
              </a:rPr>
              <a:t> by the initial injection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21482" y="3143884"/>
            <a:ext cx="149316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C0"/>
                </a:solidFill>
              </a:rPr>
              <a:t>&lt;</a:t>
            </a:r>
            <a:r>
              <a:rPr lang="fr-FR" sz="2000" b="1" dirty="0" err="1" smtClean="0">
                <a:solidFill>
                  <a:srgbClr val="0000C0"/>
                </a:solidFill>
              </a:rPr>
              <a:t>dn</a:t>
            </a:r>
            <a:r>
              <a:rPr lang="fr-FR" sz="2000" b="1" baseline="-25000" dirty="0" err="1" smtClean="0">
                <a:solidFill>
                  <a:srgbClr val="0000C0"/>
                </a:solidFill>
              </a:rPr>
              <a:t>e,core</a:t>
            </a:r>
            <a:r>
              <a:rPr lang="fr-FR" sz="2000" b="1" dirty="0" smtClean="0">
                <a:solidFill>
                  <a:srgbClr val="0000C0"/>
                </a:solidFill>
              </a:rPr>
              <a:t>/</a:t>
            </a:r>
            <a:r>
              <a:rPr lang="fr-FR" sz="2000" b="1" dirty="0" err="1" smtClean="0">
                <a:solidFill>
                  <a:srgbClr val="0000C0"/>
                </a:solidFill>
              </a:rPr>
              <a:t>dt</a:t>
            </a:r>
            <a:r>
              <a:rPr lang="fr-FR" sz="2000" b="1" dirty="0">
                <a:solidFill>
                  <a:srgbClr val="0000C0"/>
                </a:solidFill>
              </a:rPr>
              <a:t>&gt;</a:t>
            </a:r>
            <a:endParaRPr lang="fr-FR" sz="2000" b="1" dirty="0" smtClean="0">
              <a:solidFill>
                <a:srgbClr val="000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77267" y="3271757"/>
            <a:ext cx="9781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DC23E1"/>
                </a:solidFill>
              </a:rPr>
              <a:t>&lt;</a:t>
            </a:r>
            <a:r>
              <a:rPr lang="fr-FR" sz="2000" b="1" dirty="0" err="1" smtClean="0">
                <a:solidFill>
                  <a:srgbClr val="DC23E1"/>
                </a:solidFill>
              </a:rPr>
              <a:t>n</a:t>
            </a:r>
            <a:r>
              <a:rPr lang="fr-FR" sz="2000" b="1" baseline="-25000" dirty="0" err="1" smtClean="0">
                <a:solidFill>
                  <a:srgbClr val="DC23E1"/>
                </a:solidFill>
              </a:rPr>
              <a:t>e,SOL</a:t>
            </a:r>
            <a:r>
              <a:rPr lang="fr-FR" sz="2000" b="1" dirty="0" smtClean="0">
                <a:solidFill>
                  <a:srgbClr val="DC23E1"/>
                </a:solidFill>
              </a:rPr>
              <a:t>&gt;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7" y="2595688"/>
            <a:ext cx="1637026" cy="259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878694" y="2337023"/>
            <a:ext cx="1" cy="330024"/>
          </a:xfrm>
          <a:prstGeom prst="straightConnector1">
            <a:avLst/>
          </a:prstGeom>
          <a:ln w="28575">
            <a:solidFill>
              <a:srgbClr val="00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426776" y="2338318"/>
            <a:ext cx="1" cy="330024"/>
          </a:xfrm>
          <a:prstGeom prst="straightConnector1">
            <a:avLst/>
          </a:prstGeom>
          <a:ln w="28575">
            <a:solidFill>
              <a:srgbClr val="DC23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C. </a:t>
            </a:r>
            <a:r>
              <a:rPr lang="en-GB" dirty="0" err="1" smtClean="0"/>
              <a:t>Reux</a:t>
            </a:r>
            <a:r>
              <a:rPr lang="en-GB" dirty="0" smtClean="0"/>
              <a:t> | Theory and Simulation of Disruptions Workshop | Princeton | 18/07/2017 | Page </a:t>
            </a:r>
            <a:fld id="{C8B1CCCC-2FEA-4AEB-B113-CEC84A9AA5F8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rgbClr val="0070C0"/>
          </a:solidFill>
        </a:ln>
      </a:spPr>
      <a:bodyPr wrap="square" rtlCol="0">
        <a:spAutoFit/>
      </a:bodyPr>
      <a:lstStyle>
        <a:defPPr algn="ctr">
          <a:defRPr sz="2000" dirty="0" err="1" smtClean="0">
            <a:solidFill>
              <a:srgbClr val="0070C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37388</TotalTime>
  <Words>2679</Words>
  <Application>Microsoft Office PowerPoint</Application>
  <PresentationFormat>Affichage à l'écran (4:3)</PresentationFormat>
  <Paragraphs>365</Paragraphs>
  <Slides>26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Office Theme</vt:lpstr>
      <vt:lpstr>Physics of the creation and mitigation of runaway electron beams in presence of their background plasma</vt:lpstr>
      <vt:lpstr>Disruptions and runaways</vt:lpstr>
      <vt:lpstr>Outline</vt:lpstr>
      <vt:lpstr>JET experimental setup</vt:lpstr>
      <vt:lpstr>JET-ILW runaway experiments - background</vt:lpstr>
      <vt:lpstr>JET runaway experiments – context</vt:lpstr>
      <vt:lpstr>Geometry effect: upper port vs. midplane injection</vt:lpstr>
      <vt:lpstr>Current screening effect</vt:lpstr>
      <vt:lpstr>Background plasma density</vt:lpstr>
      <vt:lpstr>Background plasma neutral content</vt:lpstr>
      <vt:lpstr>Background plasma temperature</vt:lpstr>
      <vt:lpstr>Injection in a lower density background plasma</vt:lpstr>
      <vt:lpstr>Second injection mixing efficiency</vt:lpstr>
      <vt:lpstr>Second injection mixing efficiency</vt:lpstr>
      <vt:lpstr>Vertical stability and background plasma</vt:lpstr>
      <vt:lpstr>Beam mitigation: when is the best time to act?</vt:lpstr>
      <vt:lpstr>Conclusions</vt:lpstr>
      <vt:lpstr>Présentation PowerPoint</vt:lpstr>
      <vt:lpstr>Outline</vt:lpstr>
      <vt:lpstr>Disruption phenomenology (Simulation of JET #86887) </vt:lpstr>
      <vt:lpstr>Context and contribution of the present work</vt:lpstr>
      <vt:lpstr>Overview of electron dynamics in the JET #86887 simulation </vt:lpstr>
      <vt:lpstr>Fraction of surviving electrons vs initial energy and position</vt:lpstr>
      <vt:lpstr>A possible mechanism for  RE generation in TQ:  Accelerating effective electric field</vt:lpstr>
      <vt:lpstr>Présentation PowerPoint</vt:lpstr>
      <vt:lpstr>Summary – runaway simulations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REUX Cedric 218210</cp:lastModifiedBy>
  <cp:revision>463</cp:revision>
  <cp:lastPrinted>2014-10-16T14:51:28Z</cp:lastPrinted>
  <dcterms:created xsi:type="dcterms:W3CDTF">2014-10-27T16:40:37Z</dcterms:created>
  <dcterms:modified xsi:type="dcterms:W3CDTF">2017-07-18T02:32:23Z</dcterms:modified>
</cp:coreProperties>
</file>