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80" r:id="rId13"/>
    <p:sldId id="268" r:id="rId14"/>
    <p:sldId id="271" r:id="rId15"/>
    <p:sldId id="269" r:id="rId16"/>
    <p:sldId id="270" r:id="rId17"/>
    <p:sldId id="275" r:id="rId18"/>
    <p:sldId id="277" r:id="rId19"/>
    <p:sldId id="274" r:id="rId20"/>
    <p:sldId id="276" r:id="rId21"/>
    <p:sldId id="272" r:id="rId22"/>
    <p:sldId id="273" r:id="rId23"/>
    <p:sldId id="278" r:id="rId24"/>
    <p:sldId id="279" r:id="rId25"/>
    <p:sldId id="26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71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18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76331"/>
            <a:ext cx="2056320" cy="58210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76331"/>
            <a:ext cx="6035040" cy="58210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03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39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110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208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33134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4pPr>
            <a:lvl5pPr marL="1244178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5pPr>
            <a:lvl6pPr marL="1555223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6pPr>
            <a:lvl7pPr marL="1866268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7pPr>
            <a:lvl8pPr marL="2177312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8pPr>
            <a:lvl9pPr marL="2488357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11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371024"/>
            <a:ext cx="4044960" cy="4526396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371024"/>
            <a:ext cx="4046400" cy="4526396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576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3"/>
            <a:ext cx="4039200" cy="639427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11045" indent="0">
              <a:buNone/>
              <a:defRPr sz="1350" b="1"/>
            </a:lvl2pPr>
            <a:lvl3pPr marL="622089" indent="0">
              <a:buNone/>
              <a:defRPr sz="1200" b="1"/>
            </a:lvl3pPr>
            <a:lvl4pPr marL="933134" indent="0">
              <a:buNone/>
              <a:defRPr sz="1125" b="1"/>
            </a:lvl4pPr>
            <a:lvl5pPr marL="1244178" indent="0">
              <a:buNone/>
              <a:defRPr sz="1125" b="1"/>
            </a:lvl5pPr>
            <a:lvl6pPr marL="1555223" indent="0">
              <a:buNone/>
              <a:defRPr sz="1125" b="1"/>
            </a:lvl6pPr>
            <a:lvl7pPr marL="1866268" indent="0">
              <a:buNone/>
              <a:defRPr sz="1125" b="1"/>
            </a:lvl7pPr>
            <a:lvl8pPr marL="2177312" indent="0">
              <a:buNone/>
              <a:defRPr sz="1125" b="1"/>
            </a:lvl8pPr>
            <a:lvl9pPr marL="2488357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30"/>
            <a:ext cx="4039200" cy="3951775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3"/>
            <a:ext cx="4042080" cy="639427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11045" indent="0">
              <a:buNone/>
              <a:defRPr sz="1350" b="1"/>
            </a:lvl2pPr>
            <a:lvl3pPr marL="622089" indent="0">
              <a:buNone/>
              <a:defRPr sz="1200" b="1"/>
            </a:lvl3pPr>
            <a:lvl4pPr marL="933134" indent="0">
              <a:buNone/>
              <a:defRPr sz="1125" b="1"/>
            </a:lvl4pPr>
            <a:lvl5pPr marL="1244178" indent="0">
              <a:buNone/>
              <a:defRPr sz="1125" b="1"/>
            </a:lvl5pPr>
            <a:lvl6pPr marL="1555223" indent="0">
              <a:buNone/>
              <a:defRPr sz="1125" b="1"/>
            </a:lvl6pPr>
            <a:lvl7pPr marL="1866268" indent="0">
              <a:buNone/>
              <a:defRPr sz="1125" b="1"/>
            </a:lvl7pPr>
            <a:lvl8pPr marL="2177312" indent="0">
              <a:buNone/>
              <a:defRPr sz="1125" b="1"/>
            </a:lvl8pPr>
            <a:lvl9pPr marL="2488357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30"/>
            <a:ext cx="4042080" cy="3951775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39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367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853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975"/>
            </a:lvl1pPr>
            <a:lvl2pPr marL="311045" indent="0">
              <a:buNone/>
              <a:defRPr sz="825"/>
            </a:lvl2pPr>
            <a:lvl3pPr marL="622089" indent="0">
              <a:buNone/>
              <a:defRPr sz="675"/>
            </a:lvl3pPr>
            <a:lvl4pPr marL="933134" indent="0">
              <a:buNone/>
              <a:defRPr sz="600"/>
            </a:lvl4pPr>
            <a:lvl5pPr marL="1244178" indent="0">
              <a:buNone/>
              <a:defRPr sz="600"/>
            </a:lvl5pPr>
            <a:lvl6pPr marL="1555223" indent="0">
              <a:buNone/>
              <a:defRPr sz="600"/>
            </a:lvl6pPr>
            <a:lvl7pPr marL="1866268" indent="0">
              <a:buNone/>
              <a:defRPr sz="600"/>
            </a:lvl7pPr>
            <a:lvl8pPr marL="2177312" indent="0">
              <a:buNone/>
              <a:defRPr sz="600"/>
            </a:lvl8pPr>
            <a:lvl9pPr marL="2488357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69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175"/>
            </a:lvl1pPr>
            <a:lvl2pPr marL="311045" indent="0">
              <a:buNone/>
              <a:defRPr sz="1875"/>
            </a:lvl2pPr>
            <a:lvl3pPr marL="622089" indent="0">
              <a:buNone/>
              <a:defRPr sz="1650"/>
            </a:lvl3pPr>
            <a:lvl4pPr marL="933134" indent="0">
              <a:buNone/>
              <a:defRPr sz="1350"/>
            </a:lvl4pPr>
            <a:lvl5pPr marL="1244178" indent="0">
              <a:buNone/>
              <a:defRPr sz="1350"/>
            </a:lvl5pPr>
            <a:lvl6pPr marL="1555223" indent="0">
              <a:buNone/>
              <a:defRPr sz="1350"/>
            </a:lvl6pPr>
            <a:lvl7pPr marL="1866268" indent="0">
              <a:buNone/>
              <a:defRPr sz="1350"/>
            </a:lvl7pPr>
            <a:lvl8pPr marL="2177312" indent="0">
              <a:buNone/>
              <a:defRPr sz="1350"/>
            </a:lvl8pPr>
            <a:lvl9pPr marL="2488357" indent="0">
              <a:buNone/>
              <a:defRPr sz="135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975"/>
            </a:lvl1pPr>
            <a:lvl2pPr marL="311045" indent="0">
              <a:buNone/>
              <a:defRPr sz="825"/>
            </a:lvl2pPr>
            <a:lvl3pPr marL="622089" indent="0">
              <a:buNone/>
              <a:defRPr sz="675"/>
            </a:lvl3pPr>
            <a:lvl4pPr marL="933134" indent="0">
              <a:buNone/>
              <a:defRPr sz="600"/>
            </a:lvl4pPr>
            <a:lvl5pPr marL="1244178" indent="0">
              <a:buNone/>
              <a:defRPr sz="600"/>
            </a:lvl5pPr>
            <a:lvl6pPr marL="1555223" indent="0">
              <a:buNone/>
              <a:defRPr sz="600"/>
            </a:lvl6pPr>
            <a:lvl7pPr marL="1866268" indent="0">
              <a:buNone/>
              <a:defRPr sz="600"/>
            </a:lvl7pPr>
            <a:lvl8pPr marL="2177312" indent="0">
              <a:buNone/>
              <a:defRPr sz="600"/>
            </a:lvl8pPr>
            <a:lvl9pPr marL="2488357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24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"/>
          <p:cNvSpPr txBox="1">
            <a:spLocks noGrp="1"/>
          </p:cNvSpPr>
          <p:nvPr>
            <p:ph type="body" idx="1"/>
          </p:nvPr>
        </p:nvSpPr>
        <p:spPr bwMode="auto">
          <a:xfrm>
            <a:off x="457200" y="13716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t" anchorCtr="0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622089" algn="l"/>
                <a:tab pos="1244178" algn="l"/>
                <a:tab pos="1866267" algn="l"/>
                <a:tab pos="2488357" algn="l"/>
                <a:tab pos="3110446" algn="l"/>
                <a:tab pos="3732535" algn="l"/>
                <a:tab pos="4354624" algn="l"/>
                <a:tab pos="4976714" algn="l"/>
                <a:tab pos="5598803" algn="l"/>
                <a:tab pos="6220892" algn="l"/>
                <a:tab pos="6842981" algn="l"/>
              </a:tabLst>
              <a:defRPr lang="en-US" sz="975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fld id="{4B7BC100-3D49-465F-9B01-CBCC4FBFBCB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t" anchorCtr="0"/>
          <a:lstStyle>
            <a:lvl1pPr marL="0" marR="0" lvl="0" indent="0" algn="ct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622089" algn="l"/>
                <a:tab pos="1244178" algn="l"/>
                <a:tab pos="1866267" algn="l"/>
                <a:tab pos="2488357" algn="l"/>
                <a:tab pos="3110446" algn="l"/>
                <a:tab pos="3732535" algn="l"/>
                <a:tab pos="4354624" algn="l"/>
                <a:tab pos="4976714" algn="l"/>
                <a:tab pos="5598803" algn="l"/>
                <a:tab pos="6220892" algn="l"/>
                <a:tab pos="6842981" algn="l"/>
              </a:tabLst>
              <a:defRPr lang="en-US" sz="975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6551613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</a:bodyPr>
          <a:lstStyle>
            <a:lvl1pPr algn="r">
              <a:defRPr sz="975">
                <a:solidFill>
                  <a:srgbClr val="000000"/>
                </a:solidFill>
              </a:defRPr>
            </a:lvl1pPr>
          </a:lstStyle>
          <a:p>
            <a:fld id="{D6DAFF25-9B9D-416D-A75E-B9C329FD8AB2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Title Placeholder 9"/>
          <p:cNvSpPr txBox="1"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103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5"/>
            <a:ext cx="1371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6248402"/>
            <a:ext cx="2076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0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621506" algn="l"/>
          <a:tab pos="1243013" algn="l"/>
          <a:tab pos="1865710" algn="l"/>
          <a:tab pos="2487216" algn="l"/>
          <a:tab pos="3109913" algn="l"/>
          <a:tab pos="3731419" algn="l"/>
          <a:tab pos="4354116" algn="l"/>
          <a:tab pos="4975622" algn="l"/>
          <a:tab pos="5598319" algn="l"/>
          <a:tab pos="6219825" algn="l"/>
          <a:tab pos="6842522" algn="l"/>
        </a:tabLst>
        <a:defRPr lang="en-US" sz="2175">
          <a:solidFill>
            <a:srgbClr val="FFFFFF"/>
          </a:solidFill>
          <a:latin typeface="Arial Rounded MT Bold" pitchFamily="34"/>
          <a:cs typeface="Arial" pitchFamily="2"/>
        </a:defRPr>
      </a:lvl1pPr>
      <a:lvl2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621506" algn="l"/>
          <a:tab pos="1243013" algn="l"/>
          <a:tab pos="1865710" algn="l"/>
          <a:tab pos="2487216" algn="l"/>
          <a:tab pos="3109913" algn="l"/>
          <a:tab pos="3731419" algn="l"/>
          <a:tab pos="4354116" algn="l"/>
          <a:tab pos="4975622" algn="l"/>
          <a:tab pos="5598319" algn="l"/>
          <a:tab pos="6219825" algn="l"/>
          <a:tab pos="6842522" algn="l"/>
        </a:tabLst>
        <a:defRPr sz="2175">
          <a:solidFill>
            <a:srgbClr val="FFFFFF"/>
          </a:solidFill>
          <a:latin typeface="Arial Rounded MT Bold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621506" algn="l"/>
          <a:tab pos="1243013" algn="l"/>
          <a:tab pos="1865710" algn="l"/>
          <a:tab pos="2487216" algn="l"/>
          <a:tab pos="3109913" algn="l"/>
          <a:tab pos="3731419" algn="l"/>
          <a:tab pos="4354116" algn="l"/>
          <a:tab pos="4975622" algn="l"/>
          <a:tab pos="5598319" algn="l"/>
          <a:tab pos="6219825" algn="l"/>
          <a:tab pos="6842522" algn="l"/>
        </a:tabLst>
        <a:defRPr sz="2175">
          <a:solidFill>
            <a:srgbClr val="FFFFFF"/>
          </a:solidFill>
          <a:latin typeface="Arial Rounded MT Bold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621506" algn="l"/>
          <a:tab pos="1243013" algn="l"/>
          <a:tab pos="1865710" algn="l"/>
          <a:tab pos="2487216" algn="l"/>
          <a:tab pos="3109913" algn="l"/>
          <a:tab pos="3731419" algn="l"/>
          <a:tab pos="4354116" algn="l"/>
          <a:tab pos="4975622" algn="l"/>
          <a:tab pos="5598319" algn="l"/>
          <a:tab pos="6219825" algn="l"/>
          <a:tab pos="6842522" algn="l"/>
        </a:tabLst>
        <a:defRPr sz="2175">
          <a:solidFill>
            <a:srgbClr val="FFFFFF"/>
          </a:solidFill>
          <a:latin typeface="Arial Rounded MT Bold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621506" algn="l"/>
          <a:tab pos="1243013" algn="l"/>
          <a:tab pos="1865710" algn="l"/>
          <a:tab pos="2487216" algn="l"/>
          <a:tab pos="3109913" algn="l"/>
          <a:tab pos="3731419" algn="l"/>
          <a:tab pos="4354116" algn="l"/>
          <a:tab pos="4975622" algn="l"/>
          <a:tab pos="5598319" algn="l"/>
          <a:tab pos="6219825" algn="l"/>
          <a:tab pos="6842522" algn="l"/>
        </a:tabLst>
        <a:defRPr sz="2175">
          <a:solidFill>
            <a:srgbClr val="FFFFFF"/>
          </a:solidFill>
          <a:latin typeface="Arial Rounded MT Bold"/>
          <a:cs typeface="Arial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621506" algn="l"/>
          <a:tab pos="1243013" algn="l"/>
          <a:tab pos="1865710" algn="l"/>
          <a:tab pos="2487216" algn="l"/>
          <a:tab pos="3109913" algn="l"/>
          <a:tab pos="3731419" algn="l"/>
          <a:tab pos="4354116" algn="l"/>
          <a:tab pos="4975622" algn="l"/>
          <a:tab pos="5598319" algn="l"/>
          <a:tab pos="6219825" algn="l"/>
          <a:tab pos="6842522" algn="l"/>
        </a:tabLst>
        <a:defRPr sz="2175">
          <a:solidFill>
            <a:srgbClr val="FFFFFF"/>
          </a:solidFill>
          <a:latin typeface="Arial Rounded MT Bold"/>
          <a:cs typeface="Arial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621506" algn="l"/>
          <a:tab pos="1243013" algn="l"/>
          <a:tab pos="1865710" algn="l"/>
          <a:tab pos="2487216" algn="l"/>
          <a:tab pos="3109913" algn="l"/>
          <a:tab pos="3731419" algn="l"/>
          <a:tab pos="4354116" algn="l"/>
          <a:tab pos="4975622" algn="l"/>
          <a:tab pos="5598319" algn="l"/>
          <a:tab pos="6219825" algn="l"/>
          <a:tab pos="6842522" algn="l"/>
        </a:tabLst>
        <a:defRPr sz="2175">
          <a:solidFill>
            <a:srgbClr val="FFFFFF"/>
          </a:solidFill>
          <a:latin typeface="Arial Rounded MT Bold"/>
          <a:cs typeface="Arial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621506" algn="l"/>
          <a:tab pos="1243013" algn="l"/>
          <a:tab pos="1865710" algn="l"/>
          <a:tab pos="2487216" algn="l"/>
          <a:tab pos="3109913" algn="l"/>
          <a:tab pos="3731419" algn="l"/>
          <a:tab pos="4354116" algn="l"/>
          <a:tab pos="4975622" algn="l"/>
          <a:tab pos="5598319" algn="l"/>
          <a:tab pos="6219825" algn="l"/>
          <a:tab pos="6842522" algn="l"/>
        </a:tabLst>
        <a:defRPr sz="2175">
          <a:solidFill>
            <a:srgbClr val="FFFFFF"/>
          </a:solidFill>
          <a:latin typeface="Arial Rounded MT Bold"/>
          <a:cs typeface="Arial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621506" algn="l"/>
          <a:tab pos="1243013" algn="l"/>
          <a:tab pos="1865710" algn="l"/>
          <a:tab pos="2487216" algn="l"/>
          <a:tab pos="3109913" algn="l"/>
          <a:tab pos="3731419" algn="l"/>
          <a:tab pos="4354116" algn="l"/>
          <a:tab pos="4975622" algn="l"/>
          <a:tab pos="5598319" algn="l"/>
          <a:tab pos="6219825" algn="l"/>
          <a:tab pos="6842522" algn="l"/>
        </a:tabLst>
        <a:defRPr sz="2175">
          <a:solidFill>
            <a:srgbClr val="FFFFFF"/>
          </a:solidFill>
          <a:latin typeface="Arial Rounded MT Bold"/>
          <a:cs typeface="Arial" pitchFamily="34" charset="0"/>
        </a:defRPr>
      </a:lvl9pPr>
    </p:titleStyle>
    <p:bodyStyle>
      <a:lvl1pPr algn="l" rtl="0" eaLnBrk="1" fontAlgn="base" hangingPunct="1">
        <a:spcBef>
          <a:spcPts val="544"/>
        </a:spcBef>
        <a:spcAft>
          <a:spcPct val="0"/>
        </a:spcAft>
        <a:tabLst>
          <a:tab pos="388144" algn="l"/>
          <a:tab pos="1009650" algn="l"/>
          <a:tab pos="1632347" algn="l"/>
          <a:tab pos="2253854" algn="l"/>
          <a:tab pos="2876550" algn="l"/>
          <a:tab pos="3498056" algn="l"/>
          <a:tab pos="4120754" algn="l"/>
          <a:tab pos="4742260" algn="l"/>
          <a:tab pos="5364956" algn="l"/>
          <a:tab pos="5986463" algn="l"/>
          <a:tab pos="6609160" algn="l"/>
        </a:tabLst>
        <a:defRPr lang="en-US" sz="2175">
          <a:solidFill>
            <a:srgbClr val="000000"/>
          </a:solidFill>
          <a:latin typeface="Arial" pitchFamily="18"/>
          <a:cs typeface="Arial" pitchFamily="2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01.0504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aip.scitation.org/author/Parks,+P+B" TargetMode="External"/><Relationship Id="rId13" Type="http://schemas.openxmlformats.org/officeDocument/2006/relationships/hyperlink" Target="http://aip.scitation.org/author/Baylor,+L+R" TargetMode="External"/><Relationship Id="rId3" Type="http://schemas.openxmlformats.org/officeDocument/2006/relationships/image" Target="../media/image7.emf"/><Relationship Id="rId7" Type="http://schemas.openxmlformats.org/officeDocument/2006/relationships/hyperlink" Target="http://aip.scitation.org/author/James,+A+N" TargetMode="External"/><Relationship Id="rId12" Type="http://schemas.openxmlformats.org/officeDocument/2006/relationships/hyperlink" Target="http://aip.scitation.org/author/Austin,+M+E" TargetMode="External"/><Relationship Id="rId17" Type="http://schemas.openxmlformats.org/officeDocument/2006/relationships/hyperlink" Target="http://aip.scitation.org/author/Wu,+W" TargetMode="External"/><Relationship Id="rId2" Type="http://schemas.openxmlformats.org/officeDocument/2006/relationships/image" Target="../media/image6.emf"/><Relationship Id="rId16" Type="http://schemas.openxmlformats.org/officeDocument/2006/relationships/hyperlink" Target="http://aip.scitation.org/author/Jackson,+G+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ip.scitation.org/author/Humphreys,+D+A" TargetMode="External"/><Relationship Id="rId11" Type="http://schemas.openxmlformats.org/officeDocument/2006/relationships/hyperlink" Target="http://aip.scitation.org/author/Yu,+J+H" TargetMode="External"/><Relationship Id="rId5" Type="http://schemas.openxmlformats.org/officeDocument/2006/relationships/hyperlink" Target="http://aip.scitation.org/author/Evans,+T+E" TargetMode="External"/><Relationship Id="rId15" Type="http://schemas.openxmlformats.org/officeDocument/2006/relationships/hyperlink" Target="http://aip.scitation.org/author/Izzo,+V+A" TargetMode="External"/><Relationship Id="rId10" Type="http://schemas.openxmlformats.org/officeDocument/2006/relationships/hyperlink" Target="http://aip.scitation.org/author/Wesley,+J+C" TargetMode="External"/><Relationship Id="rId4" Type="http://schemas.openxmlformats.org/officeDocument/2006/relationships/hyperlink" Target="http://aip.scitation.org/author/Eidietis,+N+W" TargetMode="External"/><Relationship Id="rId9" Type="http://schemas.openxmlformats.org/officeDocument/2006/relationships/hyperlink" Target="http://aip.scitation.org/author/Strait,+E+J" TargetMode="External"/><Relationship Id="rId14" Type="http://schemas.openxmlformats.org/officeDocument/2006/relationships/hyperlink" Target="http://aip.scitation.org/author/Brooks,+N+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FC2DB-F7B3-4E13-B2EC-E5C2900EB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3" y="1008175"/>
            <a:ext cx="2914650" cy="523875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32D52C-0D69-4BA9-9ED4-F268A53C1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31" y="1390673"/>
            <a:ext cx="5287127" cy="147039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Shell-pellet injection modeling and runaway electron pitch-angle scattering effects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0BA95-3DEA-41A8-ADC0-DA504603F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40" y="3452803"/>
            <a:ext cx="5887564" cy="1752664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V.A. Izzo </a:t>
            </a:r>
            <a:r>
              <a:rPr lang="en-US" sz="1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(University of California San Diego)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P.B. Parks </a:t>
            </a:r>
            <a:r>
              <a:rPr lang="en-US" sz="1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(General Atomics)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E.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Hirvijoki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(Princeton Plasma Physics Laboratory)</a:t>
            </a:r>
          </a:p>
          <a:p>
            <a:endParaRPr lang="en-US" sz="18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2017 PPPL Workshop: Theory and Simulation of Disruptions</a:t>
            </a:r>
          </a:p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 July 2017</a:t>
            </a:r>
          </a:p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Princeton, NJ</a:t>
            </a:r>
          </a:p>
        </p:txBody>
      </p:sp>
    </p:spTree>
    <p:extLst>
      <p:ext uri="{BB962C8B-B14F-4D97-AF65-F5344CB8AC3E}">
        <p14:creationId xmlns:p14="http://schemas.microsoft.com/office/powerpoint/2010/main" val="27763026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567"/>
          <a:stretch/>
        </p:blipFill>
        <p:spPr>
          <a:xfrm>
            <a:off x="4648200" y="1371600"/>
            <a:ext cx="3818688" cy="4694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924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comparison, MGI produces slower TQ and lower radiated energy fraction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MGI simulation has 1ms pre-TQ as plasma cools edge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TQ begins when MHD is triggered and breaks up flux surfaces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Radiated energy fraction is closer to 75%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59351" y="1295400"/>
            <a:ext cx="0" cy="47708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0E9096-8D5E-41EB-B9F8-9C18F0245824}"/>
              </a:ext>
            </a:extLst>
          </p:cNvPr>
          <p:cNvSpPr txBox="1"/>
          <p:nvPr/>
        </p:nvSpPr>
        <p:spPr>
          <a:xfrm>
            <a:off x="3124200" y="5943152"/>
            <a:ext cx="3070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V.A. Izzo, Phys. Plasmas </a:t>
            </a:r>
            <a:r>
              <a:rPr lang="en-US" sz="1000" b="1" dirty="0"/>
              <a:t>24</a:t>
            </a:r>
            <a:r>
              <a:rPr lang="en-US" sz="1000" dirty="0"/>
              <a:t>, 056102 (2017)</a:t>
            </a:r>
          </a:p>
        </p:txBody>
      </p:sp>
    </p:spTree>
    <p:extLst>
      <p:ext uri="{BB962C8B-B14F-4D97-AF65-F5344CB8AC3E}">
        <p14:creationId xmlns:p14="http://schemas.microsoft.com/office/powerpoint/2010/main" val="5847813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566290" cy="3955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924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Shell pellet injection breaks up flux surfaces from the inside 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23964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Outermost surfaces remain intact until the end of the TQ, resulting in minimal conduction of core heat to the divertor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7A242-D924-4764-9D3A-130B1303681F}"/>
              </a:ext>
            </a:extLst>
          </p:cNvPr>
          <p:cNvSpPr/>
          <p:nvPr/>
        </p:nvSpPr>
        <p:spPr>
          <a:xfrm>
            <a:off x="3426409" y="6319040"/>
            <a:ext cx="3777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ontserrat"/>
              </a:rPr>
              <a:t>Physics of Plasmas </a:t>
            </a:r>
            <a:r>
              <a:rPr lang="en-US" b="1" dirty="0">
                <a:solidFill>
                  <a:srgbClr val="000000"/>
                </a:solidFill>
                <a:latin typeface="Montserrat"/>
              </a:rPr>
              <a:t>24</a:t>
            </a:r>
            <a:r>
              <a:rPr lang="en-US" dirty="0">
                <a:solidFill>
                  <a:srgbClr val="000000"/>
                </a:solidFill>
                <a:latin typeface="Montserrat"/>
              </a:rPr>
              <a:t>, 060705 (2017)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EA781-FCFB-4991-92E9-44601D518F45}"/>
              </a:ext>
            </a:extLst>
          </p:cNvPr>
          <p:cNvSpPr/>
          <p:nvPr/>
        </p:nvSpPr>
        <p:spPr>
          <a:xfrm>
            <a:off x="1387879" y="6307889"/>
            <a:ext cx="226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Lora"/>
              </a:rPr>
              <a:t>V. A. Izzo , P. B. Parks ,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859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CDCB-25DA-4750-836A-25F5CCA0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22493"/>
          </a:xfrm>
        </p:spPr>
        <p:txBody>
          <a:bodyPr/>
          <a:lstStyle/>
          <a:p>
            <a:r>
              <a:rPr lang="en-US" dirty="0"/>
              <a:t>Species and pellet centering can effect the TQ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C3234-37CC-4E8B-9E11-93FFEFBB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757" y="1513243"/>
            <a:ext cx="5514975" cy="4676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62DBD-72D3-4744-BA8B-1E29B9F5D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47"/>
          <a:stretch/>
        </p:blipFill>
        <p:spPr>
          <a:xfrm>
            <a:off x="85051" y="3611879"/>
            <a:ext cx="2011680" cy="2374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9C9CD-EAE5-41AD-9CE9-07ADC1566C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49"/>
          <a:stretch/>
        </p:blipFill>
        <p:spPr>
          <a:xfrm>
            <a:off x="6749545" y="2576154"/>
            <a:ext cx="2196041" cy="260613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04F73E-797C-478F-917B-134BD782F69D}"/>
              </a:ext>
            </a:extLst>
          </p:cNvPr>
          <p:cNvCxnSpPr/>
          <p:nvPr/>
        </p:nvCxnSpPr>
        <p:spPr>
          <a:xfrm flipV="1">
            <a:off x="4152435" y="1694706"/>
            <a:ext cx="0" cy="3902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1FF21-4249-4A0E-88F0-BC6FA8FB96D7}"/>
              </a:ext>
            </a:extLst>
          </p:cNvPr>
          <p:cNvSpPr txBox="1"/>
          <p:nvPr/>
        </p:nvSpPr>
        <p:spPr>
          <a:xfrm>
            <a:off x="6858000" y="23117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On-center </a:t>
            </a:r>
            <a:r>
              <a:rPr lang="en-US" dirty="0" err="1"/>
              <a:t>Ar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237682-DDF4-4F21-9498-5C639AE21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860"/>
          <a:stretch/>
        </p:blipFill>
        <p:spPr>
          <a:xfrm>
            <a:off x="4224872" y="1353823"/>
            <a:ext cx="2452237" cy="2714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2CE8DE-3FA2-4649-AC6E-56771C61A3EC}"/>
              </a:ext>
            </a:extLst>
          </p:cNvPr>
          <p:cNvSpPr txBox="1"/>
          <p:nvPr/>
        </p:nvSpPr>
        <p:spPr>
          <a:xfrm>
            <a:off x="4224872" y="10637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On-center 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63ECE-370E-4D04-9A61-6FBE9FC2A368}"/>
              </a:ext>
            </a:extLst>
          </p:cNvPr>
          <p:cNvSpPr txBox="1"/>
          <p:nvPr/>
        </p:nvSpPr>
        <p:spPr>
          <a:xfrm>
            <a:off x="172878" y="32577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Off-center </a:t>
            </a:r>
            <a:r>
              <a:rPr lang="en-US" dirty="0" err="1">
                <a:solidFill>
                  <a:srgbClr val="C00000"/>
                </a:solidFill>
              </a:rPr>
              <a:t>Ar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229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26" y="1233401"/>
            <a:ext cx="6673533" cy="477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924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Current quench starts fast due to narrow current channel then slows as current redistributes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8190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Toroidal Current Density (A/m</a:t>
            </a:r>
            <a:r>
              <a:rPr lang="en-US" baseline="30000" dirty="0">
                <a:latin typeface="Century Gothic" panose="020B0502020202020204" pitchFamily="34" charset="0"/>
              </a:rPr>
              <a:t>2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C3DCB-FA4C-4561-8174-BC75ECA8F7A4}"/>
              </a:ext>
            </a:extLst>
          </p:cNvPr>
          <p:cNvSpPr/>
          <p:nvPr/>
        </p:nvSpPr>
        <p:spPr>
          <a:xfrm>
            <a:off x="3426409" y="6319040"/>
            <a:ext cx="3777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ontserrat"/>
              </a:rPr>
              <a:t>Physics of Plasmas </a:t>
            </a:r>
            <a:r>
              <a:rPr lang="en-US" b="1" dirty="0">
                <a:solidFill>
                  <a:srgbClr val="000000"/>
                </a:solidFill>
                <a:latin typeface="Montserrat"/>
              </a:rPr>
              <a:t>24</a:t>
            </a:r>
            <a:r>
              <a:rPr lang="en-US" dirty="0">
                <a:solidFill>
                  <a:srgbClr val="000000"/>
                </a:solidFill>
                <a:latin typeface="Montserrat"/>
              </a:rPr>
              <a:t>, 060705 (2017)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30B21-5053-4B69-BE85-F440710B3D8D}"/>
              </a:ext>
            </a:extLst>
          </p:cNvPr>
          <p:cNvSpPr/>
          <p:nvPr/>
        </p:nvSpPr>
        <p:spPr>
          <a:xfrm>
            <a:off x="1387879" y="6307889"/>
            <a:ext cx="226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Lora"/>
              </a:rPr>
              <a:t>V. A. Izzo , P. B. Parks ,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994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0429-86A9-427F-942D-BB3F72D2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93956"/>
          </a:xfrm>
        </p:spPr>
        <p:txBody>
          <a:bodyPr/>
          <a:lstStyle/>
          <a:p>
            <a:r>
              <a:rPr lang="en-US" dirty="0"/>
              <a:t>As pressure collapses from the inside out, outward </a:t>
            </a:r>
            <a:r>
              <a:rPr lang="en-US" dirty="0" err="1"/>
              <a:t>jxB</a:t>
            </a:r>
            <a:r>
              <a:rPr lang="en-US" dirty="0"/>
              <a:t> force keeps current ring expanding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B76A6-1A3D-4A61-AB3A-9CA9BF050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92" y="1523885"/>
            <a:ext cx="3413676" cy="4397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7A90D-3926-4F09-8AAC-F54BAF6FA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1" y="1430842"/>
            <a:ext cx="3286789" cy="4583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81FFDE-4516-4D64-A957-FED36C259C23}"/>
              </a:ext>
            </a:extLst>
          </p:cNvPr>
          <p:cNvSpPr txBox="1"/>
          <p:nvPr/>
        </p:nvSpPr>
        <p:spPr>
          <a:xfrm>
            <a:off x="836341" y="1073733"/>
            <a:ext cx="224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-grad(P)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69C74-6292-4C26-9BB2-6F721637393C}"/>
              </a:ext>
            </a:extLst>
          </p:cNvPr>
          <p:cNvSpPr txBox="1"/>
          <p:nvPr/>
        </p:nvSpPr>
        <p:spPr>
          <a:xfrm>
            <a:off x="5482682" y="1116649"/>
            <a:ext cx="224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jxB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253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6D4B-193B-4BCE-A70D-5F0B294B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/>
              <a:t>Description of shell-pellet injection concept and previous work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NIMROD modeling: evolution of thermal quench and current quench, species dependence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Recent upgrades to NIMROD runaway electron orbit integration model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Runaway electron results including pitch angle scattering effects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56296E-7814-43DA-98A8-2EF1FB2E9893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229600" cy="8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lang="en-US" sz="2400" b="1">
                <a:solidFill>
                  <a:srgbClr val="FFFFFF"/>
                </a:solidFill>
                <a:latin typeface="Century Gothic" panose="020B0502020202020204" pitchFamily="34" charset="0"/>
                <a:cs typeface="Arial" pitchFamily="2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9pPr>
          </a:lstStyle>
          <a:p>
            <a:r>
              <a:rPr lang="en-US" sz="2800" kern="0"/>
              <a:t>Outline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1111168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9153" y="293554"/>
            <a:ext cx="8229600" cy="604590"/>
          </a:xfrm>
        </p:spPr>
        <p:txBody>
          <a:bodyPr/>
          <a:lstStyle/>
          <a:p>
            <a:r>
              <a:rPr lang="en-US" dirty="0"/>
              <a:t>NIMROD RE orbit model designed to follow drift orbits of RE test particles during disruption simulations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03" y="1438508"/>
            <a:ext cx="2388274" cy="4088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3F9E12-835B-41B4-BDFC-FC9D6ED253BD}"/>
              </a:ext>
            </a:extLst>
          </p:cNvPr>
          <p:cNvSpPr txBox="1"/>
          <p:nvPr/>
        </p:nvSpPr>
        <p:spPr>
          <a:xfrm>
            <a:off x="3088888" y="1538868"/>
            <a:ext cx="5579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model included E-field acceleration, deceleration due to (small-angle) collisions, synchrotron and bremsstrahlung radiation, but..</a:t>
            </a:r>
          </a:p>
          <a:p>
            <a:endParaRPr lang="en-US" dirty="0"/>
          </a:p>
          <a:p>
            <a:r>
              <a:rPr lang="en-US" dirty="0"/>
              <a:t>Assumed small pitch angle, neglected pitch angle scattering, neglected distribution function of bulk (assumed </a:t>
            </a:r>
            <a:r>
              <a:rPr lang="en-US" dirty="0" err="1"/>
              <a:t>v</a:t>
            </a:r>
            <a:r>
              <a:rPr lang="en-US" baseline="-25000" dirty="0" err="1"/>
              <a:t>re</a:t>
            </a:r>
            <a:r>
              <a:rPr lang="en-US" dirty="0"/>
              <a:t>&gt;&gt;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Primary aim of model was to examine losses due to field </a:t>
            </a:r>
            <a:r>
              <a:rPr lang="en-US" dirty="0" err="1"/>
              <a:t>stochastization</a:t>
            </a:r>
            <a:r>
              <a:rPr lang="en-US" dirty="0"/>
              <a:t> during the TQ.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966B26-D233-4392-BAE9-2523CA75F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18" y="4941530"/>
            <a:ext cx="3311660" cy="200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4E2F58-B747-4739-A738-4896B8AE1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888" y="4920108"/>
            <a:ext cx="1088118" cy="2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238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5892-57CC-49D1-A3A3-B4C711BF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225662"/>
            <a:ext cx="8664498" cy="696951"/>
          </a:xfrm>
        </p:spPr>
        <p:txBody>
          <a:bodyPr/>
          <a:lstStyle/>
          <a:p>
            <a:r>
              <a:rPr lang="en-US" sz="2800" dirty="0"/>
              <a:t>In </a:t>
            </a:r>
            <a:r>
              <a:rPr lang="en-US" sz="2800" dirty="0" err="1"/>
              <a:t>Ar</a:t>
            </a:r>
            <a:r>
              <a:rPr lang="en-US" sz="2800" dirty="0"/>
              <a:t> EPPI case, rapid losses are seen at end of TQ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A1541-76CB-4111-9AC0-A0D560196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4" y="1177582"/>
            <a:ext cx="7248292" cy="4886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8990AD-6900-4898-A6EC-32854E4AF354}"/>
              </a:ext>
            </a:extLst>
          </p:cNvPr>
          <p:cNvSpPr/>
          <p:nvPr/>
        </p:nvSpPr>
        <p:spPr>
          <a:xfrm>
            <a:off x="3426409" y="6319040"/>
            <a:ext cx="3777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ontserrat"/>
              </a:rPr>
              <a:t>Physics of Plasmas </a:t>
            </a:r>
            <a:r>
              <a:rPr lang="en-US" b="1" dirty="0">
                <a:solidFill>
                  <a:srgbClr val="000000"/>
                </a:solidFill>
                <a:latin typeface="Montserrat"/>
              </a:rPr>
              <a:t>24</a:t>
            </a:r>
            <a:r>
              <a:rPr lang="en-US" dirty="0">
                <a:solidFill>
                  <a:srgbClr val="000000"/>
                </a:solidFill>
                <a:latin typeface="Montserrat"/>
              </a:rPr>
              <a:t>, 060705 (2017)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C81EC-744B-482C-BE66-683E193D9DC6}"/>
              </a:ext>
            </a:extLst>
          </p:cNvPr>
          <p:cNvSpPr/>
          <p:nvPr/>
        </p:nvSpPr>
        <p:spPr>
          <a:xfrm>
            <a:off x="1387879" y="6307889"/>
            <a:ext cx="226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Lora"/>
              </a:rPr>
              <a:t>V. A. Izzo , P. B. Parks ,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803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E2CFA0-D073-4375-9E7F-D8400A89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06" y="2946322"/>
            <a:ext cx="4916761" cy="3075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DF9CB-3FF3-4BC2-84D5-43DBBF84E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651" y="6400800"/>
            <a:ext cx="2766750" cy="167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ED37A-586C-4201-8C56-A095C155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6395866"/>
            <a:ext cx="909075" cy="17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7A603-D29C-4175-947D-90CEAFDD7269}"/>
              </a:ext>
            </a:extLst>
          </p:cNvPr>
          <p:cNvSpPr txBox="1"/>
          <p:nvPr/>
        </p:nvSpPr>
        <p:spPr>
          <a:xfrm>
            <a:off x="152400" y="2924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MGI simulations of DIII-D retain from 5%-80% of seed 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FF17D-FD11-45EE-8FC4-D20B9C42DDFA}"/>
              </a:ext>
            </a:extLst>
          </p:cNvPr>
          <p:cNvSpPr txBox="1"/>
          <p:nvPr/>
        </p:nvSpPr>
        <p:spPr>
          <a:xfrm>
            <a:off x="713678" y="1219200"/>
            <a:ext cx="750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Variation over a range of DIII-D diverted equilibria due to differences in MHD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Compare to 0.01% in </a:t>
            </a:r>
            <a:r>
              <a:rPr lang="en-US" dirty="0" err="1">
                <a:latin typeface="Century Gothic" panose="020B0502020202020204" pitchFamily="34" charset="0"/>
              </a:rPr>
              <a:t>Ar</a:t>
            </a:r>
            <a:r>
              <a:rPr lang="en-US" dirty="0">
                <a:latin typeface="Century Gothic" panose="020B0502020202020204" pitchFamily="34" charset="0"/>
              </a:rPr>
              <a:t> EPPI simulation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10F236-2EEA-48CD-9738-9D47886BC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112" y="3436839"/>
            <a:ext cx="1791296" cy="12689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88740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0659-7196-4161-8D7C-EBE8D1F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model couples NIMROD with AMCC code*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18666-47A5-4E9D-AF4A-77BEC7E6373D}"/>
              </a:ext>
            </a:extLst>
          </p:cNvPr>
          <p:cNvSpPr txBox="1"/>
          <p:nvPr/>
        </p:nvSpPr>
        <p:spPr>
          <a:xfrm>
            <a:off x="367990" y="1315844"/>
            <a:ext cx="8318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AMCC code from </a:t>
            </a:r>
            <a:r>
              <a:rPr lang="en-US" dirty="0" err="1"/>
              <a:t>Eero</a:t>
            </a:r>
            <a:r>
              <a:rPr lang="en-US" dirty="0"/>
              <a:t> </a:t>
            </a:r>
            <a:r>
              <a:rPr lang="en-US" dirty="0" err="1"/>
              <a:t>Hirvijoki</a:t>
            </a:r>
            <a:r>
              <a:rPr lang="en-US" dirty="0"/>
              <a:t> (PPPL) working within SCREAM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Mote Carlo code to calculate effects of small and large angle collisions with an arbitrary number of species, with the bulk plasma distribution function accounted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following drift orbit for one NIMROD time step (~1 microsecond), AMCC is called once to update the parallel and perpendicular momentum using average values of densities and temperatures over the integrated orbit.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9307A-73E6-42FB-A65A-034CC3A8574C}"/>
              </a:ext>
            </a:extLst>
          </p:cNvPr>
          <p:cNvSpPr/>
          <p:nvPr/>
        </p:nvSpPr>
        <p:spPr>
          <a:xfrm>
            <a:off x="925552" y="5322024"/>
            <a:ext cx="7850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*“Adaptive time-stepping Monte Carlo integration of Coulomb collisions”</a:t>
            </a:r>
          </a:p>
          <a:p>
            <a:r>
              <a:rPr lang="en-US" sz="1600" dirty="0" err="1"/>
              <a:t>Konsta</a:t>
            </a:r>
            <a:r>
              <a:rPr lang="en-US" sz="1600" dirty="0"/>
              <a:t> </a:t>
            </a:r>
            <a:r>
              <a:rPr lang="en-US" sz="1600" dirty="0" err="1"/>
              <a:t>Särkimäki</a:t>
            </a:r>
            <a:r>
              <a:rPr lang="en-US" sz="1600" dirty="0"/>
              <a:t>, </a:t>
            </a:r>
            <a:r>
              <a:rPr lang="en-US" sz="1600" dirty="0" err="1"/>
              <a:t>Eero</a:t>
            </a:r>
            <a:r>
              <a:rPr lang="en-US" sz="1600" dirty="0"/>
              <a:t> </a:t>
            </a:r>
            <a:r>
              <a:rPr lang="en-US" sz="1600" dirty="0" err="1"/>
              <a:t>Hirvijoki</a:t>
            </a:r>
            <a:r>
              <a:rPr lang="en-US" sz="1600" dirty="0"/>
              <a:t>, </a:t>
            </a:r>
            <a:r>
              <a:rPr lang="en-US" sz="1600" dirty="0" err="1"/>
              <a:t>Juuso</a:t>
            </a:r>
            <a:r>
              <a:rPr lang="en-US" sz="1600" dirty="0"/>
              <a:t> </a:t>
            </a:r>
            <a:r>
              <a:rPr lang="en-US" sz="1600" dirty="0" err="1"/>
              <a:t>Terävä</a:t>
            </a:r>
            <a:r>
              <a:rPr lang="en-US" sz="1600" dirty="0"/>
              <a:t>, https://arxiv.org/abs/1701.05043</a:t>
            </a:r>
          </a:p>
        </p:txBody>
      </p:sp>
    </p:spTree>
    <p:extLst>
      <p:ext uri="{BB962C8B-B14F-4D97-AF65-F5344CB8AC3E}">
        <p14:creationId xmlns:p14="http://schemas.microsoft.com/office/powerpoint/2010/main" val="2208798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6D4B-193B-4BCE-A70D-5F0B294B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Description of shell-pellet injection concept and previous work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NIMROD modeling: evolution of thermal quench and current quench, species dependence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Recent upgrades to NIMROD runaway electron orbit integration model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Runaway electron results including pitch angle scattering effects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B20B49-F8DE-4D24-8A53-FAC8A36ECBBA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229600" cy="8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lang="en-US" sz="2400" b="1">
                <a:solidFill>
                  <a:srgbClr val="FFFFFF"/>
                </a:solidFill>
                <a:latin typeface="Century Gothic" panose="020B0502020202020204" pitchFamily="34" charset="0"/>
                <a:cs typeface="Arial" pitchFamily="2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9pPr>
          </a:lstStyle>
          <a:p>
            <a:r>
              <a:rPr lang="en-US" sz="2800" kern="0"/>
              <a:t>Outline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657093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7F91-6E6B-4BB3-8784-B0517F88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15898"/>
          </a:xfrm>
        </p:spPr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6D4B-193B-4BCE-A70D-5F0B294B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/>
              <a:t>Description of shell-pellet injection concept and previous work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NIMROD modeling: evolution of thermal quench and current quench, species dependence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Recent upgrades to NIMROD runaway electron orbit integration model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Runaway electron results including pitch angle scattering effects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263772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31F64E-FDBB-4799-8745-4204200F8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9" y="1527718"/>
            <a:ext cx="9013857" cy="45145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03B7A7-DD50-48CC-9C77-6086DF82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53" y="293554"/>
            <a:ext cx="8229600" cy="60459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Ar</a:t>
            </a:r>
            <a:r>
              <a:rPr lang="en-US" dirty="0"/>
              <a:t> a dramatic difference is seen in early time energy evolution (NB: different color scale)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C65B0-2FEA-42B6-9DC5-A27074BBBA69}"/>
              </a:ext>
            </a:extLst>
          </p:cNvPr>
          <p:cNvSpPr txBox="1"/>
          <p:nvPr/>
        </p:nvSpPr>
        <p:spPr>
          <a:xfrm>
            <a:off x="959005" y="1158386"/>
            <a:ext cx="29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 pitch angle scattering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2CDD0-CC3F-4011-9D66-08561A57A6E9}"/>
              </a:ext>
            </a:extLst>
          </p:cNvPr>
          <p:cNvSpPr txBox="1"/>
          <p:nvPr/>
        </p:nvSpPr>
        <p:spPr>
          <a:xfrm>
            <a:off x="5794916" y="1082810"/>
            <a:ext cx="29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model</a:t>
            </a:r>
          </a:p>
        </p:txBody>
      </p:sp>
    </p:spTree>
    <p:extLst>
      <p:ext uri="{BB962C8B-B14F-4D97-AF65-F5344CB8AC3E}">
        <p14:creationId xmlns:p14="http://schemas.microsoft.com/office/powerpoint/2010/main" val="617679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E13C-50CF-4D45-AEC0-E29C04F1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210"/>
            <a:ext cx="8229600" cy="864220"/>
          </a:xfrm>
        </p:spPr>
        <p:txBody>
          <a:bodyPr/>
          <a:lstStyle/>
          <a:p>
            <a:r>
              <a:rPr lang="en-US" dirty="0"/>
              <a:t>Most test electrons have scattered to pitch angle between 0.2 - 0.5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4ACE1-06D8-4829-B3B8-F407729E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8707"/>
            <a:ext cx="8686800" cy="4524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2FAEB3-71E4-4F91-B636-5F7C16961BF6}"/>
              </a:ext>
            </a:extLst>
          </p:cNvPr>
          <p:cNvSpPr txBox="1"/>
          <p:nvPr/>
        </p:nvSpPr>
        <p:spPr>
          <a:xfrm>
            <a:off x="1605776" y="1137425"/>
            <a:ext cx="123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416FC-3BC5-449D-8AE0-E7EE4B905B10}"/>
              </a:ext>
            </a:extLst>
          </p:cNvPr>
          <p:cNvSpPr txBox="1"/>
          <p:nvPr/>
        </p:nvSpPr>
        <p:spPr>
          <a:xfrm>
            <a:off x="4367560" y="1167162"/>
            <a:ext cx="123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C28BB-DBDA-40CB-828B-43ABC52863E7}"/>
              </a:ext>
            </a:extLst>
          </p:cNvPr>
          <p:cNvSpPr txBox="1"/>
          <p:nvPr/>
        </p:nvSpPr>
        <p:spPr>
          <a:xfrm>
            <a:off x="6982521" y="1178920"/>
            <a:ext cx="123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0.3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708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6D4B-193B-4BCE-A70D-5F0B294B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/>
              <a:t>Description of shell-pellet injection concept and previous work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NIMROD modeling: evolution of thermal quench and current quench, species dependence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Recent upgrades to NIMROD runaway electron orbit integration model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Runaway electron results including pitch angle scattering effects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3A974-866D-4437-AE19-33ECD9B59126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229600" cy="8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lang="en-US" sz="2400" b="1">
                <a:solidFill>
                  <a:srgbClr val="FFFFFF"/>
                </a:solidFill>
                <a:latin typeface="Century Gothic" panose="020B0502020202020204" pitchFamily="34" charset="0"/>
                <a:cs typeface="Arial" pitchFamily="2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9pPr>
          </a:lstStyle>
          <a:p>
            <a:r>
              <a:rPr lang="en-US" sz="2800" kern="0"/>
              <a:t>Outline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28380131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D618-4DD4-42FA-B776-F725BF63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15898"/>
          </a:xfrm>
        </p:spPr>
        <p:txBody>
          <a:bodyPr/>
          <a:lstStyle/>
          <a:p>
            <a:r>
              <a:rPr lang="en-US" sz="2800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F3568-FA7D-44AF-B17E-4A8772E26A0C}"/>
              </a:ext>
            </a:extLst>
          </p:cNvPr>
          <p:cNvSpPr txBox="1"/>
          <p:nvPr/>
        </p:nvSpPr>
        <p:spPr>
          <a:xfrm>
            <a:off x="685800" y="1219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Shell pellets concept designed to deliver radiating impurities to the core without strongly perturbing edge flux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Proof of principle shell pellet experiments have already been performed on DIII-D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NIMROD simulation demonstrate many of the potentially promising features of shell pellet injection, including inside-out break up of flux surfaces leading to high radiated energy fraction and fast loss of seed REs at the end of the TQ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NIMROD has recently been coupled with AMCC Monte Carlo code for better treatment of RE collisions.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Inclusion of pitch angle scattering effect with </a:t>
            </a:r>
            <a:r>
              <a:rPr lang="en-US" dirty="0" err="1"/>
              <a:t>Ar</a:t>
            </a:r>
            <a:r>
              <a:rPr lang="en-US" dirty="0"/>
              <a:t> EPPI results in significantly lower energies and faster losses of RE seeds after a short time </a:t>
            </a:r>
          </a:p>
        </p:txBody>
      </p:sp>
    </p:spTree>
    <p:extLst>
      <p:ext uri="{BB962C8B-B14F-4D97-AF65-F5344CB8AC3E}">
        <p14:creationId xmlns:p14="http://schemas.microsoft.com/office/powerpoint/2010/main" val="266135899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6FE0-EC18-43E5-8F8A-F6945F48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7066"/>
            <a:ext cx="8229600" cy="5207618"/>
          </a:xfrm>
        </p:spPr>
        <p:txBody>
          <a:bodyPr/>
          <a:lstStyle/>
          <a:p>
            <a:r>
              <a:rPr lang="en-US" sz="1200" b="1" dirty="0">
                <a:latin typeface="+mj-lt"/>
              </a:rPr>
              <a:t>Shell pellet concept:</a:t>
            </a:r>
          </a:p>
          <a:p>
            <a:r>
              <a:rPr lang="en-US" sz="1200" dirty="0">
                <a:latin typeface="+mj-lt"/>
              </a:rPr>
              <a:t>P. B. Parks, “Dust ball pellets for disruption mitigation,” Invention Disclosure DOE Case No. S-113–472 (2007).</a:t>
            </a:r>
          </a:p>
          <a:p>
            <a:r>
              <a:rPr lang="en-US" sz="1200" b="1" dirty="0">
                <a:latin typeface="+mj-lt"/>
              </a:rPr>
              <a:t>Shell pellet experiments:</a:t>
            </a:r>
          </a:p>
          <a:p>
            <a:r>
              <a:rPr lang="en-US" sz="1200" dirty="0">
                <a:latin typeface="+mj-lt"/>
              </a:rPr>
              <a:t>E. M. Hollmann, N. </a:t>
            </a:r>
            <a:r>
              <a:rPr lang="en-US" sz="1200" dirty="0" err="1">
                <a:latin typeface="+mj-lt"/>
              </a:rPr>
              <a:t>Commaux</a:t>
            </a:r>
            <a:r>
              <a:rPr lang="en-US" sz="1200" dirty="0">
                <a:latin typeface="+mj-lt"/>
              </a:rPr>
              <a:t>, N. W. </a:t>
            </a:r>
            <a:r>
              <a:rPr lang="en-US" sz="1200" dirty="0" err="1">
                <a:latin typeface="+mj-lt"/>
              </a:rPr>
              <a:t>Eidietis</a:t>
            </a:r>
            <a:r>
              <a:rPr lang="en-US" sz="1200" dirty="0">
                <a:latin typeface="+mj-lt"/>
              </a:rPr>
              <a:t>, T. E. Evans, D. A. Humphreys, A. N. James, T. C. Jernigan, P. B. Parks, E. J. Strait, J. C. Wesley, J. H. Yu, M. E. Austin, L. R. Baylor, N. H. Brooks, V. A. Izzo, G. L. Jackson, M. A. van Zeeland, and W. Wu Physics of Plasmas </a:t>
            </a:r>
            <a:r>
              <a:rPr lang="en-US" sz="1200" b="1" dirty="0">
                <a:latin typeface="+mj-lt"/>
              </a:rPr>
              <a:t>17</a:t>
            </a:r>
            <a:r>
              <a:rPr lang="en-US" sz="1200" dirty="0">
                <a:latin typeface="+mj-lt"/>
              </a:rPr>
              <a:t>, 056117 (2010)</a:t>
            </a:r>
          </a:p>
          <a:p>
            <a:r>
              <a:rPr lang="en-US" sz="1200" dirty="0">
                <a:latin typeface="+mj-lt"/>
              </a:rPr>
              <a:t>N. </a:t>
            </a:r>
            <a:r>
              <a:rPr lang="en-US" sz="1200" dirty="0" err="1">
                <a:latin typeface="+mj-lt"/>
              </a:rPr>
              <a:t>Commaux</a:t>
            </a:r>
            <a:r>
              <a:rPr lang="en-US" sz="1200" dirty="0">
                <a:latin typeface="+mj-lt"/>
              </a:rPr>
              <a:t>, L.R. Baylor, S.K. Combs, N.W. </a:t>
            </a:r>
            <a:r>
              <a:rPr lang="en-US" sz="1200" dirty="0" err="1">
                <a:latin typeface="+mj-lt"/>
              </a:rPr>
              <a:t>Eidietis</a:t>
            </a:r>
            <a:r>
              <a:rPr lang="en-US" sz="1200" dirty="0">
                <a:latin typeface="+mj-lt"/>
              </a:rPr>
              <a:t>, T.E. Evans, C.R. Foust, E.M. Hollmann, D.A. Humphreys, V.A. Izzo, A.N. James, T.C. Jernigan, S.J. Meitner, P.B. Parks, J.C. Wesley and J.H. Yu, </a:t>
            </a:r>
            <a:r>
              <a:rPr lang="en-US" sz="1200" dirty="0" err="1">
                <a:latin typeface="+mj-lt"/>
              </a:rPr>
              <a:t>Nucl</a:t>
            </a:r>
            <a:r>
              <a:rPr lang="en-US" sz="1200" dirty="0">
                <a:latin typeface="+mj-lt"/>
              </a:rPr>
              <a:t>. Fusion </a:t>
            </a:r>
            <a:r>
              <a:rPr lang="en-US" sz="1200" b="1" dirty="0">
                <a:latin typeface="+mj-lt"/>
              </a:rPr>
              <a:t>51,</a:t>
            </a:r>
            <a:r>
              <a:rPr lang="en-US" sz="1200" dirty="0">
                <a:latin typeface="+mj-lt"/>
              </a:rPr>
              <a:t> 103001 (2011).</a:t>
            </a:r>
          </a:p>
          <a:p>
            <a:r>
              <a:rPr lang="en-US" sz="1200" b="1" dirty="0">
                <a:latin typeface="+mj-lt"/>
              </a:rPr>
              <a:t>EPPI (shell pellet) modeling:</a:t>
            </a:r>
          </a:p>
          <a:p>
            <a:r>
              <a:rPr lang="en-US" sz="1200" dirty="0">
                <a:latin typeface="+mj-lt"/>
              </a:rPr>
              <a:t>V.A Izzo, P.B. Parks, Physics of Plasmas </a:t>
            </a:r>
            <a:r>
              <a:rPr lang="en-US" sz="1200" b="1" dirty="0">
                <a:latin typeface="+mj-lt"/>
              </a:rPr>
              <a:t>24,</a:t>
            </a:r>
            <a:r>
              <a:rPr lang="en-US" sz="1200" dirty="0">
                <a:latin typeface="+mj-lt"/>
              </a:rPr>
              <a:t> 060705 (2017)</a:t>
            </a:r>
          </a:p>
          <a:p>
            <a:r>
              <a:rPr lang="en-US" sz="1200" b="1" dirty="0">
                <a:latin typeface="+mj-lt"/>
              </a:rPr>
              <a:t>AMCC Code:</a:t>
            </a:r>
          </a:p>
          <a:p>
            <a:r>
              <a:rPr lang="en-US" sz="1200" dirty="0">
                <a:latin typeface="+mj-lt"/>
              </a:rPr>
              <a:t>“Adaptive time-stepping Monte Carlo integration of Coulomb collisions” </a:t>
            </a:r>
            <a:r>
              <a:rPr lang="en-US" sz="1200" dirty="0" err="1">
                <a:latin typeface="+mj-lt"/>
              </a:rPr>
              <a:t>Konsta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Särkimäki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Eero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Hirvijoki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Juuso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Terävä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>
                <a:latin typeface="+mj-lt"/>
                <a:hlinkClick r:id="rId2"/>
              </a:rPr>
              <a:t>https://arxiv.org/abs/1701.05043</a:t>
            </a:r>
            <a:endParaRPr lang="en-US" sz="1200" dirty="0">
              <a:latin typeface="+mj-lt"/>
            </a:endParaRPr>
          </a:p>
          <a:p>
            <a:r>
              <a:rPr lang="en-US" sz="1200" b="1" dirty="0">
                <a:latin typeface="+mj-lt"/>
              </a:rPr>
              <a:t>RE modeling with NIMROD: </a:t>
            </a:r>
          </a:p>
          <a:p>
            <a:r>
              <a:rPr lang="en-US" sz="1200" dirty="0">
                <a:latin typeface="+mj-lt"/>
              </a:rPr>
              <a:t>V.A. Izzo, et al, Plasma Phys. and Control. Fusion</a:t>
            </a:r>
            <a:r>
              <a:rPr lang="en-US" sz="1200" b="1" dirty="0">
                <a:latin typeface="+mj-lt"/>
              </a:rPr>
              <a:t> 54 </a:t>
            </a:r>
            <a:r>
              <a:rPr lang="en-US" sz="1200" dirty="0">
                <a:latin typeface="+mj-lt"/>
              </a:rPr>
              <a:t>(2012) 095002</a:t>
            </a:r>
          </a:p>
          <a:p>
            <a:r>
              <a:rPr lang="en-US" sz="1200" b="1" dirty="0">
                <a:latin typeface="+mj-lt"/>
              </a:rPr>
              <a:t>MGI modeling with NIMROD:</a:t>
            </a:r>
          </a:p>
          <a:p>
            <a:r>
              <a:rPr lang="en-US" sz="1200" dirty="0">
                <a:latin typeface="+mj-lt"/>
              </a:rPr>
              <a:t>V.A. Izzo, Phys. Plasmas </a:t>
            </a:r>
            <a:r>
              <a:rPr lang="en-US" sz="1200" b="1" dirty="0">
                <a:latin typeface="+mj-lt"/>
              </a:rPr>
              <a:t>24</a:t>
            </a:r>
            <a:r>
              <a:rPr lang="en-US" sz="1200" dirty="0">
                <a:latin typeface="+mj-lt"/>
              </a:rPr>
              <a:t>, 056102 (2017)</a:t>
            </a:r>
          </a:p>
          <a:p>
            <a:r>
              <a:rPr lang="en-US" sz="1200" b="1" dirty="0">
                <a:latin typeface="+mj-lt"/>
              </a:rPr>
              <a:t>Two-stage process with central-fueling:</a:t>
            </a:r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P.B. Parks and W. Wu,  </a:t>
            </a:r>
            <a:r>
              <a:rPr lang="en-US" sz="1200" dirty="0" err="1">
                <a:latin typeface="+mj-lt"/>
              </a:rPr>
              <a:t>Nucl</a:t>
            </a:r>
            <a:r>
              <a:rPr lang="en-US" sz="1200" dirty="0">
                <a:latin typeface="+mj-lt"/>
              </a:rPr>
              <a:t>. Fusion 51 (2011) 073014</a:t>
            </a:r>
          </a:p>
          <a:p>
            <a:r>
              <a:rPr lang="en-US" sz="1200" dirty="0">
                <a:latin typeface="+mj-lt"/>
              </a:rPr>
              <a:t>P.B. Parks and W. Wu, </a:t>
            </a:r>
            <a:r>
              <a:rPr lang="en-US" sz="1200" dirty="0" err="1">
                <a:latin typeface="+mj-lt"/>
              </a:rPr>
              <a:t>Nucl</a:t>
            </a:r>
            <a:r>
              <a:rPr lang="en-US" sz="1200" dirty="0">
                <a:latin typeface="+mj-lt"/>
              </a:rPr>
              <a:t> Fusion 54 (2014) 023002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19D590-E703-4D64-B31F-56EE1A0B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15898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668598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6D4B-193B-4BCE-A70D-5F0B294B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Description of shell-pellet injection concept and previous work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NIMROD modeling: evolution of thermal quench and current quench, species dependence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upgrades to NIMROD runaway electron orbit integration model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Runaway electron results including pitch angle scattering effects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37EE5A-2212-4DF7-A9CB-F34707FC516C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229600" cy="8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lang="en-US" sz="2400" b="1">
                <a:solidFill>
                  <a:srgbClr val="FFFFFF"/>
                </a:solidFill>
                <a:latin typeface="Century Gothic" panose="020B0502020202020204" pitchFamily="34" charset="0"/>
                <a:cs typeface="Arial" pitchFamily="2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9pPr>
          </a:lstStyle>
          <a:p>
            <a:r>
              <a:rPr lang="en-US" sz="2800" kern="0"/>
              <a:t>Outline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4497208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175" y="29241"/>
            <a:ext cx="8675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“Shell Pellet” concept* seeks to deliver radiating payload directly to center of plasma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4" y="1338310"/>
            <a:ext cx="1796911" cy="3278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48400" y="15240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11951" y="1676400"/>
            <a:ext cx="838200" cy="838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Up Arrow 7"/>
          <p:cNvSpPr/>
          <p:nvPr/>
        </p:nvSpPr>
        <p:spPr>
          <a:xfrm>
            <a:off x="6134100" y="2729885"/>
            <a:ext cx="1409700" cy="54671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Low-Z shell</a:t>
            </a:r>
          </a:p>
        </p:txBody>
      </p:sp>
      <p:sp>
        <p:nvSpPr>
          <p:cNvPr id="9" name="Callout: Left Arrow 8"/>
          <p:cNvSpPr/>
          <p:nvPr/>
        </p:nvSpPr>
        <p:spPr>
          <a:xfrm>
            <a:off x="7079166" y="1905000"/>
            <a:ext cx="1823224" cy="381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98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Payload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3749" y="1457320"/>
            <a:ext cx="3192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Shell pellet concept: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Hard, low-Z shell ablates as it passes through the edge plasma then breaks open in the plasma center, producing “inside-out” thermal quench (TQ)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In this talk I will alternately refer to it as </a:t>
            </a:r>
            <a:r>
              <a:rPr lang="en-US" sz="1400" b="1" dirty="0">
                <a:latin typeface="Century Gothic" panose="020B0502020202020204" pitchFamily="34" charset="0"/>
              </a:rPr>
              <a:t>EPPI</a:t>
            </a:r>
            <a:r>
              <a:rPr lang="en-US" sz="1400" dirty="0">
                <a:latin typeface="Century Gothic" panose="020B0502020202020204" pitchFamily="34" charset="0"/>
              </a:rPr>
              <a:t> (Encapsulated Payload Pellet Injection)</a:t>
            </a:r>
          </a:p>
        </p:txBody>
      </p:sp>
      <p:sp>
        <p:nvSpPr>
          <p:cNvPr id="11" name="Oval 10"/>
          <p:cNvSpPr/>
          <p:nvPr/>
        </p:nvSpPr>
        <p:spPr>
          <a:xfrm>
            <a:off x="2101076" y="1620044"/>
            <a:ext cx="238822" cy="224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6668" y="1650028"/>
            <a:ext cx="175136" cy="1649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1527717" y="1905000"/>
            <a:ext cx="593512" cy="1027771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44964" y="3540308"/>
            <a:ext cx="2692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Dispersive payload may consist of dust or compressed gas with impurity species dependent on desired TQ characteristics</a:t>
            </a:r>
          </a:p>
        </p:txBody>
      </p:sp>
      <p:sp>
        <p:nvSpPr>
          <p:cNvPr id="18" name="Rectangle 17"/>
          <p:cNvSpPr/>
          <p:nvPr/>
        </p:nvSpPr>
        <p:spPr>
          <a:xfrm rot="18000028">
            <a:off x="2197814" y="1235610"/>
            <a:ext cx="508301" cy="2098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805834-790C-4483-86FB-671555F6C80B}"/>
              </a:ext>
            </a:extLst>
          </p:cNvPr>
          <p:cNvSpPr/>
          <p:nvPr/>
        </p:nvSpPr>
        <p:spPr>
          <a:xfrm>
            <a:off x="1732906" y="5548052"/>
            <a:ext cx="6140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ora"/>
              </a:rPr>
              <a:t>*P. B. Parks, “Dust ball pellets for disruption mitigation,” Invention Disclosure DOE Case No. S-113–472 (2007).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220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816"/>
          <a:stretch/>
        </p:blipFill>
        <p:spPr>
          <a:xfrm>
            <a:off x="287977" y="1975084"/>
            <a:ext cx="4317545" cy="3326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13" y="1932338"/>
            <a:ext cx="4666087" cy="336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924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Future DIII-D experiments will build on previous proof of principle experiments [1,2]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02" y="1134677"/>
            <a:ext cx="385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Small pellets demonstrated ability to deliver payload to core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0624" y="1017551"/>
            <a:ext cx="4568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Large pellets did not break open, needed thinner shell, improved ablation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3A9879-DFF6-4135-A0F9-266EB80CE737}"/>
              </a:ext>
            </a:extLst>
          </p:cNvPr>
          <p:cNvSpPr/>
          <p:nvPr/>
        </p:nvSpPr>
        <p:spPr>
          <a:xfrm>
            <a:off x="396073" y="5301938"/>
            <a:ext cx="8709102" cy="11742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M. Hollmann, N.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Commaux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N. W.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Eidietis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T. E. Evans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D. A. Humphreys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A. N. James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C. Jernigan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P. B. Parks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E. J. Strait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J. C. Wesley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J. H. Yu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M. E. Austin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L. R. Baylor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N. H. Brooks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V. A. Izzo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G. L. Jackson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A. van Zeeland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 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W. Wu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Physics of Plasma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 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056117 (2010)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N.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Commaux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L.R. Baylor, S.K. Combs, N.W.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Eidietis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T.E. Evans, C.R. Foust, E.M. Hollmann, D.A. Humphreys, V.A. Izzo, A.N. James, T.C. Jernigan, S.J. Meitner, P.B. Parks, J.C. Wesley and J.H. Yu,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Fusion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103001 (2011).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737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924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Some advantages and challenges of the shell pellet concept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Outer flux surfaces are not (substantially) perturbed before radiative cooling begins in the core</a:t>
            </a: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 less core heat conducted to the divertor, high radiated energy fraction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High assimilation efficiency of material in the core possibility of runaway electron suppression and faster post-mitigation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Challenges: (experiments needed)</a:t>
            </a:r>
          </a:p>
          <a:p>
            <a:endParaRPr lang="en-US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Will shell be truly non-perturbative? What about pre-existing MHD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Better model for shell ablation is needed. Can we reliably deliver the payload close to the center? What about changes in plasma parameters?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665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6D4B-193B-4BCE-A70D-5F0B294B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/>
              <a:t>Description of shell-pellet injection concept and previous work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NIMROD modeling: evolution of thermal quench and current quench, species dependence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upgrades to NIMROD runaway electron orbit integration model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Runaway electron results including pitch angle scattering effects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D93EB3-EA74-42E2-9C61-C0BF79279A12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229600" cy="8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lang="en-US" sz="2400" b="1">
                <a:solidFill>
                  <a:srgbClr val="FFFFFF"/>
                </a:solidFill>
                <a:latin typeface="Century Gothic" panose="020B0502020202020204" pitchFamily="34" charset="0"/>
                <a:cs typeface="Arial" pitchFamily="2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21506" algn="l"/>
                <a:tab pos="1243013" algn="l"/>
                <a:tab pos="1865710" algn="l"/>
                <a:tab pos="2487216" algn="l"/>
                <a:tab pos="3109913" algn="l"/>
                <a:tab pos="3731419" algn="l"/>
                <a:tab pos="4354116" algn="l"/>
                <a:tab pos="4975622" algn="l"/>
                <a:tab pos="5598319" algn="l"/>
                <a:tab pos="6219825" algn="l"/>
                <a:tab pos="6842522" algn="l"/>
              </a:tabLst>
              <a:defRPr sz="2175">
                <a:solidFill>
                  <a:srgbClr val="FFFFFF"/>
                </a:solidFill>
                <a:latin typeface="Arial Rounded MT Bold"/>
                <a:cs typeface="Arial" pitchFamily="34" charset="0"/>
              </a:defRPr>
            </a:lvl9pPr>
          </a:lstStyle>
          <a:p>
            <a:r>
              <a:rPr lang="en-US" sz="2800" kern="0"/>
              <a:t>Outline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169188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3" y="1524000"/>
            <a:ext cx="4898223" cy="3851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924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High-Z case uses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Ar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impurities deposited directly into the core very rapidly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752600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Ar</a:t>
            </a:r>
            <a:r>
              <a:rPr lang="en-US" dirty="0">
                <a:latin typeface="Century Gothic" panose="020B0502020202020204" pitchFamily="34" charset="0"/>
              </a:rPr>
              <a:t> is used as a proxy for any high-Z material (highest Z available in NIMROD)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Impurities are deposited in a localized plume with 15cm radius and 1.5 m half-width in the toroidal direction.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6225" y="1676400"/>
            <a:ext cx="220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Neutral </a:t>
            </a:r>
            <a:r>
              <a:rPr lang="en-US" dirty="0" err="1">
                <a:latin typeface="Century Gothic" panose="020B0502020202020204" pitchFamily="34" charset="0"/>
              </a:rPr>
              <a:t>Ar</a:t>
            </a:r>
            <a:r>
              <a:rPr lang="en-US" dirty="0">
                <a:latin typeface="Century Gothic" panose="020B0502020202020204" pitchFamily="34" charset="0"/>
              </a:rPr>
              <a:t> is deposited during a short 0.1 </a:t>
            </a:r>
            <a:r>
              <a:rPr lang="en-US" dirty="0" err="1">
                <a:latin typeface="Century Gothic" panose="020B0502020202020204" pitchFamily="34" charset="0"/>
              </a:rPr>
              <a:t>ms</a:t>
            </a:r>
            <a:r>
              <a:rPr lang="en-US" dirty="0">
                <a:latin typeface="Century Gothic" panose="020B0502020202020204" pitchFamily="34" charset="0"/>
              </a:rPr>
              <a:t> time window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Total of 20 Torr-l </a:t>
            </a:r>
            <a:r>
              <a:rPr lang="en-US" dirty="0" err="1">
                <a:latin typeface="Century Gothic" panose="020B0502020202020204" pitchFamily="34" charset="0"/>
              </a:rPr>
              <a:t>Ar</a:t>
            </a:r>
            <a:r>
              <a:rPr lang="en-US" dirty="0">
                <a:latin typeface="Century Gothic" panose="020B0502020202020204" pitchFamily="34" charset="0"/>
              </a:rPr>
              <a:t> is deposited; smaller than total quantities for MGI, but assimilated quantity is similar due to 100% core assimilation by design for EPPI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8084" y="493828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Ar</a:t>
            </a:r>
            <a:r>
              <a:rPr lang="en-US" dirty="0">
                <a:latin typeface="Century Gothic" panose="020B0502020202020204" pitchFamily="34" charset="0"/>
              </a:rPr>
              <a:t> density (m</a:t>
            </a:r>
            <a:r>
              <a:rPr lang="en-US" baseline="30000" dirty="0">
                <a:latin typeface="Century Gothic" panose="020B0502020202020204" pitchFamily="34" charset="0"/>
              </a:rPr>
              <a:t>-3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93627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6461408" cy="4642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924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Plasma cools from the inside out, with most of the thermal energy radiated in first 0.1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ms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4017377" y="466942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</a:t>
            </a:r>
            <a:r>
              <a:rPr lang="en-US" sz="1600" baseline="-25000" dirty="0" err="1"/>
              <a:t>e</a:t>
            </a:r>
            <a:r>
              <a:rPr lang="en-US" sz="1600" dirty="0"/>
              <a:t> (eV)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36177" y="466942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</a:t>
            </a:r>
            <a:r>
              <a:rPr lang="en-US" sz="1600" baseline="-25000" dirty="0" err="1"/>
              <a:t>e</a:t>
            </a:r>
            <a:r>
              <a:rPr lang="en-US" sz="1600" dirty="0"/>
              <a:t> (eV)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5846177" y="466942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</a:t>
            </a:r>
            <a:r>
              <a:rPr lang="en-US" sz="1600" baseline="-25000" dirty="0" err="1"/>
              <a:t>e</a:t>
            </a:r>
            <a:r>
              <a:rPr lang="en-US" sz="1600" dirty="0"/>
              <a:t> (eV)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8149" y="1676400"/>
            <a:ext cx="1998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TQ is complete within 0.5 </a:t>
            </a:r>
            <a:r>
              <a:rPr lang="en-US" dirty="0" err="1">
                <a:latin typeface="Century Gothic" panose="020B0502020202020204" pitchFamily="34" charset="0"/>
              </a:rPr>
              <a:t>ms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Radiated energy fraction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=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ultimately</a:t>
            </a:r>
          </a:p>
          <a:p>
            <a:r>
              <a:rPr lang="en-US" dirty="0">
                <a:latin typeface="Century Gothic" panose="020B0502020202020204" pitchFamily="34" charset="0"/>
              </a:rPr>
              <a:t>exceeds 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6003" y="3276600"/>
                <a:ext cx="896784" cy="565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03" y="3276600"/>
                <a:ext cx="896784" cy="565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53F259E-249A-4C25-9F7C-305A19A01351}"/>
              </a:ext>
            </a:extLst>
          </p:cNvPr>
          <p:cNvSpPr/>
          <p:nvPr/>
        </p:nvSpPr>
        <p:spPr>
          <a:xfrm>
            <a:off x="3426409" y="6319040"/>
            <a:ext cx="3777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ontserrat"/>
              </a:rPr>
              <a:t>Physics of Plasmas </a:t>
            </a:r>
            <a:r>
              <a:rPr lang="en-US" b="1" dirty="0">
                <a:solidFill>
                  <a:srgbClr val="000000"/>
                </a:solidFill>
                <a:latin typeface="Montserrat"/>
              </a:rPr>
              <a:t>24</a:t>
            </a:r>
            <a:r>
              <a:rPr lang="en-US" dirty="0">
                <a:solidFill>
                  <a:srgbClr val="000000"/>
                </a:solidFill>
                <a:latin typeface="Montserrat"/>
              </a:rPr>
              <a:t>, 060705 (2017)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6DACE-8D7B-4656-8C06-7F26F6310086}"/>
              </a:ext>
            </a:extLst>
          </p:cNvPr>
          <p:cNvSpPr/>
          <p:nvPr/>
        </p:nvSpPr>
        <p:spPr>
          <a:xfrm>
            <a:off x="1387879" y="6307889"/>
            <a:ext cx="226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Lora"/>
              </a:rPr>
              <a:t>V. A. Izzo , P. B. Parks ,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36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CS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SD" id="{4FE02E61-D815-47CF-AB20-F0E75FCCF187}" vid="{0AF0EC80-A001-46A0-B99A-E1D192956B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UCSD</Template>
  <TotalTime>1478</TotalTime>
  <Words>1320</Words>
  <Application>Microsoft Office PowerPoint</Application>
  <PresentationFormat>On-screen Show (4:3)</PresentationFormat>
  <Paragraphs>177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Rounded MT Bold</vt:lpstr>
      <vt:lpstr>Calibri</vt:lpstr>
      <vt:lpstr>Cambria Math</vt:lpstr>
      <vt:lpstr>Century Gothic</vt:lpstr>
      <vt:lpstr>Lora</vt:lpstr>
      <vt:lpstr>Montserrat</vt:lpstr>
      <vt:lpstr>Times New Roman</vt:lpstr>
      <vt:lpstr>Wingdings</vt:lpstr>
      <vt:lpstr>UCSD</vt:lpstr>
      <vt:lpstr>Shell-pellet injection modeling and runaway electron pitch-angle scattering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Species and pellet centering can effect the TQ rate</vt:lpstr>
      <vt:lpstr>PowerPoint Presentation</vt:lpstr>
      <vt:lpstr>As pressure collapses from the inside out, outward jxB force keeps current ring expanding</vt:lpstr>
      <vt:lpstr>PowerPoint Presentation</vt:lpstr>
      <vt:lpstr>NIMROD RE orbit model designed to follow drift orbits of RE test particles during disruption simulations </vt:lpstr>
      <vt:lpstr>In Ar EPPI case, rapid losses are seen at end of TQ</vt:lpstr>
      <vt:lpstr>PowerPoint Presentation</vt:lpstr>
      <vt:lpstr>New model couples NIMROD with AMCC code*</vt:lpstr>
      <vt:lpstr>Outline</vt:lpstr>
      <vt:lpstr>With Ar a dramatic difference is seen in early time energy evolution (NB: different color scale) </vt:lpstr>
      <vt:lpstr>Most test electrons have scattered to pitch angle between 0.2 - 0.5</vt:lpstr>
      <vt:lpstr>PowerPoint Presentation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Shell-pellet injection modeling and runaway electron pitch-angle scattering effect</dc:title>
  <dc:creator>Val Izzo</dc:creator>
  <cp:lastModifiedBy>Val Izzo</cp:lastModifiedBy>
  <cp:revision>35</cp:revision>
  <dcterms:created xsi:type="dcterms:W3CDTF">2017-07-11T17:46:23Z</dcterms:created>
  <dcterms:modified xsi:type="dcterms:W3CDTF">2017-07-18T17:21:47Z</dcterms:modified>
</cp:coreProperties>
</file>